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324" r:id="rId2"/>
    <p:sldId id="325" r:id="rId3"/>
    <p:sldId id="331" r:id="rId4"/>
    <p:sldId id="256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322" r:id="rId19"/>
    <p:sldId id="272" r:id="rId20"/>
    <p:sldId id="274" r:id="rId21"/>
    <p:sldId id="294" r:id="rId22"/>
    <p:sldId id="275" r:id="rId23"/>
    <p:sldId id="277" r:id="rId24"/>
    <p:sldId id="276" r:id="rId25"/>
    <p:sldId id="278" r:id="rId26"/>
    <p:sldId id="280" r:id="rId27"/>
    <p:sldId id="281" r:id="rId28"/>
    <p:sldId id="279" r:id="rId29"/>
    <p:sldId id="282" r:id="rId30"/>
    <p:sldId id="283" r:id="rId31"/>
    <p:sldId id="295" r:id="rId32"/>
    <p:sldId id="333" r:id="rId33"/>
    <p:sldId id="302" r:id="rId34"/>
    <p:sldId id="326" r:id="rId35"/>
    <p:sldId id="328" r:id="rId36"/>
    <p:sldId id="318" r:id="rId37"/>
    <p:sldId id="286" r:id="rId38"/>
    <p:sldId id="284" r:id="rId39"/>
    <p:sldId id="287" r:id="rId40"/>
    <p:sldId id="288" r:id="rId41"/>
    <p:sldId id="300" r:id="rId42"/>
    <p:sldId id="301" r:id="rId43"/>
    <p:sldId id="323" r:id="rId44"/>
    <p:sldId id="291" r:id="rId45"/>
    <p:sldId id="292" r:id="rId46"/>
    <p:sldId id="293" r:id="rId47"/>
    <p:sldId id="298" r:id="rId48"/>
    <p:sldId id="334" r:id="rId49"/>
    <p:sldId id="306" r:id="rId50"/>
    <p:sldId id="307" r:id="rId51"/>
    <p:sldId id="309" r:id="rId52"/>
    <p:sldId id="308" r:id="rId53"/>
    <p:sldId id="310" r:id="rId54"/>
    <p:sldId id="312" r:id="rId55"/>
    <p:sldId id="329" r:id="rId56"/>
    <p:sldId id="314" r:id="rId57"/>
    <p:sldId id="315" r:id="rId58"/>
    <p:sldId id="330" r:id="rId59"/>
    <p:sldId id="32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FF7D2-D6F8-4A6A-943A-1F2BEB4E5242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F5876-C598-424A-AE68-0ACE4E091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5876-C598-424A-AE68-0ACE4E0913E0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27AF8C-9AAD-4A76-8260-8576C7B6957D}" type="datetimeFigureOut">
              <a:rPr lang="ru-RU" smtClean="0"/>
              <a:pPr/>
              <a:t>21.04.2010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8CBD0D-37E5-44E8-ABE6-39DDD97AB8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59293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Занятие на тему : «Дифференциация букв </a:t>
            </a:r>
            <a:r>
              <a:rPr lang="ru-RU" sz="4000" i="1" dirty="0" err="1" smtClean="0"/>
              <a:t>п</a:t>
            </a:r>
            <a:r>
              <a:rPr lang="ru-RU" sz="4000" i="1" dirty="0" smtClean="0"/>
              <a:t> ,т </a:t>
            </a:r>
            <a:r>
              <a:rPr lang="ru-RU" sz="4000" dirty="0" smtClean="0"/>
              <a:t> по оптическому сходству»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МОУ «Первомайская средняя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общеобразовательная школа»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3 класс  группа </a:t>
            </a:r>
            <a:r>
              <a:rPr lang="ru-RU" sz="2200" dirty="0" err="1" smtClean="0"/>
              <a:t>НПиЧ</a:t>
            </a:r>
            <a:r>
              <a:rPr lang="ru-RU" sz="2200" dirty="0" smtClean="0"/>
              <a:t> , </a:t>
            </a:r>
            <a:r>
              <a:rPr lang="ru-RU" sz="2200" dirty="0" err="1" smtClean="0"/>
              <a:t>об.ФФН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учитель-логопед  Морозова О.В.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d03ff9a6a1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500066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r>
              <a:rPr lang="ru-RU" dirty="0" smtClean="0"/>
              <a:t>           Док</a:t>
            </a:r>
            <a:r>
              <a:rPr lang="ru-RU" b="1" i="1" dirty="0" smtClean="0"/>
              <a:t>т</a:t>
            </a:r>
            <a:r>
              <a:rPr lang="ru-RU" dirty="0" smtClean="0"/>
              <a:t>ор  Айболи</a:t>
            </a:r>
            <a:r>
              <a:rPr lang="ru-RU" b="1" i="1" dirty="0" smtClean="0"/>
              <a:t>т</a:t>
            </a:r>
            <a:endParaRPr lang="ru-RU" dirty="0"/>
          </a:p>
        </p:txBody>
      </p:sp>
      <p:pic>
        <p:nvPicPr>
          <p:cNvPr id="4" name="Содержимое 3" descr="dd03ff9a6a1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28736"/>
            <a:ext cx="4572032" cy="3134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rmal_%D1%E5%EC%E0%F5%E8%ED%E0%20%CF%EE%EB%E8%ED%E0%2011%20%C7%EE%EB%EE%F2%EE%E9%20%EF%E5%F2%F3%F8%EE%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928670"/>
            <a:ext cx="3571900" cy="502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/>
          <a:lstStyle/>
          <a:p>
            <a:r>
              <a:rPr lang="ru-RU" dirty="0" smtClean="0"/>
              <a:t>        Золо</a:t>
            </a:r>
            <a:r>
              <a:rPr lang="ru-RU" b="1" i="1" dirty="0" smtClean="0"/>
              <a:t>т</a:t>
            </a:r>
            <a:r>
              <a:rPr lang="ru-RU" dirty="0" smtClean="0"/>
              <a:t>ой  </a:t>
            </a:r>
            <a:r>
              <a:rPr lang="ru-RU" b="1" i="1" dirty="0" smtClean="0"/>
              <a:t>П</a:t>
            </a:r>
            <a:r>
              <a:rPr lang="ru-RU" dirty="0" smtClean="0"/>
              <a:t>е</a:t>
            </a:r>
            <a:r>
              <a:rPr lang="ru-RU" b="1" i="1" dirty="0" smtClean="0"/>
              <a:t>т</a:t>
            </a:r>
            <a:r>
              <a:rPr lang="ru-RU" dirty="0" smtClean="0"/>
              <a:t>ушок</a:t>
            </a:r>
            <a:endParaRPr lang="ru-RU" dirty="0"/>
          </a:p>
        </p:txBody>
      </p:sp>
      <p:pic>
        <p:nvPicPr>
          <p:cNvPr id="4" name="Содержимое 3" descr="normal_%D1%E5%EC%E0%F5%E8%ED%E0%20%CF%EE%EB%E8%ED%E0%2011%20%C7%EE%EB%EE%F2%EE%E9%20%EF%E5%F2%F3%F8%EE%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714356"/>
            <a:ext cx="3571900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857628"/>
            <a:ext cx="8229600" cy="4429156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            </a:t>
            </a:r>
            <a:br>
              <a:rPr lang="ru-RU" sz="4800" i="1" dirty="0" smtClean="0"/>
            </a:b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            </a:t>
            </a:r>
            <a:br>
              <a:rPr lang="ru-RU" sz="4800" i="1" dirty="0" smtClean="0"/>
            </a:br>
            <a:r>
              <a:rPr lang="ru-RU" sz="4800" i="1" dirty="0" smtClean="0"/>
              <a:t>             Красная</a:t>
            </a:r>
            <a:r>
              <a:rPr lang="ru-RU" sz="4800" b="1" i="1" dirty="0" smtClean="0"/>
              <a:t> </a:t>
            </a:r>
            <a:r>
              <a:rPr lang="ru-RU" sz="4800" i="1" dirty="0" smtClean="0"/>
              <a:t>Ша</a:t>
            </a:r>
            <a:r>
              <a:rPr lang="ru-RU" sz="4800" b="1" i="1" dirty="0" smtClean="0"/>
              <a:t>п</a:t>
            </a:r>
            <a:r>
              <a:rPr lang="ru-RU" sz="4800" i="1" dirty="0" smtClean="0"/>
              <a:t>очка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</a:t>
            </a:r>
            <a:r>
              <a:rPr lang="ru-RU" sz="4800" i="1" dirty="0" smtClean="0"/>
              <a:t>Золо</a:t>
            </a:r>
            <a:r>
              <a:rPr lang="ru-RU" sz="4800" b="1" i="1" dirty="0" smtClean="0"/>
              <a:t>т</a:t>
            </a:r>
            <a:r>
              <a:rPr lang="ru-RU" sz="4800" i="1" dirty="0" smtClean="0"/>
              <a:t>ая Рыбка</a:t>
            </a:r>
            <a:br>
              <a:rPr lang="ru-RU" sz="4800" i="1" dirty="0" smtClean="0"/>
            </a:br>
            <a:r>
              <a:rPr lang="ru-RU" sz="4800" i="1" dirty="0" smtClean="0"/>
              <a:t>             Кот в са</a:t>
            </a:r>
            <a:r>
              <a:rPr lang="ru-RU" sz="4800" b="1" i="1" dirty="0" smtClean="0"/>
              <a:t>п</a:t>
            </a:r>
            <a:r>
              <a:rPr lang="ru-RU" sz="4800" i="1" dirty="0" smtClean="0"/>
              <a:t>огах</a:t>
            </a:r>
            <a:br>
              <a:rPr lang="ru-RU" sz="4800" i="1" dirty="0" smtClean="0"/>
            </a:br>
            <a:r>
              <a:rPr lang="ru-RU" sz="4800" i="1" dirty="0" smtClean="0"/>
              <a:t>             Док</a:t>
            </a:r>
            <a:r>
              <a:rPr lang="ru-RU" sz="4800" b="1" i="1" dirty="0" smtClean="0"/>
              <a:t>т</a:t>
            </a:r>
            <a:r>
              <a:rPr lang="ru-RU" sz="4800" i="1" dirty="0" smtClean="0"/>
              <a:t>ор  Айболи</a:t>
            </a:r>
            <a:r>
              <a:rPr lang="ru-RU" sz="4800" b="1" i="1" dirty="0" smtClean="0"/>
              <a:t>т</a:t>
            </a:r>
            <a:br>
              <a:rPr lang="ru-RU" sz="4800" b="1" i="1" dirty="0" smtClean="0"/>
            </a:br>
            <a:r>
              <a:rPr lang="ru-RU" sz="4800" b="1" i="1" dirty="0" smtClean="0"/>
              <a:t>            </a:t>
            </a:r>
            <a:r>
              <a:rPr lang="ru-RU" sz="4800" i="1" dirty="0" smtClean="0"/>
              <a:t>Золо</a:t>
            </a:r>
            <a:r>
              <a:rPr lang="ru-RU" sz="4800" b="1" i="1" dirty="0" smtClean="0"/>
              <a:t>т</a:t>
            </a:r>
            <a:r>
              <a:rPr lang="ru-RU" sz="4800" i="1" dirty="0" smtClean="0"/>
              <a:t>ой  </a:t>
            </a:r>
            <a:r>
              <a:rPr lang="ru-RU" sz="4800" b="1" i="1" dirty="0" smtClean="0"/>
              <a:t>П</a:t>
            </a:r>
            <a:r>
              <a:rPr lang="ru-RU" sz="4800" i="1" dirty="0" smtClean="0"/>
              <a:t>е</a:t>
            </a:r>
            <a:r>
              <a:rPr lang="ru-RU" sz="4800" b="1" i="1" dirty="0" smtClean="0"/>
              <a:t>т</a:t>
            </a:r>
            <a:r>
              <a:rPr lang="ru-RU" sz="4800" i="1" dirty="0" smtClean="0"/>
              <a:t>ушок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0_1e65b_c17e70a1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785794"/>
            <a:ext cx="4216716" cy="562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415449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«Я хочу конфе</a:t>
            </a:r>
            <a:r>
              <a:rPr lang="ru-RU" sz="6000" i="1" dirty="0" smtClean="0"/>
              <a:t>т</a:t>
            </a:r>
            <a:r>
              <a:rPr lang="ru-RU" sz="6000" dirty="0" smtClean="0"/>
              <a:t>у» 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415449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«Я хочу </a:t>
            </a:r>
            <a:r>
              <a:rPr lang="ru-RU" sz="6000" dirty="0" err="1" smtClean="0"/>
              <a:t>конфе</a:t>
            </a:r>
            <a:r>
              <a:rPr lang="ru-RU" sz="6000" i="1" dirty="0" err="1" smtClean="0"/>
              <a:t>п</a:t>
            </a:r>
            <a:r>
              <a:rPr lang="ru-RU" sz="6000" dirty="0" err="1" smtClean="0"/>
              <a:t>у</a:t>
            </a:r>
            <a:r>
              <a:rPr lang="ru-RU" sz="6000" dirty="0" smtClean="0"/>
              <a:t>» 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4324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>       </a:t>
            </a:r>
            <a:r>
              <a:rPr lang="ru-RU" sz="19900" b="1" i="1" dirty="0" smtClean="0"/>
              <a:t>три</a:t>
            </a:r>
            <a:endParaRPr lang="ru-RU" sz="9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872278" cy="5869006"/>
          </a:xfrm>
        </p:spPr>
        <p:txBody>
          <a:bodyPr>
            <a:noAutofit/>
          </a:bodyPr>
          <a:lstStyle/>
          <a:p>
            <a:r>
              <a:rPr lang="ru-RU" sz="44700" i="1" dirty="0" smtClean="0"/>
              <a:t>      </a:t>
            </a:r>
            <a:r>
              <a:rPr lang="ru-RU" sz="31100" i="1" dirty="0" smtClean="0"/>
              <a:t> т </a:t>
            </a:r>
            <a:r>
              <a:rPr lang="ru-RU" sz="31100" i="1" dirty="0" err="1" smtClean="0"/>
              <a:t>п</a:t>
            </a:r>
            <a:endParaRPr lang="ru-RU" sz="8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ЦЕЛИ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000" dirty="0" smtClean="0"/>
              <a:t>        • Учить различать </a:t>
            </a:r>
            <a:r>
              <a:rPr lang="ru-RU" sz="2000" dirty="0" err="1" smtClean="0"/>
              <a:t>п</a:t>
            </a:r>
            <a:r>
              <a:rPr lang="ru-RU" sz="2000" dirty="0" smtClean="0"/>
              <a:t>, т в слогах, словах, предложениях, тексте.</a:t>
            </a:r>
            <a:br>
              <a:rPr lang="ru-RU" sz="2000" dirty="0" smtClean="0"/>
            </a:br>
            <a:r>
              <a:rPr lang="ru-RU" sz="2000" dirty="0" smtClean="0"/>
              <a:t>• Отрабатывать механические навыки движения руки.</a:t>
            </a:r>
            <a:br>
              <a:rPr lang="ru-RU" sz="2000" dirty="0" smtClean="0"/>
            </a:br>
            <a:r>
              <a:rPr lang="ru-RU" sz="2000" dirty="0" smtClean="0"/>
              <a:t>• Развивать умение согласовывать слова, анализировать предложения, умение образовывать новое слово от исходного.</a:t>
            </a:r>
            <a:br>
              <a:rPr lang="ru-RU" sz="2000" dirty="0" smtClean="0"/>
            </a:br>
            <a:r>
              <a:rPr lang="ru-RU" sz="2000" dirty="0" smtClean="0"/>
              <a:t>• Развивать зрительный </a:t>
            </a:r>
            <a:r>
              <a:rPr lang="ru-RU" sz="2000" dirty="0" err="1" smtClean="0"/>
              <a:t>гнозис</a:t>
            </a:r>
            <a:r>
              <a:rPr lang="ru-RU" sz="2000" dirty="0" smtClean="0"/>
              <a:t>, </a:t>
            </a:r>
            <a:r>
              <a:rPr lang="ru-RU" sz="2000" dirty="0" err="1" smtClean="0"/>
              <a:t>мнезис</a:t>
            </a:r>
            <a:r>
              <a:rPr lang="ru-RU" sz="2000" dirty="0" smtClean="0"/>
              <a:t>, пространственное представление.</a:t>
            </a:r>
            <a:br>
              <a:rPr lang="ru-RU" sz="2000" dirty="0" smtClean="0"/>
            </a:br>
            <a:r>
              <a:rPr lang="ru-RU" sz="2000" dirty="0" smtClean="0"/>
              <a:t>• Развивать графические навыки, речь, внимание, мышление, лексику.</a:t>
            </a:r>
            <a:br>
              <a:rPr lang="ru-RU" sz="2000" dirty="0" smtClean="0"/>
            </a:br>
            <a:r>
              <a:rPr lang="ru-RU" sz="2000" dirty="0" smtClean="0"/>
              <a:t>• Воспитывать бережное отношение к природе, чувство прекрасного, доброту, отзывчивость.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85778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3   2   2   3   2   3   3    2</a:t>
            </a:r>
            <a:endParaRPr lang="ru-RU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515462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3   2   2   3   2   3   3    2</a:t>
            </a:r>
            <a:br>
              <a:rPr lang="ru-RU" sz="6600" dirty="0" smtClean="0"/>
            </a:br>
            <a:r>
              <a:rPr lang="ru-RU" sz="6600" i="1" dirty="0" smtClean="0"/>
              <a:t>т  </a:t>
            </a:r>
            <a:r>
              <a:rPr lang="ru-RU" sz="6600" i="1" dirty="0" err="1" smtClean="0"/>
              <a:t>п</a:t>
            </a:r>
            <a:r>
              <a:rPr lang="ru-RU" sz="6600" i="1" dirty="0" smtClean="0"/>
              <a:t>  </a:t>
            </a:r>
            <a:r>
              <a:rPr lang="ru-RU" sz="6600" i="1" dirty="0" err="1" smtClean="0"/>
              <a:t>п</a:t>
            </a:r>
            <a:r>
              <a:rPr lang="ru-RU" sz="6600" i="1" dirty="0" smtClean="0"/>
              <a:t>   </a:t>
            </a:r>
            <a:r>
              <a:rPr lang="ru-RU" sz="6600" i="1" dirty="0" err="1" smtClean="0"/>
              <a:t>т</a:t>
            </a:r>
            <a:r>
              <a:rPr lang="ru-RU" sz="6600" i="1" dirty="0" smtClean="0"/>
              <a:t>  </a:t>
            </a:r>
            <a:r>
              <a:rPr lang="ru-RU" sz="6600" i="1" dirty="0" err="1" smtClean="0"/>
              <a:t>п</a:t>
            </a:r>
            <a:r>
              <a:rPr lang="ru-RU" sz="6600" i="1" dirty="0" smtClean="0"/>
              <a:t>   </a:t>
            </a:r>
            <a:r>
              <a:rPr lang="ru-RU" sz="6600" i="1" dirty="0" err="1" smtClean="0"/>
              <a:t>т</a:t>
            </a:r>
            <a:r>
              <a:rPr lang="ru-RU" sz="6600" i="1" dirty="0" smtClean="0"/>
              <a:t>   </a:t>
            </a:r>
            <a:r>
              <a:rPr lang="ru-RU" sz="6600" i="1" dirty="0" err="1" smtClean="0"/>
              <a:t>т</a:t>
            </a:r>
            <a:r>
              <a:rPr lang="ru-RU" sz="6600" i="1" dirty="0" smtClean="0"/>
              <a:t>   </a:t>
            </a:r>
            <a:r>
              <a:rPr lang="ru-RU" sz="6600" i="1" dirty="0" err="1" smtClean="0"/>
              <a:t>п</a:t>
            </a:r>
            <a:endParaRPr lang="ru-RU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</a:blip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>
            <a:grayscl/>
          </a:blip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>
            <a:grayscl/>
          </a:blip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              Слог</a:t>
            </a:r>
            <a:endParaRPr lang="ru-RU" sz="6000" dirty="0"/>
          </a:p>
        </p:txBody>
      </p:sp>
      <p:pic>
        <p:nvPicPr>
          <p:cNvPr id="4" name="Содержимое 3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785794"/>
            <a:ext cx="2763469" cy="442915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Прочитайте слоги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71744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 //у        //а         ///</a:t>
            </a:r>
            <a:r>
              <a:rPr lang="ru-RU" sz="3200" dirty="0" err="1" smtClean="0"/>
              <a:t>а</a:t>
            </a:r>
            <a:r>
              <a:rPr lang="ru-RU" sz="3200" dirty="0" smtClean="0"/>
              <a:t>         //</a:t>
            </a:r>
            <a:r>
              <a:rPr lang="ru-RU" sz="3200" dirty="0" err="1" smtClean="0"/>
              <a:t>а</a:t>
            </a:r>
            <a:r>
              <a:rPr lang="ru-RU" sz="3200" dirty="0" smtClean="0"/>
              <a:t>///        </a:t>
            </a:r>
            <a:r>
              <a:rPr lang="ru-RU" sz="3200" dirty="0" err="1" smtClean="0"/>
              <a:t>ы</a:t>
            </a:r>
            <a:r>
              <a:rPr lang="ru-RU" sz="3200" dirty="0" smtClean="0"/>
              <a:t>///</a:t>
            </a:r>
          </a:p>
          <a:p>
            <a:pPr>
              <a:buNone/>
            </a:pPr>
            <a:endParaRPr lang="ru-RU" sz="3200" dirty="0"/>
          </a:p>
          <a:p>
            <a:pPr>
              <a:buNone/>
            </a:pPr>
            <a:r>
              <a:rPr lang="ru-RU" sz="3200" dirty="0" smtClean="0"/>
              <a:t>    //я       //о///     ///а///      е///          //</a:t>
            </a:r>
            <a:r>
              <a:rPr lang="ru-RU" sz="3200" dirty="0" err="1" smtClean="0"/>
              <a:t>е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>
            <a:grayscl/>
          </a:blip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>
            <a:grayscl/>
          </a:blip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   Слово</a:t>
            </a:r>
            <a:endParaRPr lang="ru-RU" dirty="0"/>
          </a:p>
        </p:txBody>
      </p:sp>
      <p:pic>
        <p:nvPicPr>
          <p:cNvPr id="4" name="Содержимое 3" descr="96327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500042"/>
            <a:ext cx="2786082" cy="47149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dirty="0" smtClean="0"/>
              <a:t>           Расшифруйте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14620"/>
            <a:ext cx="737234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/>
              <a:t>авлин         ло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ок      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/>
              <a:t>альма        жел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ок</a:t>
            </a:r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b="1" dirty="0" smtClean="0"/>
              <a:t>кру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/>
              <a:t>а          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е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/>
              <a:t>ло       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 smtClean="0"/>
              <a:t>у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ник      а</a:t>
            </a:r>
            <a:r>
              <a:rPr lang="ru-RU" sz="2800" b="1" dirty="0" smtClean="0">
                <a:solidFill>
                  <a:srgbClr val="FF0000"/>
                </a:solidFill>
              </a:rPr>
              <a:t>23</a:t>
            </a:r>
            <a:r>
              <a:rPr lang="ru-RU" sz="2800" b="1" dirty="0" smtClean="0"/>
              <a:t>ека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  Выбери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615262" cy="4389120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</a:t>
            </a:r>
            <a:r>
              <a:rPr lang="ru-RU" b="1" dirty="0" smtClean="0"/>
              <a:t>1              2               3</a:t>
            </a:r>
          </a:p>
          <a:p>
            <a:pPr>
              <a:buNone/>
            </a:pPr>
            <a:r>
              <a:rPr lang="ru-RU" i="1" dirty="0" smtClean="0"/>
              <a:t>     пор</a:t>
            </a:r>
            <a:r>
              <a:rPr lang="ru-RU" dirty="0" smtClean="0"/>
              <a:t>…                        </a:t>
            </a:r>
            <a:r>
              <a:rPr lang="ru-RU" i="1" dirty="0" smtClean="0"/>
              <a:t>т            </a:t>
            </a:r>
            <a:r>
              <a:rPr lang="ru-RU" i="1" dirty="0" err="1" smtClean="0"/>
              <a:t>т</a:t>
            </a:r>
            <a:r>
              <a:rPr lang="ru-RU" i="1" dirty="0" smtClean="0"/>
              <a:t>               </a:t>
            </a:r>
            <a:r>
              <a:rPr lang="ru-RU" i="1" dirty="0" err="1" smtClean="0"/>
              <a:t>п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лис…                        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т               </a:t>
            </a:r>
            <a:r>
              <a:rPr lang="ru-RU" i="1" dirty="0" err="1" smtClean="0"/>
              <a:t>т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су…                          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   т</a:t>
            </a:r>
          </a:p>
          <a:p>
            <a:pPr>
              <a:buNone/>
            </a:pPr>
            <a:r>
              <a:rPr lang="ru-RU" i="1" dirty="0" smtClean="0"/>
              <a:t>      тома…                  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 т               </a:t>
            </a:r>
            <a:r>
              <a:rPr lang="ru-RU" i="1" dirty="0" err="1" smtClean="0"/>
              <a:t>т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кар…                       т              </a:t>
            </a:r>
            <a:r>
              <a:rPr lang="ru-RU" i="1" dirty="0" err="1" smtClean="0"/>
              <a:t>п</a:t>
            </a:r>
            <a:r>
              <a:rPr lang="ru-RU" i="1" dirty="0" smtClean="0"/>
              <a:t>                </a:t>
            </a:r>
            <a:r>
              <a:rPr lang="ru-RU" i="1" dirty="0" err="1" smtClean="0"/>
              <a:t>п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42910" y="4286256"/>
            <a:ext cx="328614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00240"/>
            <a:ext cx="314327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214818"/>
            <a:ext cx="385765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000240"/>
            <a:ext cx="36433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  <a:noFill/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Кланяется ,                            Деревянная река,               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Кланяется ,                            Деревянный катерок,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Придёт домой -                     А над катером струится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растянется.                      Деревянный дымок.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Толстый тонкого                Как взялась кума за дело,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 побьёт,                   Запилила и запела.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Да и что-нибудь                 Ела, ела дуб, дуб 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  прибьёт.                 Поломала зуб, зуб 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Прочитай и отгадай загадки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13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22771">
            <a:off x="1298926" y="2132014"/>
            <a:ext cx="1871472" cy="1283208"/>
          </a:xfrm>
          <a:prstGeom prst="rect">
            <a:avLst/>
          </a:prstGeom>
        </p:spPr>
      </p:pic>
      <p:pic>
        <p:nvPicPr>
          <p:cNvPr id="6" name="Рисунок 5" descr="p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786190"/>
            <a:ext cx="1889760" cy="2560320"/>
          </a:xfrm>
          <a:prstGeom prst="rect">
            <a:avLst/>
          </a:prstGeom>
        </p:spPr>
      </p:pic>
      <p:pic>
        <p:nvPicPr>
          <p:cNvPr id="5" name="Рисунок 4" descr="18525-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928670"/>
            <a:ext cx="1965172" cy="2000264"/>
          </a:xfrm>
          <a:prstGeom prst="rect">
            <a:avLst/>
          </a:prstGeom>
        </p:spPr>
      </p:pic>
      <p:pic>
        <p:nvPicPr>
          <p:cNvPr id="4" name="Рисунок 3" descr="2002-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071942"/>
            <a:ext cx="1646396" cy="1340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              Назовите предметы </a:t>
            </a:r>
            <a:br>
              <a:rPr lang="ru-RU" sz="4800" dirty="0" smtClean="0"/>
            </a:br>
            <a:r>
              <a:rPr lang="ru-RU" sz="4800" dirty="0" smtClean="0"/>
              <a:t>                   одним словом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i="1" dirty="0" smtClean="0"/>
              <a:t>Топор                Рубанок</a:t>
            </a:r>
          </a:p>
          <a:p>
            <a:endParaRPr lang="ru-RU" sz="5400" i="1" dirty="0" smtClean="0"/>
          </a:p>
          <a:p>
            <a:r>
              <a:rPr lang="ru-RU" sz="5400" i="1" dirty="0" smtClean="0"/>
              <a:t>Молоток         Пила</a:t>
            </a:r>
            <a:endParaRPr lang="ru-RU" sz="5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13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22771">
            <a:off x="1298926" y="2132014"/>
            <a:ext cx="1871472" cy="1283208"/>
          </a:xfrm>
          <a:prstGeom prst="rect">
            <a:avLst/>
          </a:prstGeom>
        </p:spPr>
      </p:pic>
      <p:pic>
        <p:nvPicPr>
          <p:cNvPr id="6" name="Рисунок 5" descr="pi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786190"/>
            <a:ext cx="1889760" cy="2560320"/>
          </a:xfrm>
          <a:prstGeom prst="rect">
            <a:avLst/>
          </a:prstGeom>
        </p:spPr>
      </p:pic>
      <p:pic>
        <p:nvPicPr>
          <p:cNvPr id="5" name="Рисунок 4" descr="18525-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928670"/>
            <a:ext cx="1965172" cy="2000264"/>
          </a:xfrm>
          <a:prstGeom prst="rect">
            <a:avLst/>
          </a:prstGeom>
        </p:spPr>
      </p:pic>
      <p:pic>
        <p:nvPicPr>
          <p:cNvPr id="4" name="Рисунок 3" descr="2002-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4071942"/>
            <a:ext cx="1646396" cy="1340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          Найдите лишнее слово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5400" i="1" dirty="0" smtClean="0"/>
              <a:t>Топор                Рубанок</a:t>
            </a:r>
          </a:p>
          <a:p>
            <a:endParaRPr lang="ru-RU" sz="5400" i="1" dirty="0" smtClean="0"/>
          </a:p>
          <a:p>
            <a:r>
              <a:rPr lang="ru-RU" sz="5400" i="1" dirty="0" smtClean="0"/>
              <a:t>Молоток         Пила</a:t>
            </a:r>
            <a:endParaRPr lang="ru-RU" sz="5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Город  Мастеров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943848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3200" dirty="0" smtClean="0"/>
              <a:t>    </a:t>
            </a:r>
            <a:r>
              <a:rPr lang="ru-RU" sz="3200" dirty="0" err="1" smtClean="0"/>
              <a:t>Лё</a:t>
            </a:r>
            <a:r>
              <a:rPr lang="ru-RU" sz="3200" dirty="0" smtClean="0"/>
              <a:t> … чик</a:t>
            </a:r>
          </a:p>
          <a:p>
            <a:pPr>
              <a:buNone/>
            </a:pPr>
            <a:r>
              <a:rPr lang="ru-RU" sz="3200" dirty="0" smtClean="0"/>
              <a:t>              … очталь0н</a:t>
            </a:r>
          </a:p>
          <a:p>
            <a:pPr>
              <a:buNone/>
            </a:pPr>
            <a:r>
              <a:rPr lang="ru-RU" sz="3200" dirty="0" smtClean="0"/>
              <a:t>              … </a:t>
            </a:r>
            <a:r>
              <a:rPr lang="ru-RU" sz="3200" dirty="0" err="1" smtClean="0"/>
              <a:t>родавец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       док … ор</a:t>
            </a:r>
          </a:p>
          <a:p>
            <a:pPr>
              <a:buNone/>
            </a:pPr>
            <a:r>
              <a:rPr lang="ru-RU" sz="3200" dirty="0" smtClean="0"/>
              <a:t>              учи …ель</a:t>
            </a:r>
          </a:p>
          <a:p>
            <a:pPr>
              <a:buNone/>
            </a:pPr>
            <a:r>
              <a:rPr lang="ru-RU" sz="3200" dirty="0" smtClean="0"/>
              <a:t>              </a:t>
            </a:r>
            <a:r>
              <a:rPr lang="ru-RU" sz="3200" dirty="0" err="1" smtClean="0"/>
              <a:t>музыкан</a:t>
            </a:r>
            <a:r>
              <a:rPr lang="ru-RU" sz="3200" dirty="0" smtClean="0"/>
              <a:t> … </a:t>
            </a:r>
          </a:p>
          <a:p>
            <a:pPr>
              <a:buNone/>
            </a:pPr>
            <a:r>
              <a:rPr lang="ru-RU" sz="3200" dirty="0" smtClean="0"/>
              <a:t>             </a:t>
            </a:r>
            <a:r>
              <a:rPr lang="ru-RU" sz="3200" dirty="0" smtClean="0"/>
              <a:t>…</a:t>
            </a:r>
            <a:r>
              <a:rPr lang="ru-RU" sz="3200" dirty="0" err="1" smtClean="0"/>
              <a:t>овар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sz="6000" dirty="0" smtClean="0"/>
              <a:t>« Кому- что?»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3200" dirty="0" smtClean="0"/>
              <a:t>    </a:t>
            </a:r>
            <a:r>
              <a:rPr lang="ru-RU" sz="3200" i="1" dirty="0" smtClean="0"/>
              <a:t>Лё</a:t>
            </a:r>
            <a:r>
              <a:rPr lang="ru-RU" sz="3200" i="1" dirty="0" smtClean="0">
                <a:solidFill>
                  <a:srgbClr val="00B050"/>
                </a:solidFill>
              </a:rPr>
              <a:t>т</a:t>
            </a:r>
            <a:r>
              <a:rPr lang="ru-RU" sz="3200" i="1" dirty="0" smtClean="0"/>
              <a:t>чик                            скрипка</a:t>
            </a:r>
          </a:p>
          <a:p>
            <a:pPr>
              <a:buNone/>
            </a:pPr>
            <a:r>
              <a:rPr lang="ru-RU" sz="3200" i="1" dirty="0" smtClean="0"/>
              <a:t>               поч</a:t>
            </a:r>
            <a:r>
              <a:rPr lang="ru-RU" sz="3200" i="1" dirty="0" smtClean="0">
                <a:solidFill>
                  <a:srgbClr val="00B050"/>
                </a:solidFill>
              </a:rPr>
              <a:t>т</a:t>
            </a:r>
            <a:r>
              <a:rPr lang="ru-RU" sz="3200" i="1" dirty="0" smtClean="0"/>
              <a:t>аль0н                      кастрюля</a:t>
            </a:r>
          </a:p>
          <a:p>
            <a:pPr>
              <a:buNone/>
            </a:pPr>
            <a:r>
              <a:rPr lang="ru-RU" sz="3200" i="1" dirty="0" smtClean="0"/>
              <a:t>               </a:t>
            </a:r>
            <a:r>
              <a:rPr lang="ru-RU" sz="3200" i="1" dirty="0" smtClean="0">
                <a:solidFill>
                  <a:srgbClr val="0070C0"/>
                </a:solidFill>
              </a:rPr>
              <a:t>п</a:t>
            </a:r>
            <a:r>
              <a:rPr lang="ru-RU" sz="3200" i="1" dirty="0" smtClean="0"/>
              <a:t>родавец                          книги</a:t>
            </a:r>
          </a:p>
          <a:p>
            <a:pPr>
              <a:buNone/>
            </a:pPr>
            <a:r>
              <a:rPr lang="ru-RU" sz="3200" i="1" dirty="0" smtClean="0"/>
              <a:t>               док</a:t>
            </a:r>
            <a:r>
              <a:rPr lang="ru-RU" sz="3200" i="1" dirty="0" smtClean="0">
                <a:solidFill>
                  <a:srgbClr val="00B050"/>
                </a:solidFill>
              </a:rPr>
              <a:t>т</a:t>
            </a:r>
            <a:r>
              <a:rPr lang="ru-RU" sz="3200" i="1" dirty="0" smtClean="0"/>
              <a:t>ор                             письмо</a:t>
            </a:r>
          </a:p>
          <a:p>
            <a:pPr>
              <a:buNone/>
            </a:pPr>
            <a:r>
              <a:rPr lang="ru-RU" sz="3200" i="1" dirty="0" smtClean="0"/>
              <a:t>               учи</a:t>
            </a:r>
            <a:r>
              <a:rPr lang="ru-RU" sz="3200" i="1" dirty="0" smtClean="0">
                <a:solidFill>
                  <a:srgbClr val="00B050"/>
                </a:solidFill>
              </a:rPr>
              <a:t>т</a:t>
            </a:r>
            <a:r>
              <a:rPr lang="ru-RU" sz="3200" i="1" dirty="0" smtClean="0"/>
              <a:t>ель                            весы</a:t>
            </a:r>
          </a:p>
          <a:p>
            <a:pPr>
              <a:buNone/>
            </a:pPr>
            <a:r>
              <a:rPr lang="ru-RU" sz="3200" i="1" dirty="0" smtClean="0"/>
              <a:t>              музыкан</a:t>
            </a:r>
            <a:r>
              <a:rPr lang="ru-RU" sz="3200" i="1" dirty="0" smtClean="0">
                <a:solidFill>
                  <a:srgbClr val="00B050"/>
                </a:solidFill>
              </a:rPr>
              <a:t>т</a:t>
            </a:r>
            <a:r>
              <a:rPr lang="ru-RU" sz="3200" i="1" dirty="0" smtClean="0"/>
              <a:t>                         самолёт</a:t>
            </a:r>
          </a:p>
          <a:p>
            <a:pPr>
              <a:buNone/>
            </a:pPr>
            <a:r>
              <a:rPr lang="ru-RU" sz="3200" i="1" dirty="0" smtClean="0"/>
              <a:t>              </a:t>
            </a:r>
            <a:r>
              <a:rPr lang="ru-RU" sz="3200" i="1" dirty="0" smtClean="0">
                <a:solidFill>
                  <a:srgbClr val="0070C0"/>
                </a:solidFill>
              </a:rPr>
              <a:t>п</a:t>
            </a:r>
            <a:r>
              <a:rPr lang="ru-RU" sz="3200" i="1" dirty="0" smtClean="0"/>
              <a:t>овар                                  шприц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>
            <a:grayscl/>
          </a:blip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/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Словосочетание</a:t>
            </a:r>
            <a:endParaRPr lang="ru-RU" sz="4800" dirty="0"/>
          </a:p>
        </p:txBody>
      </p:sp>
      <p:pic>
        <p:nvPicPr>
          <p:cNvPr id="4" name="Содержимое 3" descr="03857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357166"/>
            <a:ext cx="4986263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29697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 Составьте словосочетание ,        расставив цифры в окошки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64318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тяжёлая                 тара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старая                    пачка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пустая                    пара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 smtClean="0"/>
              <a:t>танцевальная       тачка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857496"/>
            <a:ext cx="428628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3643314"/>
            <a:ext cx="428628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500570"/>
            <a:ext cx="428628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7" name="Прямоугольник 6"/>
          <p:cNvSpPr/>
          <p:nvPr/>
        </p:nvSpPr>
        <p:spPr>
          <a:xfrm>
            <a:off x="5715008" y="5214950"/>
            <a:ext cx="428628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KSh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857232"/>
            <a:ext cx="3749826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143116"/>
            <a:ext cx="8229600" cy="438912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тяжёлая пачка</a:t>
            </a:r>
          </a:p>
          <a:p>
            <a:r>
              <a:rPr lang="ru-RU" sz="4000" i="1" dirty="0" smtClean="0"/>
              <a:t>старая тачка</a:t>
            </a:r>
          </a:p>
          <a:p>
            <a:r>
              <a:rPr lang="ru-RU" sz="4000" i="1" dirty="0" smtClean="0"/>
              <a:t>пустая тара</a:t>
            </a:r>
          </a:p>
          <a:p>
            <a:r>
              <a:rPr lang="ru-RU" sz="4000" i="1" dirty="0" smtClean="0"/>
              <a:t>танцевальная пара</a:t>
            </a:r>
            <a:endParaRPr lang="ru-RU" sz="4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8572528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Прочитайте   словосочетание   </a:t>
            </a:r>
            <a:r>
              <a:rPr lang="ru-RU" sz="3600" dirty="0" smtClean="0">
                <a:solidFill>
                  <a:srgbClr val="0070C0"/>
                </a:solidFill>
              </a:rPr>
              <a:t>«</a:t>
            </a:r>
            <a:r>
              <a:rPr lang="ru-RU" sz="3600" i="1" dirty="0" smtClean="0">
                <a:solidFill>
                  <a:srgbClr val="0070C0"/>
                </a:solidFill>
              </a:rPr>
              <a:t>Тёмная  … уча</a:t>
            </a:r>
            <a:r>
              <a:rPr lang="ru-RU" sz="2800" dirty="0" smtClean="0">
                <a:solidFill>
                  <a:srgbClr val="0070C0"/>
                </a:solidFill>
              </a:rPr>
              <a:t>».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Найдите        словосочетание , в котором пропущена такая же буква    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2861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1.Ка … </a:t>
            </a:r>
            <a:r>
              <a:rPr lang="ru-RU" sz="3600" i="1" dirty="0" err="1" smtClean="0"/>
              <a:t>итан</a:t>
            </a:r>
            <a:r>
              <a:rPr lang="ru-RU" sz="3600" i="1" dirty="0" smtClean="0"/>
              <a:t>  флота     </a:t>
            </a:r>
          </a:p>
          <a:p>
            <a:pPr>
              <a:buNone/>
            </a:pPr>
            <a:r>
              <a:rPr lang="ru-RU" sz="3600" i="1" dirty="0" smtClean="0"/>
              <a:t>                                    2.Пле … </a:t>
            </a:r>
            <a:r>
              <a:rPr lang="ru-RU" sz="3600" i="1" dirty="0" err="1" smtClean="0"/>
              <a:t>ёные</a:t>
            </a:r>
            <a:r>
              <a:rPr lang="ru-RU" sz="3600" i="1" dirty="0" smtClean="0"/>
              <a:t> лапти</a:t>
            </a:r>
          </a:p>
          <a:p>
            <a:pPr>
              <a:buNone/>
            </a:pPr>
            <a:r>
              <a:rPr lang="ru-RU" sz="3600" i="1" dirty="0" smtClean="0"/>
              <a:t>3.От … </a:t>
            </a:r>
            <a:r>
              <a:rPr lang="ru-RU" sz="3600" i="1" dirty="0" err="1" smtClean="0"/>
              <a:t>устил</a:t>
            </a:r>
            <a:r>
              <a:rPr lang="ru-RU" sz="3600" i="1" dirty="0" smtClean="0"/>
              <a:t>  погулять  </a:t>
            </a:r>
          </a:p>
          <a:p>
            <a:pPr>
              <a:buNone/>
            </a:pPr>
            <a:r>
              <a:rPr lang="ru-RU" sz="3600" i="1" dirty="0" smtClean="0"/>
              <a:t>                                      4.То … тал  траву</a:t>
            </a:r>
            <a:endParaRPr lang="ru-RU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Правильный 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</a:t>
            </a:r>
            <a:r>
              <a:rPr lang="ru-RU" sz="6600" i="1" dirty="0" smtClean="0"/>
              <a:t>Плетёные  лапти</a:t>
            </a:r>
            <a:endParaRPr lang="ru-RU" sz="6600" i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86124"/>
            <a:ext cx="302091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1809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071546"/>
            <a:ext cx="2900731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/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/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Предложение</a:t>
            </a:r>
            <a:endParaRPr lang="ru-RU" dirty="0"/>
          </a:p>
        </p:txBody>
      </p:sp>
      <p:pic>
        <p:nvPicPr>
          <p:cNvPr id="4" name="Содержимое 3" descr="1482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571480"/>
            <a:ext cx="339247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Вставьте нужное слово в предложение из слов данных за чертой.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7146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Мало </a:t>
            </a:r>
            <a:r>
              <a:rPr lang="en-US" i="1" dirty="0" smtClean="0"/>
              <a:t>_______</a:t>
            </a:r>
            <a:r>
              <a:rPr lang="ru-RU" i="1" dirty="0" smtClean="0"/>
              <a:t>_  от    лентяев.          полка</a:t>
            </a:r>
          </a:p>
          <a:p>
            <a:pPr>
              <a:buNone/>
            </a:pPr>
            <a:r>
              <a:rPr lang="ru-RU" i="1" dirty="0" smtClean="0"/>
              <a:t>Над столом висит  ________ .         толка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Теплоход приходит в  ______ .          порт</a:t>
            </a:r>
          </a:p>
          <a:p>
            <a:pPr>
              <a:buNone/>
            </a:pPr>
            <a:r>
              <a:rPr lang="ru-RU" i="1" dirty="0" smtClean="0"/>
              <a:t>Вите подарили   ___________   .        торт</a:t>
            </a:r>
          </a:p>
          <a:p>
            <a:pPr>
              <a:buNone/>
            </a:pPr>
            <a:endParaRPr lang="ru-RU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787108" y="3999710"/>
            <a:ext cx="228601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Правильный ответ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000372"/>
            <a:ext cx="7943848" cy="4240211"/>
          </a:xfrm>
        </p:spPr>
        <p:txBody>
          <a:bodyPr/>
          <a:lstStyle/>
          <a:p>
            <a:pPr>
              <a:buNone/>
            </a:pPr>
            <a:r>
              <a:rPr lang="ru-RU" sz="3600" i="1" dirty="0" smtClean="0"/>
              <a:t>Мало  толка  </a:t>
            </a:r>
            <a:r>
              <a:rPr lang="ru-RU" sz="3600" i="1" dirty="0" smtClean="0"/>
              <a:t>от    </a:t>
            </a:r>
            <a:r>
              <a:rPr lang="ru-RU" sz="3600" i="1" dirty="0" smtClean="0"/>
              <a:t>лентяев .         </a:t>
            </a: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Над столом висит  </a:t>
            </a:r>
            <a:r>
              <a:rPr lang="ru-RU" sz="3600" i="1" dirty="0" smtClean="0"/>
              <a:t> </a:t>
            </a:r>
            <a:r>
              <a:rPr lang="ru-RU" sz="3600" i="1" dirty="0" smtClean="0"/>
              <a:t>полка </a:t>
            </a:r>
            <a:r>
              <a:rPr lang="ru-RU" sz="3600" i="1" dirty="0" smtClean="0"/>
              <a:t>.        </a:t>
            </a:r>
            <a:endParaRPr lang="ru-RU" sz="3600" i="1" dirty="0" smtClean="0"/>
          </a:p>
          <a:p>
            <a:pPr>
              <a:buNone/>
            </a:pPr>
            <a:endParaRPr lang="ru-RU" sz="3600" i="1" dirty="0" smtClean="0"/>
          </a:p>
          <a:p>
            <a:pPr>
              <a:buNone/>
            </a:pPr>
            <a:r>
              <a:rPr lang="ru-RU" sz="3600" i="1" dirty="0" smtClean="0"/>
              <a:t>Теплоход приходит в </a:t>
            </a:r>
            <a:r>
              <a:rPr lang="ru-RU" sz="3600" i="1" dirty="0" smtClean="0"/>
              <a:t> порт </a:t>
            </a:r>
            <a:r>
              <a:rPr lang="ru-RU" sz="3600" i="1" dirty="0" smtClean="0"/>
              <a:t>.          </a:t>
            </a:r>
          </a:p>
          <a:p>
            <a:pPr>
              <a:buNone/>
            </a:pPr>
            <a:r>
              <a:rPr lang="ru-RU" sz="3600" i="1" dirty="0" smtClean="0"/>
              <a:t>Вите подарили  </a:t>
            </a:r>
            <a:r>
              <a:rPr lang="ru-RU" sz="3600" i="1" dirty="0" smtClean="0"/>
              <a:t>торт  </a:t>
            </a:r>
            <a:r>
              <a:rPr lang="ru-RU" i="1" dirty="0" smtClean="0"/>
              <a:t>.        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500694" y="3786190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2357430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3714752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2357430"/>
            <a:ext cx="257176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Прочитайте. Найдите предложение, которое  написано   без  ошибок.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285991"/>
            <a:ext cx="8229600" cy="4572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1.Труд кормит,                    3. Труд кормит,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лень </a:t>
            </a:r>
            <a:r>
              <a:rPr lang="ru-RU" i="1" dirty="0" err="1" smtClean="0">
                <a:solidFill>
                  <a:schemeClr val="bg1"/>
                </a:solidFill>
              </a:rPr>
              <a:t>порпит</a:t>
            </a:r>
            <a:r>
              <a:rPr lang="ru-RU" i="1" dirty="0" smtClean="0">
                <a:solidFill>
                  <a:schemeClr val="bg1"/>
                </a:solidFill>
              </a:rPr>
              <a:t>.                    а лень портит.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2 .Пруд кормит,                 4. Труд кормит,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лень портит.                  а лень </a:t>
            </a:r>
            <a:r>
              <a:rPr lang="ru-RU" i="1" dirty="0" err="1" smtClean="0">
                <a:solidFill>
                  <a:schemeClr val="bg1"/>
                </a:solidFill>
              </a:rPr>
              <a:t>тортит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   Красная</a:t>
            </a:r>
            <a:r>
              <a:rPr lang="ru-RU" sz="6600" b="1" dirty="0" smtClean="0"/>
              <a:t> </a:t>
            </a:r>
            <a:r>
              <a:rPr lang="ru-RU" sz="6600" dirty="0" smtClean="0"/>
              <a:t>Ша</a:t>
            </a:r>
            <a:r>
              <a:rPr lang="ru-RU" sz="6600" b="1" dirty="0" smtClean="0"/>
              <a:t>п</a:t>
            </a:r>
            <a:r>
              <a:rPr lang="ru-RU" sz="6600" dirty="0" smtClean="0"/>
              <a:t>очка</a:t>
            </a:r>
            <a:endParaRPr lang="ru-RU" sz="6600" b="1" dirty="0"/>
          </a:p>
        </p:txBody>
      </p:sp>
      <p:pic>
        <p:nvPicPr>
          <p:cNvPr id="6" name="Содержимое 5" descr="KSh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357166"/>
            <a:ext cx="3749826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857232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292893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/>
              <a:t>Труд   кормит ,</a:t>
            </a:r>
          </a:p>
          <a:p>
            <a:pPr>
              <a:buNone/>
            </a:pPr>
            <a:r>
              <a:rPr lang="ru-RU" sz="6000" i="1" dirty="0" smtClean="0"/>
              <a:t>а   лень портит .</a:t>
            </a:r>
          </a:p>
          <a:p>
            <a:pPr>
              <a:buNone/>
            </a:pPr>
            <a:endParaRPr lang="ru-RU" sz="6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   данных   слов  составьте   предложения.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214554"/>
            <a:ext cx="8229600" cy="4389120"/>
          </a:xfrm>
        </p:spPr>
        <p:txBody>
          <a:bodyPr/>
          <a:lstStyle/>
          <a:p>
            <a:r>
              <a:rPr lang="ru-RU" sz="4000" i="1" dirty="0" smtClean="0"/>
              <a:t>Паучок, плести, паутина;</a:t>
            </a:r>
          </a:p>
          <a:p>
            <a:r>
              <a:rPr lang="ru-RU" sz="4000" i="1" dirty="0" err="1" smtClean="0"/>
              <a:t>пирожки,на</a:t>
            </a:r>
            <a:r>
              <a:rPr lang="ru-RU" sz="4000" i="1" dirty="0" smtClean="0"/>
              <a:t>, лежать, тарелка;</a:t>
            </a:r>
          </a:p>
          <a:p>
            <a:r>
              <a:rPr lang="ru-RU" sz="4000" i="1" dirty="0" smtClean="0"/>
              <a:t>листья,  по, ветер, лететь ;</a:t>
            </a:r>
          </a:p>
          <a:p>
            <a:r>
              <a:rPr lang="ru-RU" sz="4000" i="1" dirty="0" smtClean="0"/>
              <a:t>Толя, телеграмма, посылать .</a:t>
            </a:r>
            <a:endParaRPr lang="en-US" sz="4000" i="1" dirty="0" smtClean="0"/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Какому  из  предложений  соответствует </a:t>
            </a:r>
            <a:br>
              <a:rPr lang="ru-RU" sz="3600" dirty="0" smtClean="0"/>
            </a:br>
            <a:r>
              <a:rPr lang="ru-RU" sz="3600" dirty="0" smtClean="0"/>
              <a:t> графическая запись     </a:t>
            </a:r>
            <a:r>
              <a:rPr lang="ru-RU" sz="5400" b="1" i="1" dirty="0" smtClean="0">
                <a:solidFill>
                  <a:schemeClr val="tx1"/>
                </a:solidFill>
              </a:rPr>
              <a:t>т  </a:t>
            </a:r>
            <a:r>
              <a:rPr lang="ru-RU" sz="5400" b="1" i="1" dirty="0" err="1" smtClean="0">
                <a:solidFill>
                  <a:schemeClr val="tx1"/>
                </a:solidFill>
              </a:rPr>
              <a:t>тт</a:t>
            </a:r>
            <a:r>
              <a:rPr lang="ru-RU" sz="5400" b="1" i="1" dirty="0" smtClean="0">
                <a:solidFill>
                  <a:schemeClr val="tx1"/>
                </a:solidFill>
              </a:rPr>
              <a:t>  </a:t>
            </a:r>
            <a:r>
              <a:rPr lang="ru-RU" sz="5400" b="1" i="1" dirty="0" err="1" smtClean="0">
                <a:solidFill>
                  <a:schemeClr val="tx1"/>
                </a:solidFill>
              </a:rPr>
              <a:t>п</a:t>
            </a:r>
            <a:r>
              <a:rPr lang="ru-RU" sz="5400" b="1" i="1" dirty="0" smtClean="0">
                <a:solidFill>
                  <a:schemeClr val="tx1"/>
                </a:solidFill>
              </a:rPr>
              <a:t>  </a:t>
            </a:r>
            <a:r>
              <a:rPr lang="ru-RU" sz="5400" b="1" i="1" dirty="0" err="1" smtClean="0">
                <a:solidFill>
                  <a:schemeClr val="tx1"/>
                </a:solidFill>
              </a:rPr>
              <a:t>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714620"/>
            <a:ext cx="8229600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i="1" dirty="0" smtClean="0"/>
              <a:t>П</a:t>
            </a:r>
            <a:r>
              <a:rPr lang="ru-RU" sz="4000" i="1" dirty="0" smtClean="0"/>
              <a:t>аучок </a:t>
            </a:r>
            <a:r>
              <a:rPr lang="ru-RU" sz="4000" b="1" i="1" dirty="0" smtClean="0"/>
              <a:t>п</a:t>
            </a:r>
            <a:r>
              <a:rPr lang="ru-RU" sz="4000" i="1" dirty="0" smtClean="0"/>
              <a:t>ле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ё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 </a:t>
            </a:r>
            <a:r>
              <a:rPr lang="ru-RU" sz="4000" b="1" i="1" dirty="0" smtClean="0"/>
              <a:t>п</a:t>
            </a:r>
            <a:r>
              <a:rPr lang="ru-RU" sz="4000" i="1" dirty="0" smtClean="0"/>
              <a:t>ау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ину 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dirty="0" smtClean="0"/>
              <a:t>П</a:t>
            </a:r>
            <a:r>
              <a:rPr lang="ru-RU" sz="4000" i="1" dirty="0" smtClean="0"/>
              <a:t>ирожки лежа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 на 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арелке 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i="1" dirty="0" smtClean="0"/>
              <a:t>Лис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ья ле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я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 </a:t>
            </a:r>
            <a:r>
              <a:rPr lang="ru-RU" sz="4000" b="1" i="1" dirty="0" smtClean="0"/>
              <a:t>п</a:t>
            </a:r>
            <a:r>
              <a:rPr lang="ru-RU" sz="4000" i="1" dirty="0" smtClean="0"/>
              <a:t>о ве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ру.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b="1" i="1" dirty="0" smtClean="0"/>
              <a:t>Т</a:t>
            </a:r>
            <a:r>
              <a:rPr lang="ru-RU" sz="4000" i="1" dirty="0" smtClean="0"/>
              <a:t>оля </a:t>
            </a:r>
            <a:r>
              <a:rPr lang="ru-RU" sz="4000" b="1" i="1" dirty="0" smtClean="0"/>
              <a:t>п</a:t>
            </a:r>
            <a:r>
              <a:rPr lang="ru-RU" sz="4000" i="1" dirty="0" smtClean="0"/>
              <a:t>ослал </a:t>
            </a:r>
            <a:r>
              <a:rPr lang="ru-RU" sz="4000" b="1" i="1" dirty="0" smtClean="0"/>
              <a:t>т</a:t>
            </a:r>
            <a:r>
              <a:rPr lang="ru-RU" sz="4000" i="1" dirty="0" smtClean="0"/>
              <a:t>елеграмму.</a:t>
            </a:r>
            <a:endParaRPr lang="ru-RU" sz="4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Правильный 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21468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Листья </a:t>
            </a:r>
            <a:r>
              <a:rPr lang="ru-RU" sz="4800" i="1" dirty="0" smtClean="0"/>
              <a:t>летят по ветру </a:t>
            </a:r>
            <a:r>
              <a:rPr lang="ru-RU" sz="4800" i="1" dirty="0" smtClean="0"/>
              <a:t>.</a:t>
            </a:r>
          </a:p>
          <a:p>
            <a:pPr>
              <a:buNone/>
            </a:pPr>
            <a:r>
              <a:rPr lang="ru-RU" sz="4800" i="1" dirty="0" smtClean="0"/>
              <a:t> </a:t>
            </a:r>
            <a:r>
              <a:rPr lang="ru-RU" sz="4800" i="1" dirty="0" smtClean="0"/>
              <a:t>      т         </a:t>
            </a:r>
            <a:r>
              <a:rPr lang="ru-RU" sz="4800" i="1" dirty="0" err="1" smtClean="0"/>
              <a:t>т</a:t>
            </a:r>
            <a:r>
              <a:rPr lang="ru-RU" sz="4800" i="1" dirty="0" smtClean="0"/>
              <a:t> </a:t>
            </a:r>
            <a:r>
              <a:rPr lang="ru-RU" sz="4800" i="1" dirty="0" err="1" smtClean="0"/>
              <a:t>т</a:t>
            </a:r>
            <a:r>
              <a:rPr lang="ru-RU" sz="4800" i="1" dirty="0" smtClean="0"/>
              <a:t>   </a:t>
            </a:r>
            <a:r>
              <a:rPr lang="ru-RU" sz="4800" i="1" dirty="0" err="1" smtClean="0"/>
              <a:t>п</a:t>
            </a:r>
            <a:r>
              <a:rPr lang="ru-RU" sz="4800" i="1" dirty="0" smtClean="0"/>
              <a:t>      </a:t>
            </a:r>
            <a:r>
              <a:rPr lang="ru-RU" sz="4800" i="1" dirty="0" err="1" smtClean="0"/>
              <a:t>т</a:t>
            </a:r>
            <a:endParaRPr lang="ru-RU" sz="48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0.jpg"/>
          <p:cNvPicPr>
            <a:picLocks noGrp="1" noChangeAspect="1"/>
          </p:cNvPicPr>
          <p:nvPr>
            <p:ph idx="1"/>
          </p:nvPr>
        </p:nvPicPr>
        <p:blipFill>
          <a:blip r:embed="rId2"/>
          <a:srcRect b="19502"/>
          <a:stretch>
            <a:fillRect/>
          </a:stretch>
        </p:blipFill>
        <p:spPr>
          <a:xfrm>
            <a:off x="1" y="0"/>
            <a:ext cx="2143107" cy="2662662"/>
          </a:xfrm>
        </p:spPr>
      </p:pic>
      <p:pic>
        <p:nvPicPr>
          <p:cNvPr id="7" name="Рисунок 6" descr="0385748.jpg"/>
          <p:cNvPicPr>
            <a:picLocks noChangeAspect="1"/>
          </p:cNvPicPr>
          <p:nvPr/>
        </p:nvPicPr>
        <p:blipFill>
          <a:blip r:embed="rId3"/>
          <a:srcRect r="8071"/>
          <a:stretch>
            <a:fillRect/>
          </a:stretch>
        </p:blipFill>
        <p:spPr>
          <a:xfrm>
            <a:off x="6566814" y="4572008"/>
            <a:ext cx="2577185" cy="2285992"/>
          </a:xfrm>
          <a:prstGeom prst="rect">
            <a:avLst/>
          </a:prstGeom>
        </p:spPr>
      </p:pic>
      <p:pic>
        <p:nvPicPr>
          <p:cNvPr id="8" name="Рисунок 7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1857388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0"/>
            <a:ext cx="16998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48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80" y="0"/>
            <a:ext cx="18592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571744"/>
            <a:ext cx="2857520" cy="32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ed42ec567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28604"/>
            <a:ext cx="2262203" cy="2216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en_photo_preview.ph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85749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632711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4572008"/>
            <a:ext cx="1402080" cy="2068830"/>
          </a:xfrm>
          <a:prstGeom prst="rect">
            <a:avLst/>
          </a:prstGeom>
        </p:spPr>
      </p:pic>
      <p:pic>
        <p:nvPicPr>
          <p:cNvPr id="15" name="Рисунок 14" descr="55d26139db20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207">
            <a:off x="7087339" y="2650804"/>
            <a:ext cx="1524000" cy="16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57826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   Текст 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928670"/>
            <a:ext cx="3267075" cy="4257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286124"/>
            <a:ext cx="685804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Прочитайте. </a:t>
            </a:r>
            <a:br>
              <a:rPr lang="ru-RU" sz="3200" dirty="0" smtClean="0"/>
            </a:br>
            <a:r>
              <a:rPr lang="ru-RU" sz="3200" dirty="0" smtClean="0"/>
              <a:t>Найдите в тексте слова, в которых :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1.Только буква   </a:t>
            </a:r>
            <a:r>
              <a:rPr lang="ru-RU" sz="3200" b="1" i="1" dirty="0" smtClean="0">
                <a:solidFill>
                  <a:schemeClr val="tx1"/>
                </a:solidFill>
              </a:rPr>
              <a:t>п.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2.Только буква  </a:t>
            </a:r>
            <a:r>
              <a:rPr lang="ru-RU" sz="3200" b="1" i="1" dirty="0" smtClean="0">
                <a:solidFill>
                  <a:schemeClr val="tx1"/>
                </a:solidFill>
              </a:rPr>
              <a:t>т.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3. Буквы   </a:t>
            </a:r>
            <a:r>
              <a:rPr lang="ru-RU" sz="3200" b="1" i="1" dirty="0" smtClean="0">
                <a:solidFill>
                  <a:schemeClr val="tx1"/>
                </a:solidFill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</a:rPr>
              <a:t>п</a:t>
            </a:r>
            <a:r>
              <a:rPr lang="ru-RU" sz="3200" b="1" i="1" dirty="0" smtClean="0">
                <a:solidFill>
                  <a:schemeClr val="tx1"/>
                </a:solidFill>
              </a:rPr>
              <a:t>   </a:t>
            </a:r>
            <a:r>
              <a:rPr lang="ru-RU" sz="3200" dirty="0" smtClean="0">
                <a:solidFill>
                  <a:schemeClr val="tx1"/>
                </a:solidFill>
              </a:rPr>
              <a:t>и  </a:t>
            </a:r>
            <a:r>
              <a:rPr lang="ru-RU" sz="3200" b="1" i="1" dirty="0" smtClean="0">
                <a:solidFill>
                  <a:schemeClr val="tx1"/>
                </a:solidFill>
              </a:rPr>
              <a:t>т 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1432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</a:t>
            </a:r>
            <a:r>
              <a:rPr lang="ru-RU" sz="3200" i="1" dirty="0" smtClean="0">
                <a:solidFill>
                  <a:schemeClr val="bg1"/>
                </a:solidFill>
              </a:rPr>
              <a:t>Сплошной стеной стоит лес.  Застыли  стройные пальмы.  На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  ветках сидят   пёстрые попугаи. Прячутся в траве  пауки. Прыгают</a:t>
            </a:r>
          </a:p>
          <a:p>
            <a:pPr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 по веткам обезьяны 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071546"/>
            <a:ext cx="687227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Вставьте  в  слова текста </a:t>
            </a:r>
            <a:br>
              <a:rPr lang="ru-RU" sz="3600" dirty="0" smtClean="0"/>
            </a:br>
            <a:r>
              <a:rPr lang="ru-RU" sz="3600" dirty="0" smtClean="0"/>
              <a:t>              буквы  </a:t>
            </a:r>
            <a:r>
              <a:rPr lang="ru-RU" sz="3600" b="1" i="1" dirty="0" err="1" smtClean="0">
                <a:solidFill>
                  <a:schemeClr val="tx1"/>
                </a:solidFill>
              </a:rPr>
              <a:t>п</a:t>
            </a:r>
            <a:r>
              <a:rPr lang="ru-RU" sz="3600" b="1" i="1" dirty="0" smtClean="0">
                <a:solidFill>
                  <a:schemeClr val="tx1"/>
                </a:solidFill>
              </a:rPr>
              <a:t> </a:t>
            </a:r>
            <a:r>
              <a:rPr lang="ru-RU" sz="3600" b="1" i="1" dirty="0" smtClean="0"/>
              <a:t> </a:t>
            </a:r>
            <a:r>
              <a:rPr lang="ru-RU" sz="3600" dirty="0" smtClean="0"/>
              <a:t>или 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chemeClr val="tx1"/>
                </a:solidFill>
              </a:rPr>
              <a:t>т</a:t>
            </a:r>
            <a:r>
              <a:rPr lang="ru-RU" sz="3600" b="1" i="1" dirty="0" smtClean="0"/>
              <a:t> 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49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На  </a:t>
            </a:r>
            <a:r>
              <a:rPr lang="ru-RU" sz="4800" i="1" dirty="0" err="1" smtClean="0"/>
              <a:t>кра</a:t>
            </a:r>
            <a:r>
              <a:rPr lang="ru-RU" sz="4800" i="1" dirty="0" smtClean="0"/>
              <a:t>…иве ,как на …литке,</a:t>
            </a:r>
          </a:p>
          <a:p>
            <a:pPr>
              <a:buNone/>
            </a:pPr>
            <a:r>
              <a:rPr lang="ru-RU" sz="4800" i="1" dirty="0" err="1" smtClean="0"/>
              <a:t>Вски</a:t>
            </a:r>
            <a:r>
              <a:rPr lang="ru-RU" sz="4800" i="1" dirty="0" smtClean="0"/>
              <a:t>…я…или  чай   </a:t>
            </a:r>
            <a:r>
              <a:rPr lang="ru-RU" sz="4800" i="1" dirty="0" err="1" smtClean="0"/>
              <a:t>ули</a:t>
            </a:r>
            <a:r>
              <a:rPr lang="ru-RU" sz="4800" i="1" dirty="0" smtClean="0"/>
              <a:t>…</a:t>
            </a:r>
            <a:r>
              <a:rPr lang="ru-RU" sz="4800" i="1" dirty="0" err="1" smtClean="0"/>
              <a:t>ки</a:t>
            </a:r>
            <a:r>
              <a:rPr lang="ru-RU" sz="4800" i="1" dirty="0" smtClean="0"/>
              <a:t>.</a:t>
            </a:r>
          </a:p>
          <a:p>
            <a:pPr>
              <a:buNone/>
            </a:pPr>
            <a:r>
              <a:rPr lang="ru-RU" sz="4800" i="1" dirty="0" smtClean="0"/>
              <a:t>Заходи  чайку  на…и…</a:t>
            </a:r>
            <a:r>
              <a:rPr lang="ru-RU" sz="4800" i="1" dirty="0" err="1" smtClean="0"/>
              <a:t>ься</a:t>
            </a:r>
            <a:r>
              <a:rPr lang="ru-RU" sz="4800" i="1" dirty="0" smtClean="0"/>
              <a:t> ,</a:t>
            </a:r>
          </a:p>
          <a:p>
            <a:pPr>
              <a:buNone/>
            </a:pPr>
            <a:r>
              <a:rPr lang="ru-RU" sz="4800" i="1" dirty="0" smtClean="0"/>
              <a:t>К…о  </a:t>
            </a:r>
            <a:r>
              <a:rPr lang="ru-RU" sz="4800" i="1" dirty="0" err="1" smtClean="0"/>
              <a:t>кра</a:t>
            </a:r>
            <a:r>
              <a:rPr lang="ru-RU" sz="4800" i="1" dirty="0" smtClean="0"/>
              <a:t>…ивы  не бои…</a:t>
            </a:r>
            <a:r>
              <a:rPr lang="ru-RU" sz="4800" i="1" dirty="0" err="1" smtClean="0"/>
              <a:t>ься</a:t>
            </a:r>
            <a:r>
              <a:rPr lang="ru-RU" sz="4800" i="1" dirty="0" smtClean="0"/>
              <a:t> .</a:t>
            </a:r>
          </a:p>
          <a:p>
            <a:pPr>
              <a:buNone/>
            </a:pPr>
            <a:r>
              <a:rPr lang="ru-RU" i="1" dirty="0" smtClean="0"/>
              <a:t>                                       </a:t>
            </a:r>
            <a:endParaRPr lang="ru-RU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5429264"/>
            <a:ext cx="9158294" cy="1143000"/>
          </a:xfrm>
        </p:spPr>
        <p:txBody>
          <a:bodyPr/>
          <a:lstStyle/>
          <a:p>
            <a:r>
              <a:rPr lang="ru-RU" dirty="0" smtClean="0"/>
              <a:t>            До новых встреч !!!              </a:t>
            </a:r>
            <a:endParaRPr lang="ru-RU" dirty="0"/>
          </a:p>
        </p:txBody>
      </p:sp>
      <p:pic>
        <p:nvPicPr>
          <p:cNvPr id="10" name="Содержимое 9" descr="0_1e65b_c17e70a1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298" y="285728"/>
            <a:ext cx="4216716" cy="5626121"/>
          </a:xfrm>
          <a:prstGeom prst="roundRect">
            <a:avLst>
              <a:gd name="adj" fmla="val 883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928670"/>
            <a:ext cx="3484731" cy="516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Золо</a:t>
            </a:r>
            <a:r>
              <a:rPr lang="ru-RU" sz="4800" b="1" i="1" dirty="0" smtClean="0"/>
              <a:t>т</a:t>
            </a:r>
            <a:r>
              <a:rPr lang="ru-RU" sz="4800" dirty="0" smtClean="0"/>
              <a:t>ая Рыбка</a:t>
            </a:r>
            <a:endParaRPr lang="ru-RU" sz="4800" b="1" dirty="0"/>
          </a:p>
        </p:txBody>
      </p:sp>
      <p:pic>
        <p:nvPicPr>
          <p:cNvPr id="4" name="Содержимое 3" descr="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785794"/>
            <a:ext cx="3341855" cy="507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3550.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071546"/>
            <a:ext cx="421484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Ко</a:t>
            </a:r>
            <a:r>
              <a:rPr lang="ru-RU" b="1" i="1" dirty="0" smtClean="0"/>
              <a:t>т </a:t>
            </a:r>
            <a:r>
              <a:rPr lang="ru-RU" dirty="0" smtClean="0"/>
              <a:t>в са</a:t>
            </a:r>
            <a:r>
              <a:rPr lang="ru-RU" b="1" i="1" dirty="0" smtClean="0"/>
              <a:t>п</a:t>
            </a:r>
            <a:r>
              <a:rPr lang="ru-RU" dirty="0" smtClean="0"/>
              <a:t>огах</a:t>
            </a:r>
            <a:endParaRPr lang="ru-RU" dirty="0"/>
          </a:p>
        </p:txBody>
      </p:sp>
      <p:pic>
        <p:nvPicPr>
          <p:cNvPr id="6" name="Содержимое 5" descr="193550.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071546"/>
            <a:ext cx="435771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586</Words>
  <Application>Microsoft Office PowerPoint</Application>
  <PresentationFormat>Экран (4:3)</PresentationFormat>
  <Paragraphs>134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Поток</vt:lpstr>
      <vt:lpstr>   Занятие на тему : «Дифференциация букв п ,т  по оптическому сходству»                                                                                                                                               МОУ «Первомайская средняя                                                                                                                                            общеобразовательная школа»                                                                        3 класс  группа НПиЧ , об.ФФН                                                                         учитель-логопед  Морозова О.В.   </vt:lpstr>
      <vt:lpstr>             ЦЕЛИ ЗАНЯТИЯ</vt:lpstr>
      <vt:lpstr>Слайд 3</vt:lpstr>
      <vt:lpstr>Слайд 4</vt:lpstr>
      <vt:lpstr>   Красная Шапочка</vt:lpstr>
      <vt:lpstr>Слайд 6</vt:lpstr>
      <vt:lpstr>               Золотая Рыбка</vt:lpstr>
      <vt:lpstr>Слайд 8</vt:lpstr>
      <vt:lpstr>                Кот в сапогах</vt:lpstr>
      <vt:lpstr>Слайд 10</vt:lpstr>
      <vt:lpstr>           Доктор  Айболит</vt:lpstr>
      <vt:lpstr>Слайд 12</vt:lpstr>
      <vt:lpstr>        Золотой  Петушок</vt:lpstr>
      <vt:lpstr>                                        Красная Шапочка              Золотая Рыбка              Кот в сапогах              Доктор  Айболит             Золотой  Петушок    </vt:lpstr>
      <vt:lpstr>Слайд 15</vt:lpstr>
      <vt:lpstr>        «Я хочу конфету» </vt:lpstr>
      <vt:lpstr>       «Я хочу конфепу» </vt:lpstr>
      <vt:lpstr>       три</vt:lpstr>
      <vt:lpstr>       т п</vt:lpstr>
      <vt:lpstr>   3   2   2   3   2   3   3    2</vt:lpstr>
      <vt:lpstr>3   2   2   3   2   3   3    2 т  п  п   т  п   т   т   п</vt:lpstr>
      <vt:lpstr>Слайд 22</vt:lpstr>
      <vt:lpstr>Слайд 23</vt:lpstr>
      <vt:lpstr>                    Слог</vt:lpstr>
      <vt:lpstr>            Прочитайте слоги</vt:lpstr>
      <vt:lpstr>Слайд 26</vt:lpstr>
      <vt:lpstr>Слайд 27</vt:lpstr>
      <vt:lpstr>                       Слово</vt:lpstr>
      <vt:lpstr>           Расшифруйте слова</vt:lpstr>
      <vt:lpstr>      Выбери правильный ответ</vt:lpstr>
      <vt:lpstr>          Прочитай и отгадай загадки</vt:lpstr>
      <vt:lpstr>              Назовите предметы                     одним словом</vt:lpstr>
      <vt:lpstr>          Найдите лишнее слово</vt:lpstr>
      <vt:lpstr>                 Город  Мастеров</vt:lpstr>
      <vt:lpstr>                « Кому- что?»</vt:lpstr>
      <vt:lpstr>Слайд 36</vt:lpstr>
      <vt:lpstr>Слайд 37</vt:lpstr>
      <vt:lpstr>              Словосочетание</vt:lpstr>
      <vt:lpstr>  Составьте словосочетание ,        расставив цифры в окошки</vt:lpstr>
      <vt:lpstr>                Правильный ответ</vt:lpstr>
      <vt:lpstr>Прочитайте   словосочетание   «Тёмная  … уча». Найдите        словосочетание , в котором пропущена такая же буква     </vt:lpstr>
      <vt:lpstr>                Правильный ответ </vt:lpstr>
      <vt:lpstr>Слайд 43</vt:lpstr>
      <vt:lpstr>Слайд 44</vt:lpstr>
      <vt:lpstr>Слайд 45</vt:lpstr>
      <vt:lpstr>                 Предложение</vt:lpstr>
      <vt:lpstr>Вставьте нужное слово в предложение из слов данных за чертой.</vt:lpstr>
      <vt:lpstr>           Правильный ответ</vt:lpstr>
      <vt:lpstr>Прочитайте. Найдите предложение, которое  написано   без  ошибок.</vt:lpstr>
      <vt:lpstr>Правильный ответ</vt:lpstr>
      <vt:lpstr>Из   данных   слов  составьте   предложения.</vt:lpstr>
      <vt:lpstr>Какому  из  предложений  соответствует   графическая запись     т  тт  п  т</vt:lpstr>
      <vt:lpstr>                 Правильный ответ </vt:lpstr>
      <vt:lpstr>Слайд 54</vt:lpstr>
      <vt:lpstr>                    Текст </vt:lpstr>
      <vt:lpstr>Прочитайте.  Найдите в тексте слова, в которых : 1.Только буква   п. 2.Только буква  т. 3. Буквы    п   и  т .</vt:lpstr>
      <vt:lpstr>Вставьте  в  слова текста                буквы  п  или  т . </vt:lpstr>
      <vt:lpstr>Слайд 58</vt:lpstr>
      <vt:lpstr>            До новых встреч !!!       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54</cp:revision>
  <dcterms:created xsi:type="dcterms:W3CDTF">2010-04-12T15:42:33Z</dcterms:created>
  <dcterms:modified xsi:type="dcterms:W3CDTF">2010-04-21T17:09:02Z</dcterms:modified>
</cp:coreProperties>
</file>