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0" r:id="rId15"/>
    <p:sldId id="272" r:id="rId16"/>
    <p:sldId id="273" r:id="rId17"/>
    <p:sldId id="275" r:id="rId18"/>
    <p:sldId id="279" r:id="rId19"/>
    <p:sldId id="274" r:id="rId20"/>
    <p:sldId id="276" r:id="rId21"/>
    <p:sldId id="277" r:id="rId22"/>
    <p:sldId id="278" r:id="rId23"/>
    <p:sldId id="280" r:id="rId24"/>
  </p:sldIdLst>
  <p:sldSz cx="4319588" cy="3240088"/>
  <p:notesSz cx="6858000" cy="9144000"/>
  <p:defaultTextStyle>
    <a:defPPr>
      <a:defRPr lang="ru-RU"/>
    </a:defPPr>
    <a:lvl1pPr marL="0" algn="l" defTabSz="431927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1pPr>
    <a:lvl2pPr marL="215963" algn="l" defTabSz="431927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2pPr>
    <a:lvl3pPr marL="431927" algn="l" defTabSz="431927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3pPr>
    <a:lvl4pPr marL="647891" algn="l" defTabSz="431927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4pPr>
    <a:lvl5pPr marL="863854" algn="l" defTabSz="431927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5pPr>
    <a:lvl6pPr marL="1079818" algn="l" defTabSz="431927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6pPr>
    <a:lvl7pPr marL="1295782" algn="l" defTabSz="431927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7pPr>
    <a:lvl8pPr marL="1511745" algn="l" defTabSz="431927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8pPr>
    <a:lvl9pPr marL="1727708" algn="l" defTabSz="431927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3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530264"/>
            <a:ext cx="3671650" cy="112803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1701796"/>
            <a:ext cx="3239691" cy="782271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0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172505"/>
            <a:ext cx="931411" cy="274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172505"/>
            <a:ext cx="2740239" cy="274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8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6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807773"/>
            <a:ext cx="3725645" cy="1347786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2168310"/>
            <a:ext cx="3725645" cy="70876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0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862523"/>
            <a:ext cx="1835825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862523"/>
            <a:ext cx="1835825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7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172506"/>
            <a:ext cx="3725645" cy="62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794272"/>
            <a:ext cx="1827388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1183532"/>
            <a:ext cx="1827388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794272"/>
            <a:ext cx="1836388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1183532"/>
            <a:ext cx="1836388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0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3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7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16006"/>
            <a:ext cx="1393180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466513"/>
            <a:ext cx="2186791" cy="2302563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972026"/>
            <a:ext cx="1393180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7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16006"/>
            <a:ext cx="1393180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466513"/>
            <a:ext cx="2186791" cy="2302563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972026"/>
            <a:ext cx="1393180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172506"/>
            <a:ext cx="3725645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862523"/>
            <a:ext cx="3725645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3003082"/>
            <a:ext cx="971907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6412-0424-4A1D-95B8-163305F414F9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3003082"/>
            <a:ext cx="1457861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3003082"/>
            <a:ext cx="971907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0859-E2C4-43E3-8F6E-94140D18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8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Тематическая картина : бытовой и исторический жанр. 7класс.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545" y="1580970"/>
            <a:ext cx="3239373" cy="586574"/>
          </a:xfrm>
        </p:spPr>
        <p:txBody>
          <a:bodyPr/>
          <a:lstStyle/>
          <a:p>
            <a:r>
              <a:rPr lang="ru-RU" dirty="0" err="1" smtClean="0"/>
              <a:t>Педагог:Пешкова</a:t>
            </a:r>
            <a:r>
              <a:rPr lang="ru-RU" dirty="0" smtClean="0"/>
              <a:t> Виктория Юрьевна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50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55" y="534629"/>
            <a:ext cx="3725279" cy="2037837"/>
          </a:xfrm>
        </p:spPr>
        <p:txBody>
          <a:bodyPr>
            <a:normAutofit/>
          </a:bodyPr>
          <a:lstStyle/>
          <a:p>
            <a:r>
              <a:rPr lang="ru-RU" sz="1700" b="1" dirty="0"/>
              <a:t>Сюжетно-тематическая картина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Бытовая;</a:t>
            </a:r>
            <a:br>
              <a:rPr lang="ru-RU" dirty="0" smtClean="0"/>
            </a:br>
            <a:r>
              <a:rPr lang="ru-RU" dirty="0" smtClean="0"/>
              <a:t>Историческая;</a:t>
            </a:r>
            <a:br>
              <a:rPr lang="ru-RU" dirty="0" smtClean="0"/>
            </a:br>
            <a:r>
              <a:rPr lang="ru-RU" dirty="0" smtClean="0"/>
              <a:t>Батальная;</a:t>
            </a:r>
            <a:br>
              <a:rPr lang="ru-RU" dirty="0" smtClean="0"/>
            </a:br>
            <a:r>
              <a:rPr lang="ru-RU" dirty="0" smtClean="0"/>
              <a:t>Сказочно-былинная;</a:t>
            </a:r>
            <a:br>
              <a:rPr lang="ru-RU" dirty="0" smtClean="0"/>
            </a:br>
            <a:r>
              <a:rPr lang="ru-RU" dirty="0" smtClean="0"/>
              <a:t>Мифологическая.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55" y="534629"/>
            <a:ext cx="3416930" cy="4695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Бытовой жанр:</a:t>
            </a:r>
            <a:r>
              <a:rPr lang="ru-RU" sz="779" dirty="0"/>
              <a:t> к бытовому жанру относятся картины, раскатывающиеся о событиях повседневной жизни. Рожина бытового жанра Голландия 17в. Часто произведения на бытовые сюжеты называют жанровыми или относящимися к жанровой живописи. П.А. Федотов, Сватовство майора; </a:t>
            </a:r>
            <a:r>
              <a:rPr lang="ru-RU" sz="779" dirty="0" err="1"/>
              <a:t>А.Г.Веницианов</a:t>
            </a:r>
            <a:r>
              <a:rPr lang="ru-RU" sz="779" dirty="0"/>
              <a:t>, На жатве.</a:t>
            </a:r>
            <a:endParaRPr lang="ru-RU" sz="779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394" y="1097272"/>
            <a:ext cx="1928674" cy="1447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65" y="1097272"/>
            <a:ext cx="1879142" cy="14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55" y="534629"/>
            <a:ext cx="1664931" cy="2300180"/>
          </a:xfrm>
        </p:spPr>
        <p:txBody>
          <a:bodyPr>
            <a:noAutofit/>
          </a:bodyPr>
          <a:lstStyle/>
          <a:p>
            <a:r>
              <a:rPr lang="ru-RU" sz="850" b="1" dirty="0"/>
              <a:t>Бытовой жанр в искусстве:</a:t>
            </a:r>
            <a:r>
              <a:rPr lang="ru-RU" sz="850" dirty="0"/>
              <a:t/>
            </a:r>
            <a:br>
              <a:rPr lang="ru-RU" sz="850" dirty="0"/>
            </a:br>
            <a:r>
              <a:rPr lang="ru-RU" sz="850" dirty="0"/>
              <a:t>Картина «Завтрак аристократа» (1850, ГТГ) покоряет блистательным живописным мастерством, точностью социально-психологической характеристики героя, незадачливого «аристократа», виртуозной передачей многообразной красоты видимого мира и чистосердечным восторгом перед ней.</a:t>
            </a:r>
            <a:endParaRPr lang="ru-RU" sz="8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234" y="644790"/>
            <a:ext cx="1645744" cy="20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55" y="534630"/>
            <a:ext cx="1491556" cy="2220336"/>
          </a:xfrm>
        </p:spPr>
        <p:txBody>
          <a:bodyPr>
            <a:normAutofit/>
          </a:bodyPr>
          <a:lstStyle/>
          <a:p>
            <a:r>
              <a:rPr lang="ru-RU" sz="708" b="1" dirty="0"/>
              <a:t>Бытовой жанр в искусстве:</a:t>
            </a:r>
            <a:r>
              <a:rPr lang="ru-RU" sz="708" dirty="0"/>
              <a:t/>
            </a:r>
            <a:br>
              <a:rPr lang="ru-RU" sz="708" dirty="0"/>
            </a:br>
            <a:r>
              <a:rPr lang="ru-RU" sz="708" dirty="0"/>
              <a:t>На картине </a:t>
            </a:r>
            <a:r>
              <a:rPr lang="ru-RU" sz="708" i="1" dirty="0"/>
              <a:t>Василия Поленова изображён московский дворик, </a:t>
            </a:r>
            <a:r>
              <a:rPr lang="ru-RU" sz="708" dirty="0"/>
              <a:t>который можно было увидеть из окна дома в одном из арбатских переулков в девятнадцатом </a:t>
            </a:r>
            <a:r>
              <a:rPr lang="ru-RU" sz="708" dirty="0" err="1"/>
              <a:t>веке.Поленов</a:t>
            </a:r>
            <a:r>
              <a:rPr lang="ru-RU" sz="708" dirty="0"/>
              <a:t> изобразил дворик в самый обычный будничный день. Всё пронизано солнечным светом. Солнце светит </a:t>
            </a:r>
            <a:r>
              <a:rPr lang="ru-RU" sz="708" dirty="0" err="1"/>
              <a:t>лаского</a:t>
            </a:r>
            <a:r>
              <a:rPr lang="ru-RU" sz="708" dirty="0"/>
              <a:t> и мягко. По ярко-голубому небу бегут перистые облака. На дальнем плане картины за старым сараем изображена пятиглавая церквушка и колокольня. И церковь и колокольня белого цвета с золотыми куполами. Художник использует контраст тёмного тона сарая с белой церковью.</a:t>
            </a:r>
            <a:endParaRPr lang="ru-RU" sz="708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572" y="765717"/>
            <a:ext cx="2091862" cy="17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2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795" y="597312"/>
            <a:ext cx="1593176" cy="1875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70" y="1601130"/>
            <a:ext cx="1470376" cy="1004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70" y="579061"/>
            <a:ext cx="1410850" cy="9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36" y="534629"/>
            <a:ext cx="2985394" cy="22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08" dirty="0" err="1"/>
              <a:t>В.И.Суриков</a:t>
            </a:r>
            <a:r>
              <a:rPr lang="ru-RU" sz="708" dirty="0"/>
              <a:t> «Утро стрелецкой казни». На </a:t>
            </a:r>
            <a:r>
              <a:rPr lang="ru-RU" sz="708" dirty="0"/>
              <a:t>картине два главных героя — молодой Пётр, сидящий на коне возле кремлёвских стен, и рыжий стрелец, гневно смотрящий на царя.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57" y="953302"/>
            <a:ext cx="2760196" cy="16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08" b="1" dirty="0"/>
              <a:t>Исторический жанр: </a:t>
            </a:r>
            <a:r>
              <a:rPr lang="ru-RU" sz="708" dirty="0" err="1"/>
              <a:t>В.И.Суриков</a:t>
            </a:r>
            <a:r>
              <a:rPr lang="ru-RU" sz="708" dirty="0"/>
              <a:t> «Покорение Сибири Ермаком», «Посещение царевной женского </a:t>
            </a:r>
            <a:r>
              <a:rPr lang="ru-RU" sz="708" dirty="0" err="1"/>
              <a:t>моностыря</a:t>
            </a:r>
            <a:r>
              <a:rPr lang="ru-RU" sz="708" dirty="0"/>
              <a:t>»</a:t>
            </a:r>
            <a:endParaRPr lang="ru-RU" sz="708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55" y="1004226"/>
            <a:ext cx="2093806" cy="1007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515" y="1249341"/>
            <a:ext cx="1846920" cy="13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74" y="534630"/>
            <a:ext cx="2935207" cy="22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5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Батальный жанр в искусстве: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31" y="922441"/>
            <a:ext cx="2817196" cy="18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55" y="534629"/>
            <a:ext cx="3725279" cy="2060649"/>
          </a:xfrm>
        </p:spPr>
        <p:txBody>
          <a:bodyPr>
            <a:normAutofit/>
          </a:bodyPr>
          <a:lstStyle/>
          <a:p>
            <a:r>
              <a:rPr lang="ru-RU" sz="992" b="1" dirty="0"/>
              <a:t>«Жанры в изобразительном искусстве: натюрморт, портрет, пейзаж, тематическая картина: Бытовой и Исторический жанры»</a:t>
            </a:r>
            <a:r>
              <a:rPr lang="ru-RU" sz="850" dirty="0"/>
              <a:t/>
            </a:r>
            <a:br>
              <a:rPr lang="ru-RU" sz="850" dirty="0"/>
            </a:br>
            <a:r>
              <a:rPr lang="ru-RU" sz="850" dirty="0"/>
              <a:t/>
            </a:r>
            <a:br>
              <a:rPr lang="ru-RU" sz="850" dirty="0"/>
            </a:br>
            <a:r>
              <a:rPr lang="ru-RU" sz="850" b="1" dirty="0"/>
              <a:t>Цель</a:t>
            </a:r>
            <a:r>
              <a:rPr lang="ru-RU" sz="850" dirty="0"/>
              <a:t> – Расширить понятия о жанрах в изобразительном искусстве.</a:t>
            </a:r>
            <a:br>
              <a:rPr lang="ru-RU" sz="850" dirty="0"/>
            </a:br>
            <a:r>
              <a:rPr lang="ru-RU" sz="850" dirty="0"/>
              <a:t/>
            </a:r>
            <a:br>
              <a:rPr lang="ru-RU" sz="850" dirty="0"/>
            </a:br>
            <a:r>
              <a:rPr lang="ru-RU" sz="850" b="1" dirty="0"/>
              <a:t>Задачи</a:t>
            </a:r>
            <a:r>
              <a:rPr lang="ru-RU" sz="850" dirty="0"/>
              <a:t>- Систематизировать знания учащихся о жанрах изобразительного искусства.</a:t>
            </a:r>
            <a:br>
              <a:rPr lang="ru-RU" sz="850" dirty="0"/>
            </a:br>
            <a:r>
              <a:rPr lang="ru-RU" sz="850" dirty="0"/>
              <a:t>Дать определения понятиям: натюрморт, анималистический жанр, портрет, пейзаж, бытовой и исторический жанры.</a:t>
            </a:r>
            <a:br>
              <a:rPr lang="ru-RU" sz="850" dirty="0"/>
            </a:br>
            <a:r>
              <a:rPr lang="ru-RU" sz="850" dirty="0"/>
              <a:t>Воспитывать интерес к искусству. </a:t>
            </a:r>
            <a:endParaRPr lang="ru-RU" sz="850" dirty="0"/>
          </a:p>
        </p:txBody>
      </p:sp>
    </p:spTree>
    <p:extLst>
      <p:ext uri="{BB962C8B-B14F-4D97-AF65-F5344CB8AC3E}">
        <p14:creationId xmlns:p14="http://schemas.microsoft.com/office/powerpoint/2010/main" val="266887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62" y="534629"/>
            <a:ext cx="2935206" cy="22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0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98" y="534629"/>
            <a:ext cx="3058394" cy="22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32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50" b="1" dirty="0"/>
              <a:t>Мифологический жанр в искусстве: </a:t>
            </a:r>
            <a:r>
              <a:rPr lang="ru-RU" sz="708" dirty="0"/>
              <a:t>«Последний день Помпеи» Библейские темы господствовали в период Возрождения в 17-18в.</a:t>
            </a:r>
            <a:endParaRPr lang="ru-RU" sz="708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55" y="1033883"/>
            <a:ext cx="2080499" cy="1300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547" y="826289"/>
            <a:ext cx="657998" cy="846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548" y="1739288"/>
            <a:ext cx="1101344" cy="760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438" y="826289"/>
            <a:ext cx="598085" cy="8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1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55" y="534630"/>
            <a:ext cx="3725279" cy="1718461"/>
          </a:xfrm>
        </p:spPr>
        <p:txBody>
          <a:bodyPr>
            <a:normAutofit/>
          </a:bodyPr>
          <a:lstStyle/>
          <a:p>
            <a:r>
              <a:rPr lang="ru-RU" sz="992" b="1" dirty="0" err="1"/>
              <a:t>Заданиие</a:t>
            </a:r>
            <a:r>
              <a:rPr lang="ru-RU" sz="992" dirty="0"/>
              <a:t> -А сейчас попробуйте выполнить зарисовки для будущей картины в любом из жанров</a:t>
            </a:r>
            <a:r>
              <a:rPr lang="ru-RU" sz="992" dirty="0"/>
              <a:t>.</a:t>
            </a:r>
            <a:br>
              <a:rPr lang="ru-RU" sz="992" dirty="0"/>
            </a:br>
            <a:r>
              <a:rPr lang="ru-RU" sz="992" dirty="0"/>
              <a:t>Обсуждение и домашнее задание на </a:t>
            </a:r>
            <a:r>
              <a:rPr lang="ru-RU" sz="992"/>
              <a:t>следующий урок.</a:t>
            </a:r>
            <a:endParaRPr lang="ru-RU" sz="992" dirty="0"/>
          </a:p>
        </p:txBody>
      </p:sp>
    </p:spTree>
    <p:extLst>
      <p:ext uri="{BB962C8B-B14F-4D97-AF65-F5344CB8AC3E}">
        <p14:creationId xmlns:p14="http://schemas.microsoft.com/office/powerpoint/2010/main" val="339954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55" y="534629"/>
            <a:ext cx="3725279" cy="2129086"/>
          </a:xfrm>
        </p:spPr>
        <p:txBody>
          <a:bodyPr>
            <a:normAutofit/>
          </a:bodyPr>
          <a:lstStyle/>
          <a:p>
            <a:r>
              <a:rPr lang="ru-RU" sz="850" b="1" dirty="0"/>
              <a:t>     Оборудование </a:t>
            </a:r>
            <a:r>
              <a:rPr lang="ru-RU" sz="850" b="1" dirty="0"/>
              <a:t>и материалы:</a:t>
            </a:r>
            <a:r>
              <a:rPr lang="ru-RU" sz="850" dirty="0"/>
              <a:t/>
            </a:r>
            <a:br>
              <a:rPr lang="ru-RU" sz="850" dirty="0"/>
            </a:br>
            <a:r>
              <a:rPr lang="ru-RU" sz="850" dirty="0"/>
              <a:t/>
            </a:r>
            <a:br>
              <a:rPr lang="ru-RU" sz="850" dirty="0"/>
            </a:br>
            <a:r>
              <a:rPr lang="ru-RU" sz="850" dirty="0"/>
              <a:t>    Подбор иллюстраций и репродукций различных жанров.</a:t>
            </a:r>
            <a:br>
              <a:rPr lang="ru-RU" sz="850" dirty="0"/>
            </a:br>
            <a:r>
              <a:rPr lang="ru-RU" sz="850" dirty="0"/>
              <a:t>    Компьютерная презентация о жанрах изобразительного искусства.</a:t>
            </a:r>
            <a:br>
              <a:rPr lang="ru-RU" sz="850" dirty="0"/>
            </a:br>
            <a:r>
              <a:rPr lang="ru-RU" sz="850" dirty="0"/>
              <a:t>    Художественные материалы для практической работы.</a:t>
            </a:r>
            <a:br>
              <a:rPr lang="ru-RU" sz="850" dirty="0"/>
            </a:br>
            <a:r>
              <a:rPr lang="ru-RU" sz="850" dirty="0"/>
              <a:t/>
            </a:r>
            <a:br>
              <a:rPr lang="ru-RU" sz="850" dirty="0"/>
            </a:br>
            <a:r>
              <a:rPr lang="ru-RU" sz="850" dirty="0"/>
              <a:t>                                                                 </a:t>
            </a:r>
            <a:r>
              <a:rPr lang="ru-RU" sz="850" b="1" dirty="0"/>
              <a:t>План </a:t>
            </a:r>
            <a:r>
              <a:rPr lang="ru-RU" sz="850" b="1" dirty="0"/>
              <a:t>урока</a:t>
            </a:r>
            <a:r>
              <a:rPr lang="ru-RU" sz="850" dirty="0"/>
              <a:t/>
            </a:r>
            <a:br>
              <a:rPr lang="ru-RU" sz="850" dirty="0"/>
            </a:br>
            <a:r>
              <a:rPr lang="ru-RU" sz="850" dirty="0"/>
              <a:t/>
            </a:r>
            <a:br>
              <a:rPr lang="ru-RU" sz="850" dirty="0"/>
            </a:br>
            <a:r>
              <a:rPr lang="ru-RU" sz="850" dirty="0"/>
              <a:t>    </a:t>
            </a:r>
            <a:r>
              <a:rPr lang="ru-RU" sz="850" dirty="0"/>
              <a:t>1.Беседа </a:t>
            </a:r>
            <a:r>
              <a:rPr lang="ru-RU" sz="850" dirty="0"/>
              <a:t>о понятии жанра с проверкой и закреплением знании учащихся.</a:t>
            </a:r>
            <a:br>
              <a:rPr lang="ru-RU" sz="850" dirty="0"/>
            </a:br>
            <a:r>
              <a:rPr lang="ru-RU" sz="850" dirty="0"/>
              <a:t>   </a:t>
            </a:r>
            <a:r>
              <a:rPr lang="ru-RU" sz="850" dirty="0"/>
              <a:t>2. </a:t>
            </a:r>
            <a:r>
              <a:rPr lang="ru-RU" sz="850" dirty="0"/>
              <a:t>Ознакомительная беседа о тематической картине, ее видах с демонстрацией иллюстраций.</a:t>
            </a:r>
            <a:br>
              <a:rPr lang="ru-RU" sz="850" dirty="0"/>
            </a:br>
            <a:r>
              <a:rPr lang="ru-RU" sz="850" dirty="0"/>
              <a:t>    </a:t>
            </a:r>
            <a:r>
              <a:rPr lang="ru-RU" sz="850" dirty="0"/>
              <a:t>3.Постановка </a:t>
            </a:r>
            <a:r>
              <a:rPr lang="ru-RU" sz="850" dirty="0"/>
              <a:t>художественной задачи.</a:t>
            </a:r>
            <a:br>
              <a:rPr lang="ru-RU" sz="850" dirty="0"/>
            </a:br>
            <a:r>
              <a:rPr lang="ru-RU" sz="850" dirty="0"/>
              <a:t>    </a:t>
            </a:r>
            <a:r>
              <a:rPr lang="ru-RU" sz="850" dirty="0"/>
              <a:t>4.Практическое </a:t>
            </a:r>
            <a:r>
              <a:rPr lang="ru-RU" sz="850" dirty="0"/>
              <a:t>выполнение задания.</a:t>
            </a:r>
            <a:br>
              <a:rPr lang="ru-RU" sz="850" dirty="0"/>
            </a:br>
            <a:r>
              <a:rPr lang="ru-RU" sz="850" dirty="0"/>
              <a:t>    </a:t>
            </a:r>
            <a:r>
              <a:rPr lang="ru-RU" sz="850" dirty="0"/>
              <a:t>5.Подведение </a:t>
            </a:r>
            <a:r>
              <a:rPr lang="ru-RU" sz="850" dirty="0"/>
              <a:t>итогов и анализ работ.</a:t>
            </a:r>
          </a:p>
        </p:txBody>
      </p:sp>
    </p:spTree>
    <p:extLst>
      <p:ext uri="{BB962C8B-B14F-4D97-AF65-F5344CB8AC3E}">
        <p14:creationId xmlns:p14="http://schemas.microsoft.com/office/powerpoint/2010/main" val="404347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55" y="534630"/>
            <a:ext cx="1277119" cy="1928336"/>
          </a:xfrm>
        </p:spPr>
        <p:txBody>
          <a:bodyPr>
            <a:normAutofit/>
          </a:bodyPr>
          <a:lstStyle/>
          <a:p>
            <a:r>
              <a:rPr lang="ru-RU" sz="850" b="1" dirty="0"/>
              <a:t>Натюрморт</a:t>
            </a:r>
            <a:r>
              <a:rPr lang="ru-RU" sz="850" dirty="0"/>
              <a:t>-это изображение различных предметов, вещей, объединенных в группу конкретным сюжетом. В переводе с французского слово «натюрморт» означает «мертвая натура».</a:t>
            </a:r>
            <a:endParaRPr lang="ru-RU" sz="8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73" y="614956"/>
            <a:ext cx="2356910" cy="17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4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74" y="534630"/>
            <a:ext cx="3142040" cy="23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0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50" b="1" dirty="0"/>
              <a:t>Анималистический жанр-</a:t>
            </a:r>
            <a:r>
              <a:rPr lang="ru-RU" sz="850" dirty="0"/>
              <a:t>(от лат.</a:t>
            </a:r>
            <a:r>
              <a:rPr lang="en-US" sz="850" dirty="0"/>
              <a:t>animal –</a:t>
            </a:r>
            <a:r>
              <a:rPr lang="ru-RU" sz="850" dirty="0"/>
              <a:t>животное)жанр </a:t>
            </a:r>
            <a:r>
              <a:rPr lang="ru-RU" sz="850" dirty="0" err="1"/>
              <a:t>посвещенный</a:t>
            </a:r>
            <a:r>
              <a:rPr lang="ru-RU" sz="850" dirty="0"/>
              <a:t> изображению животных. Главной задачей художника становится точность передачи животного.</a:t>
            </a:r>
            <a:endParaRPr lang="ru-RU" sz="8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917" y="1004226"/>
            <a:ext cx="1923378" cy="1498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36" y="1004226"/>
            <a:ext cx="1147848" cy="769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77" y="1819892"/>
            <a:ext cx="1109608" cy="7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9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35" y="483983"/>
            <a:ext cx="3140519" cy="23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5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50" b="1" dirty="0"/>
              <a:t>Портрет как жанр в искусстве</a:t>
            </a:r>
            <a:r>
              <a:rPr lang="ru-RU" sz="708" b="1" dirty="0"/>
              <a:t>. </a:t>
            </a:r>
            <a:r>
              <a:rPr lang="ru-RU" sz="708" dirty="0"/>
              <a:t>Портрет один из самых распространенных жанров, причем на картине могут быть изображены один или несколько человек.</a:t>
            </a:r>
            <a:endParaRPr lang="ru-RU" sz="708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7" y="978895"/>
            <a:ext cx="1336432" cy="1618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797" y="978895"/>
            <a:ext cx="1848203" cy="16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4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08" y="441779"/>
            <a:ext cx="3239373" cy="23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07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252</Words>
  <Application>Microsoft Office PowerPoint</Application>
  <PresentationFormat>Произвольный</PresentationFormat>
  <Paragraphs>16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Тематическая картина : бытовой и исторический жанр. 7класс.</vt:lpstr>
      <vt:lpstr>«Жанры в изобразительном искусстве: натюрморт, портрет, пейзаж, тематическая картина: Бытовой и Исторический жанры»  Цель – Расширить понятия о жанрах в изобразительном искусстве.  Задачи- Систематизировать знания учащихся о жанрах изобразительного искусства. Дать определения понятиям: натюрморт, анималистический жанр, портрет, пейзаж, бытовой и исторический жанры. Воспитывать интерес к искусству. </vt:lpstr>
      <vt:lpstr>     Оборудование и материалы:      Подбор иллюстраций и репродукций различных жанров.     Компьютерная презентация о жанрах изобразительного искусства.     Художественные материалы для практической работы.                                                                   План урока      1.Беседа о понятии жанра с проверкой и закреплением знании учащихся.    2. Ознакомительная беседа о тематической картине, ее видах с демонстрацией иллюстраций.     3.Постановка художественной задачи.     4.Практическое выполнение задания.     5.Подведение итогов и анализ работ.</vt:lpstr>
      <vt:lpstr>Натюрморт-это изображение различных предметов, вещей, объединенных в группу конкретным сюжетом. В переводе с французского слово «натюрморт» означает «мертвая натура».</vt:lpstr>
      <vt:lpstr>Презентация PowerPoint</vt:lpstr>
      <vt:lpstr>Анималистический жанр-(от лат.animal –животное)жанр посвещенный изображению животных. Главной задачей художника становится точность передачи животного.</vt:lpstr>
      <vt:lpstr>Презентация PowerPoint</vt:lpstr>
      <vt:lpstr>Портрет как жанр в искусстве. Портрет один из самых распространенных жанров, причем на картине могут быть изображены один или несколько человек.</vt:lpstr>
      <vt:lpstr>Презентация PowerPoint</vt:lpstr>
      <vt:lpstr>Сюжетно-тематическая картина Бытовая; Историческая; Батальная; Сказочно-былинная; Мифологическая.</vt:lpstr>
      <vt:lpstr>Бытовой жанр: к бытовому жанру относятся картины, раскатывающиеся о событиях повседневной жизни. Рожина бытового жанра Голландия 17в. Часто произведения на бытовые сюжеты называют жанровыми или относящимися к жанровой живописи. П.А. Федотов, Сватовство майора; А.Г.Веницианов, На жатве.</vt:lpstr>
      <vt:lpstr>Бытовой жанр в искусстве: Картина «Завтрак аристократа» (1850, ГТГ) покоряет блистательным живописным мастерством, точностью социально-психологической характеристики героя, незадачливого «аристократа», виртуозной передачей многообразной красоты видимого мира и чистосердечным восторгом перед ней.</vt:lpstr>
      <vt:lpstr>Бытовой жанр в искусстве: На картине Василия Поленова изображён московский дворик, который можно было увидеть из окна дома в одном из арбатских переулков в девятнадцатом веке.Поленов изобразил дворик в самый обычный будничный день. Всё пронизано солнечным светом. Солнце светит лаского и мягко. По ярко-голубому небу бегут перистые облака. На дальнем плане картины за старым сараем изображена пятиглавая церквушка и колокольня. И церковь и колокольня белого цвета с золотыми куполами. Художник использует контраст тёмного тона сарая с белой церковью.</vt:lpstr>
      <vt:lpstr>Презентация PowerPoint</vt:lpstr>
      <vt:lpstr>Презентация PowerPoint</vt:lpstr>
      <vt:lpstr>В.И.Суриков «Утро стрелецкой казни». На картине два главных героя — молодой Пётр, сидящий на коне возле кремлёвских стен, и рыжий стрелец, гневно смотрящий на царя.</vt:lpstr>
      <vt:lpstr>Исторический жанр: В.И.Суриков «Покорение Сибири Ермаком», «Посещение царевной женского моностыря»</vt:lpstr>
      <vt:lpstr>Презентация PowerPoint</vt:lpstr>
      <vt:lpstr>       Батальный жанр в искусстве:</vt:lpstr>
      <vt:lpstr>Презентация PowerPoint</vt:lpstr>
      <vt:lpstr>Презентация PowerPoint</vt:lpstr>
      <vt:lpstr>Мифологический жанр в искусстве: «Последний день Помпеи» Библейские темы господствовали в период Возрождения в 17-18в.</vt:lpstr>
      <vt:lpstr>Заданиие -А сейчас попробуйте выполнить зарисовки для будущей картины в любом из жанров. Обсуждение и домашнее задание на следующий урок.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картина : бытовой и исторический жанр. 7класс.</dc:title>
  <dc:creator>Пешкова В.И.</dc:creator>
  <cp:lastModifiedBy>Пешкова В.И.</cp:lastModifiedBy>
  <cp:revision>52</cp:revision>
  <dcterms:created xsi:type="dcterms:W3CDTF">2014-06-27T09:10:48Z</dcterms:created>
  <dcterms:modified xsi:type="dcterms:W3CDTF">2014-08-26T07:34:13Z</dcterms:modified>
</cp:coreProperties>
</file>