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 водной стихии в искусстве.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И. Айвазовский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572008"/>
            <a:ext cx="7854696" cy="1752600"/>
          </a:xfrm>
        </p:spPr>
        <p:txBody>
          <a:bodyPr/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Рогудеева</a:t>
            </a:r>
            <a:r>
              <a:rPr lang="ru-RU" dirty="0" smtClean="0"/>
              <a:t> Лилия Анатольевна, </a:t>
            </a:r>
          </a:p>
          <a:p>
            <a:r>
              <a:rPr lang="ru-RU" dirty="0" smtClean="0"/>
              <a:t>учитель ИЗО</a:t>
            </a:r>
          </a:p>
          <a:p>
            <a:r>
              <a:rPr lang="ru-RU" dirty="0" smtClean="0"/>
              <a:t> МОБУ </a:t>
            </a:r>
            <a:r>
              <a:rPr lang="ru-RU" dirty="0" err="1" smtClean="0"/>
              <a:t>Новобурейской</a:t>
            </a:r>
            <a:r>
              <a:rPr lang="ru-RU" dirty="0" smtClean="0"/>
              <a:t> СОШ № 3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как рисовать мо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500042"/>
            <a:ext cx="4607751" cy="3071834"/>
          </a:xfrm>
          <a:prstGeom prst="rect">
            <a:avLst/>
          </a:prstGeom>
          <a:noFill/>
        </p:spPr>
      </p:pic>
      <p:pic>
        <p:nvPicPr>
          <p:cNvPr id="32772" name="Picture 4" descr="как рисовать мор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7719" y="3714752"/>
            <a:ext cx="4036227" cy="2690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://www.mtdesign.ru/wp-content/uploads/2011/03/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616" y="428604"/>
            <a:ext cx="8717489" cy="6196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http://www.mtdesign.ru/wp-content/uploads/2011/03/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0421" y="0"/>
            <a:ext cx="921442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http://www.mtdesign.ru/wp-content/uploads/2011/03/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955" y="0"/>
            <a:ext cx="893904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://www.mtdesign.ru/wp-content/uploads/2011/03/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6393" y="0"/>
            <a:ext cx="928039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 descr="http://www.mtdesign.ru/wp-content/uploads/2011/03/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465" y="428604"/>
            <a:ext cx="9159466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 descr="http://www.mtdesign.ru/wp-content/uploads/2011/03/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7" y="1"/>
            <a:ext cx="900112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 descr="http://www.mtdesign.ru/wp-content/uploads/2011/03/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6393" y="0"/>
            <a:ext cx="928039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Picture 2" descr="Рисуем море. Гуаш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44351"/>
            <a:ext cx="9144000" cy="6902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Заключительная часть.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51" y="1500172"/>
          <a:ext cx="7643862" cy="4572036"/>
        </p:xfrm>
        <a:graphic>
          <a:graphicData uri="http://schemas.openxmlformats.org/drawingml/2006/table">
            <a:tbl>
              <a:tblPr/>
              <a:tblGrid>
                <a:gridCol w="622176"/>
                <a:gridCol w="604398"/>
                <a:gridCol w="622176"/>
                <a:gridCol w="568845"/>
                <a:gridCol w="622176"/>
                <a:gridCol w="622176"/>
                <a:gridCol w="568845"/>
                <a:gridCol w="568845"/>
                <a:gridCol w="568845"/>
                <a:gridCol w="568845"/>
                <a:gridCol w="568845"/>
                <a:gridCol w="568845"/>
                <a:gridCol w="568845"/>
              </a:tblGrid>
              <a:tr h="76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 dirty="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800">
                        <a:latin typeface="Times New Roman CYR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800" dirty="0" smtClean="0"/>
              <a:t>Развитие </a:t>
            </a:r>
            <a:r>
              <a:rPr lang="ru-RU" sz="1800" dirty="0" smtClean="0"/>
              <a:t>визуально – пространственного мышления обучающихся,  как формы эмоционально-ценностного освоения мира.</a:t>
            </a:r>
          </a:p>
          <a:p>
            <a:pPr lvl="0"/>
            <a:r>
              <a:rPr lang="ru-RU" sz="1800" dirty="0" smtClean="0"/>
              <a:t>Расширить представление учащихся о художественных возможностях гуаши по средствам смешивания цветов, использования цве­тового контраста.</a:t>
            </a:r>
          </a:p>
          <a:p>
            <a:pPr lvl="0"/>
            <a:r>
              <a:rPr lang="ru-RU" sz="1800" dirty="0" smtClean="0"/>
              <a:t>Формировать навыки изображения морского пейзажа </a:t>
            </a:r>
            <a:r>
              <a:rPr lang="ru-RU" sz="1800" b="1" dirty="0" smtClean="0"/>
              <a:t>гуашевыми красками</a:t>
            </a:r>
            <a:r>
              <a:rPr lang="ru-RU" sz="1800" dirty="0" smtClean="0"/>
              <a:t>.</a:t>
            </a:r>
          </a:p>
          <a:p>
            <a:pPr lvl="0"/>
            <a:r>
              <a:rPr lang="ru-RU" sz="1800" dirty="0" smtClean="0"/>
              <a:t>Содействовать повышению уровня эстетического развития личности школьника при вовлечении учащихся в проектную деятельность.</a:t>
            </a:r>
          </a:p>
          <a:p>
            <a:pPr lvl="0"/>
            <a:r>
              <a:rPr lang="ru-RU" sz="1800" dirty="0" smtClean="0"/>
              <a:t>Воспитывать интерес к предметам искусства, любовь к родной природе.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красный кораблик – урок понравился, </a:t>
            </a:r>
            <a:endParaRPr lang="ru-RU" dirty="0" smtClean="0"/>
          </a:p>
          <a:p>
            <a:r>
              <a:rPr lang="ru-RU" dirty="0" smtClean="0"/>
              <a:t>синий </a:t>
            </a:r>
            <a:r>
              <a:rPr lang="ru-RU" dirty="0" smtClean="0"/>
              <a:t>– не совсем, </a:t>
            </a:r>
            <a:endParaRPr lang="ru-RU" dirty="0" smtClean="0"/>
          </a:p>
          <a:p>
            <a:r>
              <a:rPr lang="ru-RU" dirty="0" smtClean="0"/>
              <a:t>белый  </a:t>
            </a:r>
            <a:r>
              <a:rPr lang="ru-RU" dirty="0" smtClean="0"/>
              <a:t>- остался равнодушен</a:t>
            </a:r>
            <a:endParaRPr lang="ru-RU" dirty="0"/>
          </a:p>
        </p:txBody>
      </p:sp>
      <p:sp>
        <p:nvSpPr>
          <p:cNvPr id="4" name="Блок-схема: сохраненные данные 3"/>
          <p:cNvSpPr/>
          <p:nvPr/>
        </p:nvSpPr>
        <p:spPr>
          <a:xfrm rot="16200000">
            <a:off x="1071538" y="3786190"/>
            <a:ext cx="1428760" cy="2857520"/>
          </a:xfrm>
          <a:prstGeom prst="flowChartOnlineStora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сохраненные данные 4"/>
          <p:cNvSpPr/>
          <p:nvPr/>
        </p:nvSpPr>
        <p:spPr>
          <a:xfrm rot="16200000">
            <a:off x="6429388" y="2285992"/>
            <a:ext cx="1428760" cy="2857520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сохраненные данные 5"/>
          <p:cNvSpPr/>
          <p:nvPr/>
        </p:nvSpPr>
        <p:spPr>
          <a:xfrm rot="16200000">
            <a:off x="5000628" y="4357694"/>
            <a:ext cx="1428760" cy="2857520"/>
          </a:xfrm>
          <a:prstGeom prst="flowChartOnlineStora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Ночь в Венеции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asemis.at.ua/_ph/4/1599099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142984"/>
            <a:ext cx="8146392" cy="5452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Встреча брига "Меркурий"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Встреча брига &quot;Меркурий&quot; с русской эскад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47164"/>
            <a:ext cx="7000924" cy="4634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Восход луны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Восход лу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309" y="1214422"/>
            <a:ext cx="8236687" cy="5419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ru-RU" dirty="0" smtClean="0"/>
              <a:t>Девятый вал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Девятый ва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460" y="1285860"/>
            <a:ext cx="8268660" cy="5391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Ледяные горы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Ледяные г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156990"/>
            <a:ext cx="6691326" cy="57010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Диалог об искусстве: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28802"/>
            <a:ext cx="7772400" cy="4286280"/>
          </a:xfrm>
        </p:spPr>
        <p:txBody>
          <a:bodyPr>
            <a:normAutofit/>
          </a:bodyPr>
          <a:lstStyle/>
          <a:p>
            <a:r>
              <a:rPr lang="ru-RU" dirty="0" smtClean="0"/>
              <a:t>*Какие произведения художников тебе понравились?</a:t>
            </a:r>
          </a:p>
          <a:p>
            <a:r>
              <a:rPr lang="ru-RU" dirty="0" smtClean="0"/>
              <a:t>*Чем можно объяснить, что морские пейзажи Айвазовского, написанные более ста лет назад, понятны современникам и вызывают ответные чувства у зрителя?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Какие средства использовал мастер для достижения нужного эффекта? </a:t>
            </a:r>
            <a:endParaRPr lang="ru-RU" smtClean="0"/>
          </a:p>
          <a:p>
            <a:pPr>
              <a:buFont typeface="Arial" charset="0"/>
              <a:buChar char="•"/>
            </a:pPr>
            <a:r>
              <a:rPr lang="ru-RU" smtClean="0"/>
              <a:t>Охарактеризуй </a:t>
            </a:r>
            <a:r>
              <a:rPr lang="ru-RU" dirty="0" smtClean="0"/>
              <a:t>композицию, цветовую гамму его пейзажей.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как рисовать мо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500042"/>
            <a:ext cx="4054589" cy="3000396"/>
          </a:xfrm>
          <a:prstGeom prst="rect">
            <a:avLst/>
          </a:prstGeom>
          <a:noFill/>
        </p:spPr>
      </p:pic>
      <p:pic>
        <p:nvPicPr>
          <p:cNvPr id="31748" name="Picture 4" descr="как рисовать мор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3" y="2857496"/>
            <a:ext cx="4062823" cy="2857520"/>
          </a:xfrm>
          <a:prstGeom prst="rect">
            <a:avLst/>
          </a:prstGeom>
          <a:noFill/>
        </p:spPr>
      </p:pic>
      <p:pic>
        <p:nvPicPr>
          <p:cNvPr id="31750" name="Picture 6" descr="как рисовать мор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4319" y="3786190"/>
            <a:ext cx="3859681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176</Words>
  <PresentationFormat>Экран (4:3)</PresentationFormat>
  <Paragraphs>68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Образ водной стихии в искусстве.  И. Айвазовский</vt:lpstr>
      <vt:lpstr>Цели:  </vt:lpstr>
      <vt:lpstr>Ночь в Венеции</vt:lpstr>
      <vt:lpstr>Встреча брига "Меркурий" </vt:lpstr>
      <vt:lpstr>Восход луны</vt:lpstr>
      <vt:lpstr>Девятый вал</vt:lpstr>
      <vt:lpstr>Ледяные горы</vt:lpstr>
      <vt:lpstr>Диалог об искусстве: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Заключительная часть. 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водной стихии в искусстве.  И. Айвазовский</dc:title>
  <cp:lastModifiedBy>asu</cp:lastModifiedBy>
  <cp:revision>11</cp:revision>
  <dcterms:modified xsi:type="dcterms:W3CDTF">2014-03-03T16:52:33Z</dcterms:modified>
</cp:coreProperties>
</file>