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1" r:id="rId8"/>
    <p:sldId id="272" r:id="rId9"/>
    <p:sldId id="270" r:id="rId10"/>
    <p:sldId id="261" r:id="rId11"/>
    <p:sldId id="262" r:id="rId12"/>
    <p:sldId id="265" r:id="rId13"/>
    <p:sldId id="273" r:id="rId14"/>
    <p:sldId id="274" r:id="rId15"/>
    <p:sldId id="275" r:id="rId16"/>
    <p:sldId id="276" r:id="rId17"/>
    <p:sldId id="277" r:id="rId18"/>
    <p:sldId id="279" r:id="rId19"/>
    <p:sldId id="278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A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:\из дома\Фото школы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785818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357166"/>
            <a:ext cx="7858180" cy="1384995"/>
          </a:xfrm>
          <a:prstGeom prst="rect">
            <a:avLst/>
          </a:prstGeom>
          <a:solidFill>
            <a:srgbClr val="ECCAE6"/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                        </a:t>
            </a:r>
            <a:r>
              <a:rPr lang="ru-RU" sz="2800" dirty="0" err="1" smtClean="0"/>
              <a:t>п.Айхал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Муниципальное образовательное учреждение </a:t>
            </a:r>
            <a:br>
              <a:rPr lang="ru-RU" sz="2800" dirty="0" smtClean="0"/>
            </a:br>
            <a:r>
              <a:rPr lang="ru-RU" sz="2800" dirty="0" smtClean="0"/>
              <a:t>«Средняя общеобразовательная школа №23»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3</a:t>
            </a: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Анализ воспитательной работы за прошлый учебный год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143932" cy="468632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АНАЛИЗ  ВОСПИТАТЕЛЬНОЙ  РАБОТЫ  В  КЛАССЕ  ЗА  2010 – 2011 УЧЕБНЫЙ  ГОД ,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цели и задачи на 2011-2012  учебный год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1. Какие цели и задачи ставились: _____________________________</a:t>
            </a:r>
          </a:p>
          <a:p>
            <a:pPr>
              <a:buNone/>
            </a:pPr>
            <a:r>
              <a:rPr lang="ru-RU" sz="1400" dirty="0" smtClean="0"/>
              <a:t>2. Какие средства использовались для решения поставленных задач: _____________</a:t>
            </a:r>
          </a:p>
          <a:p>
            <a:pPr>
              <a:buNone/>
            </a:pPr>
            <a:r>
              <a:rPr lang="ru-RU" sz="1400" dirty="0" smtClean="0"/>
              <a:t>3. Результаты воспитательной работы (соответствие их поставленным целям): ___________</a:t>
            </a:r>
          </a:p>
          <a:p>
            <a:pPr>
              <a:buNone/>
            </a:pPr>
            <a:r>
              <a:rPr lang="ru-RU" sz="1400" dirty="0" smtClean="0"/>
              <a:t>                       % успеваемости _____% качества_ ______  уровень   воспитанности__________</a:t>
            </a:r>
          </a:p>
          <a:p>
            <a:pPr>
              <a:buNone/>
            </a:pPr>
            <a:r>
              <a:rPr lang="ru-RU" sz="1400" dirty="0" smtClean="0"/>
              <a:t>4. Наиболее эффективные средства:_______________________________________________</a:t>
            </a:r>
          </a:p>
          <a:p>
            <a:pPr>
              <a:buNone/>
            </a:pPr>
            <a:r>
              <a:rPr lang="ru-RU" sz="1400" dirty="0" smtClean="0"/>
              <a:t>5. Нерешенные проблемы:_______________________________________________________</a:t>
            </a:r>
          </a:p>
          <a:p>
            <a:pPr>
              <a:buNone/>
            </a:pPr>
            <a:r>
              <a:rPr lang="ru-RU" sz="1400" dirty="0" smtClean="0"/>
              <a:t>6. Причины  невыполненных задач: ________________________________________________</a:t>
            </a:r>
          </a:p>
          <a:p>
            <a:pPr>
              <a:buNone/>
            </a:pPr>
            <a:r>
              <a:rPr lang="ru-RU" sz="1400" dirty="0" smtClean="0"/>
              <a:t>7. Дисциплина в классе______________________________,посещаемость_______________</a:t>
            </a:r>
          </a:p>
          <a:p>
            <a:pPr>
              <a:buNone/>
            </a:pPr>
            <a:r>
              <a:rPr lang="ru-RU" sz="1400" dirty="0" smtClean="0"/>
              <a:t>8. Методическая тема воспитательной работы: ______________________________________</a:t>
            </a:r>
          </a:p>
          <a:p>
            <a:pPr>
              <a:buNone/>
            </a:pPr>
            <a:r>
              <a:rPr lang="ru-RU" sz="1400" dirty="0" smtClean="0"/>
              <a:t>9. Тема открытого внеклассного мероприятия</a:t>
            </a:r>
            <a:r>
              <a:rPr lang="ru-RU" sz="1400" dirty="0"/>
              <a:t> </a:t>
            </a:r>
            <a:r>
              <a:rPr lang="ru-RU" sz="1400" dirty="0" smtClean="0"/>
              <a:t> _______________________________________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Цель воспитательной работы на новый учебный год</a:t>
            </a:r>
            <a:r>
              <a:rPr lang="ru-RU" sz="1400" dirty="0" smtClean="0"/>
              <a:t>:  -________________________________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Воспитательные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  <a:r>
              <a:rPr lang="ru-RU" sz="1400" dirty="0" err="1" smtClean="0"/>
              <a:t>__________________________</a:t>
            </a:r>
            <a:endParaRPr lang="ru-RU" sz="14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Лист 4</a:t>
            </a:r>
            <a:r>
              <a:rPr lang="ru-RU" sz="3600" dirty="0" smtClean="0"/>
              <a:t>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Характеристика класса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85794"/>
            <a:ext cx="6429420" cy="585791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400" b="1" dirty="0" smtClean="0"/>
              <a:t>                                                              ХАРАКТЕРИСТИКА КЛАССА:</a:t>
            </a:r>
          </a:p>
          <a:p>
            <a:pPr>
              <a:buNone/>
            </a:pPr>
            <a:r>
              <a:rPr lang="ru-RU" sz="4400" dirty="0" smtClean="0"/>
              <a:t>1.Структура класса, характеристика взаимоотношений:</a:t>
            </a:r>
          </a:p>
          <a:p>
            <a:pPr lvl="0">
              <a:buNone/>
            </a:pPr>
            <a:r>
              <a:rPr lang="ru-RU" sz="4400" dirty="0" err="1" smtClean="0"/>
              <a:t>микрогруппы</a:t>
            </a:r>
            <a:r>
              <a:rPr lang="ru-RU" sz="4400" dirty="0" smtClean="0"/>
              <a:t> (из 2,3,4,5 и более человек) :______ количество </a:t>
            </a:r>
            <a:r>
              <a:rPr lang="ru-RU" sz="4400" dirty="0" err="1" smtClean="0"/>
              <a:t>микрогрупп</a:t>
            </a:r>
            <a:r>
              <a:rPr lang="ru-RU" sz="4400" dirty="0" smtClean="0"/>
              <a:t>, включающих:</a:t>
            </a:r>
          </a:p>
          <a:p>
            <a:pPr>
              <a:buNone/>
            </a:pPr>
            <a:r>
              <a:rPr lang="ru-RU" sz="4400" dirty="0" smtClean="0"/>
              <a:t> только мальчиков ________ только  девочек _________ тех и других ______________</a:t>
            </a:r>
          </a:p>
          <a:p>
            <a:pPr>
              <a:buNone/>
            </a:pPr>
            <a:r>
              <a:rPr lang="ru-RU" sz="4400" dirty="0" smtClean="0"/>
              <a:t>Основания для объединения в </a:t>
            </a:r>
            <a:r>
              <a:rPr lang="ru-RU" sz="4400" dirty="0" err="1" smtClean="0"/>
              <a:t>микрогруппы:______________________________________________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Характер отношений между группами: 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Явные лидеры в классе:________________________________________________________________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«Скрытые» лидеры: 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«Отверженные»:______________________________________________________________________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2.Традиции класса:____________________________________________________________________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 3.Осознает ли класс себя единым целым 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4.Организация ученического  самоуправления:</a:t>
            </a:r>
          </a:p>
          <a:p>
            <a:pPr>
              <a:buNone/>
            </a:pPr>
            <a:r>
              <a:rPr lang="ru-RU" sz="4400" dirty="0" smtClean="0"/>
              <a:t>Название:___________________________________________________________________________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Форма, структура:_____________________________________________________________________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Девиз:_______________________________________________________________________________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_____________________________________________________________________________________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Классный </a:t>
            </a:r>
            <a:r>
              <a:rPr lang="ru-RU" sz="4400" dirty="0" err="1" smtClean="0"/>
              <a:t>уголок____________________________портфолио</a:t>
            </a:r>
            <a:r>
              <a:rPr lang="ru-RU" sz="4400" dirty="0" smtClean="0"/>
              <a:t> </a:t>
            </a:r>
            <a:r>
              <a:rPr lang="ru-RU" sz="4400" dirty="0" err="1" smtClean="0"/>
              <a:t>класса______________________________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Количество учащихся имеющих </a:t>
            </a:r>
            <a:r>
              <a:rPr lang="ru-RU" sz="4400" dirty="0" err="1" smtClean="0"/>
              <a:t>портфолио</a:t>
            </a:r>
            <a:r>
              <a:rPr lang="ru-RU" sz="4400" dirty="0" smtClean="0"/>
              <a:t>: на начало </a:t>
            </a:r>
            <a:r>
              <a:rPr lang="ru-RU" sz="4400" dirty="0" err="1" smtClean="0"/>
              <a:t>года______________на</a:t>
            </a:r>
            <a:r>
              <a:rPr lang="ru-RU" sz="4400" dirty="0" smtClean="0"/>
              <a:t> конец </a:t>
            </a:r>
            <a:r>
              <a:rPr lang="ru-RU" sz="4400" dirty="0" err="1" smtClean="0"/>
              <a:t>года:___________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5.Внешний вид:_______________________________________________________________________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6.Посещаемость:______________________________________________________________________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7.Особенности классного </a:t>
            </a:r>
            <a:r>
              <a:rPr lang="ru-RU" sz="4400" dirty="0" err="1" smtClean="0"/>
              <a:t>коллектива:____________________________________________________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Актив класса:</a:t>
            </a:r>
          </a:p>
          <a:p>
            <a:pPr>
              <a:buNone/>
            </a:pPr>
            <a:r>
              <a:rPr lang="ru-RU" sz="4400" dirty="0" smtClean="0"/>
              <a:t>Староста__________________________________________________________________________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 Член школьного самоуправления______________________________________________________</a:t>
            </a:r>
            <a:endParaRPr lang="ru-RU" sz="4400" b="1" dirty="0" smtClean="0"/>
          </a:p>
          <a:p>
            <a:pPr>
              <a:buNone/>
            </a:pPr>
            <a:r>
              <a:rPr lang="ru-RU" sz="4400" dirty="0" smtClean="0"/>
              <a:t> Старший дежурный__________________________________________________________________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Организаторы  КТД____________________________________________________________</a:t>
            </a:r>
            <a:r>
              <a:rPr lang="ru-RU" sz="4400" b="1" dirty="0" smtClean="0"/>
              <a:t>_______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Редколлегия__________________________________________________________________________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Вожатые_____________________________________________________________________________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 Ответственный за дневник </a:t>
            </a:r>
            <a:r>
              <a:rPr lang="ru-RU" sz="4400" dirty="0" err="1" smtClean="0"/>
              <a:t>посещений__________________________________________________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Учебный сектор_____________________________________________________________________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Ответственный за питание______________________________________________________________</a:t>
            </a:r>
          </a:p>
          <a:p>
            <a:pPr>
              <a:buNone/>
            </a:pPr>
            <a:r>
              <a:rPr lang="ru-RU" sz="4400" dirty="0" smtClean="0"/>
              <a:t>Другие поручения_____________________________________________________________________</a:t>
            </a:r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Лист 5   </a:t>
            </a:r>
            <a:r>
              <a:rPr lang="ru-RU" sz="3200" dirty="0" smtClean="0"/>
              <a:t>      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Социологический  паспорт класса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1.Состав класса по возрасту: ______________Состав класса по полу: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девочек </a:t>
            </a:r>
            <a:r>
              <a:rPr lang="ru-RU" dirty="0" err="1" smtClean="0"/>
              <a:t>_____,мальчиков</a:t>
            </a:r>
            <a:r>
              <a:rPr lang="ru-RU" dirty="0" smtClean="0"/>
              <a:t> _________</a:t>
            </a:r>
          </a:p>
          <a:p>
            <a:pPr>
              <a:buNone/>
            </a:pPr>
            <a:r>
              <a:rPr lang="ru-RU" dirty="0"/>
              <a:t>2.Учащиеся с ослабленным здоровьем (</a:t>
            </a:r>
            <a:r>
              <a:rPr lang="ru-RU" dirty="0" smtClean="0"/>
              <a:t>ЛФК) ______________________________</a:t>
            </a:r>
          </a:p>
          <a:p>
            <a:pPr>
              <a:buNone/>
            </a:pPr>
            <a:r>
              <a:rPr lang="ru-RU" dirty="0" smtClean="0"/>
              <a:t>3.Освобождены от уроков физкультуры на весь  год  _________________________________	</a:t>
            </a:r>
          </a:p>
          <a:p>
            <a:pPr>
              <a:buNone/>
            </a:pPr>
            <a:r>
              <a:rPr lang="ru-RU" dirty="0" smtClean="0"/>
              <a:t> 4.Основная группа ____________ ,2 группа _________________ , 3 группа __________________</a:t>
            </a:r>
          </a:p>
          <a:p>
            <a:pPr>
              <a:buNone/>
            </a:pPr>
            <a:r>
              <a:rPr lang="ru-RU" dirty="0" smtClean="0"/>
              <a:t>5.Демографический состав семей: многодетные семьи  (3 и более) количество _________</a:t>
            </a:r>
          </a:p>
          <a:p>
            <a:pPr>
              <a:buNone/>
            </a:pPr>
            <a:r>
              <a:rPr lang="ru-RU" dirty="0" smtClean="0"/>
              <a:t>Неполные семьи:</a:t>
            </a:r>
          </a:p>
          <a:p>
            <a:pPr>
              <a:buNone/>
            </a:pPr>
            <a:r>
              <a:rPr lang="ru-RU" dirty="0" smtClean="0"/>
              <a:t>Проживают только с матерью: ____.___</a:t>
            </a:r>
          </a:p>
          <a:p>
            <a:pPr>
              <a:buNone/>
            </a:pPr>
            <a:r>
              <a:rPr lang="ru-RU" dirty="0" smtClean="0"/>
              <a:t>Проживают  только с отцом: ________________</a:t>
            </a:r>
          </a:p>
          <a:p>
            <a:pPr>
              <a:buNone/>
            </a:pPr>
            <a:r>
              <a:rPr lang="ru-RU" dirty="0" smtClean="0"/>
              <a:t>6.</a:t>
            </a:r>
            <a:r>
              <a:rPr lang="ru-RU" b="1" dirty="0" smtClean="0"/>
              <a:t>Особая категория детей: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Дети, находящиеся под опекой (ФИ) ______________________________</a:t>
            </a:r>
          </a:p>
          <a:p>
            <a:pPr>
              <a:buNone/>
            </a:pPr>
            <a:r>
              <a:rPr lang="ru-RU" dirty="0" err="1" smtClean="0"/>
              <a:t>инвалиды:__________________________________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Индивидуальное обучение (ФИ ,причина, сроки)________________________________________</a:t>
            </a:r>
          </a:p>
          <a:p>
            <a:pPr>
              <a:buNone/>
            </a:pPr>
            <a:r>
              <a:rPr lang="ru-RU" dirty="0" smtClean="0"/>
              <a:t>7.Единственные дети в </a:t>
            </a:r>
            <a:r>
              <a:rPr lang="ru-RU" dirty="0" err="1" smtClean="0"/>
              <a:t>семье_____</a:t>
            </a:r>
            <a:r>
              <a:rPr lang="ru-RU" dirty="0" smtClean="0"/>
              <a:t>, имеют братьев и </a:t>
            </a:r>
            <a:r>
              <a:rPr lang="ru-RU" dirty="0" err="1" smtClean="0"/>
              <a:t>сестер____родные____,сводные___</a:t>
            </a:r>
            <a:r>
              <a:rPr lang="ru-RU" dirty="0" smtClean="0"/>
              <a:t>, </a:t>
            </a:r>
            <a:r>
              <a:rPr lang="ru-RU" dirty="0" err="1" smtClean="0"/>
              <a:t>приёмные___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8.Профессиональное положение родителей: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5214950"/>
          <a:ext cx="8358248" cy="131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</a:tblGrid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рабочие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ИТР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бюджет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безработные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пенсионеры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коммерсанты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сфера обслуживания</a:t>
                      </a:r>
                    </a:p>
                  </a:txBody>
                  <a:tcPr marL="68580" marR="68580" marT="0" marB="0"/>
                </a:tc>
              </a:tr>
              <a:tr h="437198">
                <a:tc>
                  <a:txBody>
                    <a:bodyPr/>
                    <a:lstStyle/>
                    <a:p>
                      <a:r>
                        <a:rPr lang="ru-RU" dirty="0" smtClean="0"/>
                        <a:t>мамы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r>
                        <a:rPr lang="ru-RU" dirty="0" smtClean="0"/>
                        <a:t>папы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1471594" cy="7857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Лист 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26121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/>
              <a:t>9.Образование родителей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501118" cy="1100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3"/>
                <a:gridCol w="1416853"/>
                <a:gridCol w="1416853"/>
                <a:gridCol w="1416853"/>
                <a:gridCol w="1416853"/>
                <a:gridCol w="1416853"/>
              </a:tblGrid>
              <a:tr h="41948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Высшее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Н/высшее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Среднее специальное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Среднее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Неполное среднее</a:t>
                      </a:r>
                    </a:p>
                  </a:txBody>
                  <a:tcPr marL="68580" marR="68580" marT="0" marB="0"/>
                </a:tc>
              </a:tr>
              <a:tr h="1831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1831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папы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28596" y="2643182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Жилищные условия семьи: собственное __, съемное ___, иное 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Материальный уровень семьи: низкий ___, средний  __, высокий 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Характер семейных отношений: авторитарный ___, демократичный 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13. Кто из взрослых помогает делать домашнее задание: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мать __ , отец __, старшие брат или сестра __, самостоятельно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14. Благополучных семей ____, неблагополучных семей(фамилии)___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5429264"/>
          <a:ext cx="8429684" cy="1000132"/>
        </p:xfrm>
        <a:graphic>
          <a:graphicData uri="http://schemas.openxmlformats.org/drawingml/2006/table">
            <a:tbl>
              <a:tblPr/>
              <a:tblGrid>
                <a:gridCol w="1293389"/>
                <a:gridCol w="1286701"/>
                <a:gridCol w="1293389"/>
                <a:gridCol w="1293389"/>
                <a:gridCol w="185926"/>
                <a:gridCol w="1347142"/>
                <a:gridCol w="1729748"/>
              </a:tblGrid>
              <a:tr h="5185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КДН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ПДН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ВШУ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Начало 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Начало 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00034" y="5000637"/>
            <a:ext cx="864396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5.«Группа риска»:____________________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232885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214974"/>
          </a:xfrm>
        </p:spPr>
        <p:txBody>
          <a:bodyPr>
            <a:normAutofit/>
          </a:bodyPr>
          <a:lstStyle/>
          <a:p>
            <a:r>
              <a:rPr lang="ru-RU" dirty="0"/>
              <a:t>Индивидуальная работа. Работа с детьми «группы риска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 smtClean="0"/>
              <a:t>16. Одаренные дети:</a:t>
            </a:r>
          </a:p>
          <a:p>
            <a:endParaRPr lang="ru-RU" dirty="0"/>
          </a:p>
          <a:p>
            <a:r>
              <a:rPr lang="ru-RU" dirty="0" smtClean="0"/>
              <a:t>Индивидуальная работа с одаренными детьми.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643051"/>
          <a:ext cx="785818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Причина беспокойства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Удалось ли вовлечь в работу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Какие поручения давались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Какие дела для него были наиболее интересны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2" y="3357563"/>
          <a:ext cx="8072496" cy="56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1982406"/>
                <a:gridCol w="2053842"/>
                <a:gridCol w="2018124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чем одарён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Где занят во внеурочное время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5" y="4929198"/>
          <a:ext cx="8429685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Чем  увлечен (а)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Где занимается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Какие поручения давались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Где принимал (а) участие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6</a:t>
            </a:r>
            <a:r>
              <a:rPr lang="ru-RU" dirty="0" smtClean="0"/>
              <a:t>               </a:t>
            </a:r>
            <a:r>
              <a:rPr lang="ru-RU" b="1" dirty="0" smtClean="0">
                <a:solidFill>
                  <a:srgbClr val="FFFF00"/>
                </a:solidFill>
              </a:rPr>
              <a:t>Состав родительского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               комитета 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8229599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428760"/>
                <a:gridCol w="1714512"/>
                <a:gridCol w="1130728"/>
                <a:gridCol w="1055246"/>
                <a:gridCol w="1296068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Поручение,</a:t>
                      </a:r>
                    </a:p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телефон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председатель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казначей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Культмассовый сектор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</a:t>
                      </a:r>
                      <a:r>
                        <a:rPr lang="ru-RU" baseline="0" dirty="0" smtClean="0"/>
                        <a:t> сектор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 </a:t>
                      </a:r>
                      <a:r>
                        <a:rPr lang="ru-RU" dirty="0" err="1" smtClean="0"/>
                        <a:t>УСа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 </a:t>
                      </a:r>
                      <a:r>
                        <a:rPr lang="ru-RU" dirty="0" err="1" smtClean="0"/>
                        <a:t>общешкол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baseline="0" dirty="0" err="1" smtClean="0"/>
                        <a:t>р</a:t>
                      </a:r>
                      <a:r>
                        <a:rPr lang="ru-RU" dirty="0" err="1" smtClean="0"/>
                        <a:t>одител</a:t>
                      </a:r>
                      <a:r>
                        <a:rPr lang="ru-RU" dirty="0" smtClean="0"/>
                        <a:t>. комитета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57346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Лист 6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Заседания родительского комитета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Темы родительских собраний</a:t>
            </a:r>
          </a:p>
          <a:p>
            <a:pPr>
              <a:buNone/>
            </a:pPr>
            <a:r>
              <a:rPr lang="ru-RU" sz="2600" dirty="0" smtClean="0"/>
              <a:t>Сентябрь _________</a:t>
            </a:r>
          </a:p>
          <a:p>
            <a:pPr>
              <a:buNone/>
            </a:pPr>
            <a:r>
              <a:rPr lang="ru-RU" sz="2600" dirty="0" smtClean="0"/>
              <a:t>Ноябрь _________</a:t>
            </a:r>
          </a:p>
          <a:p>
            <a:pPr>
              <a:buNone/>
            </a:pPr>
            <a:r>
              <a:rPr lang="ru-RU" sz="2600" dirty="0" smtClean="0"/>
              <a:t>Январь _____________</a:t>
            </a:r>
          </a:p>
          <a:p>
            <a:pPr>
              <a:buNone/>
            </a:pPr>
            <a:r>
              <a:rPr lang="ru-RU" sz="2600" dirty="0" smtClean="0"/>
              <a:t>Апрель _________________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3" y="2071678"/>
          <a:ext cx="757242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054"/>
                <a:gridCol w="2218500"/>
                <a:gridCol w="2218500"/>
                <a:gridCol w="2366374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заседания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заседания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7</a:t>
            </a: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Занятость учащихся во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внеурочное время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/>
          <a:lstStyle/>
          <a:p>
            <a:r>
              <a:rPr lang="ru-RU" sz="2400" dirty="0" smtClean="0"/>
              <a:t>Музыкальная школа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 smtClean="0"/>
              <a:t>ДК «Северное сияние»</a:t>
            </a:r>
          </a:p>
          <a:p>
            <a:endParaRPr lang="ru-RU" dirty="0" smtClean="0"/>
          </a:p>
          <a:p>
            <a:r>
              <a:rPr lang="ru-RU" sz="2800" dirty="0" smtClean="0"/>
              <a:t>Спортивно-оздоровительный комплекс «СОК»</a:t>
            </a:r>
          </a:p>
          <a:p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928802"/>
          <a:ext cx="7715304" cy="86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/>
                <a:gridCol w="2214578"/>
                <a:gridCol w="2268140"/>
                <a:gridCol w="2375328"/>
              </a:tblGrid>
              <a:tr h="501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По классу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ФИО руководителя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3429000"/>
          <a:ext cx="7572428" cy="65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51"/>
                <a:gridCol w="1797851"/>
                <a:gridCol w="1797851"/>
                <a:gridCol w="2178875"/>
              </a:tblGrid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По классу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ФИО руководителя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2" y="4786322"/>
          <a:ext cx="75009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По классу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ФИО 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тренера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7</a:t>
            </a: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Занятость учащихся во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внеурочное время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Спортивные секции в школе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Кружки в школе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Центр дополнительного образования «Надежда»</a:t>
            </a:r>
          </a:p>
          <a:p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357430"/>
          <a:ext cx="771530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Секция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ФИО  тренера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2" y="3777620"/>
          <a:ext cx="7786744" cy="50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508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Коллектив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ФИО руководителя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5357826"/>
          <a:ext cx="750099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ФИ учащегося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Коллектив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ФИО руководителя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8    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Сводная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таблица занятости учащихся  во внеурочное время</a:t>
            </a:r>
            <a:b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786057"/>
          <a:ext cx="8229595" cy="264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1099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Кол-во уч-ся занятых в учреждениях поселка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Кол-во  уч-ся  занятых в школе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Кол-во уч-ся занятых  иным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Кол-во  уч-ся занятых в 2-х и более кружках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Кол-во не занятых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 свободное время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чет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чет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чет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45">
                <a:tc>
                  <a:txBody>
                    <a:bodyPr/>
                    <a:lstStyle/>
                    <a:p>
                      <a:r>
                        <a:rPr lang="ru-RU" dirty="0" smtClean="0"/>
                        <a:t>4 чет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accent2">
                    <a:lumMod val="75000"/>
                  </a:schemeClr>
                </a:solidFill>
              </a:rPr>
              <a:t>Документация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работе классного руководителя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5072098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Воспитательный план;</a:t>
            </a:r>
          </a:p>
          <a:p>
            <a:pPr marL="0" indent="0">
              <a:buNone/>
            </a:pPr>
            <a:r>
              <a:rPr lang="ru-RU" dirty="0" smtClean="0"/>
              <a:t>    База учащихся класса;</a:t>
            </a:r>
          </a:p>
          <a:p>
            <a:r>
              <a:rPr lang="ru-RU" dirty="0" smtClean="0"/>
              <a:t> Социальный паспорт класса;</a:t>
            </a:r>
          </a:p>
          <a:p>
            <a:r>
              <a:rPr lang="ru-RU" dirty="0" smtClean="0"/>
              <a:t> Занятость дополнительным образованием;</a:t>
            </a:r>
          </a:p>
          <a:p>
            <a:r>
              <a:rPr lang="ru-RU" dirty="0" smtClean="0"/>
              <a:t> Личные дела учащихся класса;</a:t>
            </a:r>
          </a:p>
          <a:p>
            <a:r>
              <a:rPr lang="ru-RU" dirty="0" smtClean="0"/>
              <a:t> Классный журнал;</a:t>
            </a:r>
          </a:p>
          <a:p>
            <a:r>
              <a:rPr lang="ru-RU" dirty="0" smtClean="0"/>
              <a:t> Дневник класса;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Дневники учащихся;</a:t>
            </a:r>
          </a:p>
          <a:p>
            <a:r>
              <a:rPr lang="ru-RU" dirty="0" smtClean="0"/>
              <a:t>Отчеты;</a:t>
            </a:r>
          </a:p>
          <a:p>
            <a:r>
              <a:rPr lang="ru-RU" dirty="0" smtClean="0"/>
              <a:t>Журнал </a:t>
            </a:r>
            <a:r>
              <a:rPr lang="ru-RU" dirty="0" err="1" smtClean="0"/>
              <a:t>поТБ</a:t>
            </a:r>
            <a:r>
              <a:rPr lang="ru-RU" dirty="0" smtClean="0"/>
              <a:t> (ПДД, ПБ).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Лист </a:t>
            </a:r>
            <a:r>
              <a:rPr lang="ru-RU" sz="4000" dirty="0" smtClean="0">
                <a:solidFill>
                  <a:schemeClr val="bg1"/>
                </a:solidFill>
              </a:rPr>
              <a:t>9    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Календарное планирование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воспитательной работы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сентябрь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714618"/>
          <a:ext cx="8229600" cy="3500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1357322"/>
                <a:gridCol w="1500198"/>
                <a:gridCol w="1571636"/>
                <a:gridCol w="1185842"/>
              </a:tblGrid>
              <a:tr h="40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неделя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Военно-патриотическое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Гражданско-правовое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dirty="0" smtClean="0"/>
                        <a:t>Духовно-нравственное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Спортивно-оздоровительное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профориентационное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интеллектуальное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План-сетка на неделю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3941731"/>
              </p:ext>
            </p:extLst>
          </p:nvPr>
        </p:nvGraphicFramePr>
        <p:xfrm>
          <a:off x="395536" y="1916832"/>
          <a:ext cx="8229599" cy="263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864096"/>
                <a:gridCol w="936104"/>
                <a:gridCol w="936104"/>
                <a:gridCol w="864096"/>
                <a:gridCol w="720080"/>
                <a:gridCol w="874439"/>
              </a:tblGrid>
              <a:tr h="4142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пят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Военно-патриотическое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Гражданско-правовое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Духовно-нравственное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Спортивно-оздоровительное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профориентационное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интеллектуальнок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2701832"/>
              </p:ext>
            </p:extLst>
          </p:nvPr>
        </p:nvGraphicFramePr>
        <p:xfrm>
          <a:off x="395536" y="4581128"/>
          <a:ext cx="8280920" cy="58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936104"/>
                <a:gridCol w="936104"/>
                <a:gridCol w="864096"/>
                <a:gridCol w="936104"/>
                <a:gridCol w="648072"/>
                <a:gridCol w="936104"/>
              </a:tblGrid>
              <a:tr h="58178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творческое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893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Воспитательный план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Анализ работы классного руководителя за прошлый учебный год;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Характеристика класса 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Социологический паспорт класса;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Календарный план;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План-сетка на неделю;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Планы- конспекты классных мероприятий;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Работа с родителями;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Протоколы родительских собраний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Работа с активом;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Протоколы классных собраний;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Индивидуальна работа (одаренные дети, группа риска);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1500174"/>
            <a:ext cx="3186106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4714908" cy="592935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    Муниципальное общеобразовательное учреждение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№23»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 Л А Н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ВОСПИТАТЕЛЬНОЙ РАБОТЫ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____«_____» класса, МОУ «СОШ № 23»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20__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20__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Классный руководитель: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п.Айхал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43890" cy="13684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Лист 2</a:t>
            </a:r>
            <a:r>
              <a:rPr lang="ru-RU" sz="3600" b="1" dirty="0" smtClean="0"/>
              <a:t>        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Воспитательная цель, задачи, направления работы школы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43050"/>
            <a:ext cx="5072098" cy="478634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600" dirty="0" smtClean="0"/>
              <a:t>Воспитательная система на новый 2011-2012 учебный год построена в соответствии с программой развития адаптивной школы на 2010-2015 </a:t>
            </a:r>
            <a:r>
              <a:rPr lang="ru-RU" sz="3600" dirty="0" err="1" smtClean="0"/>
              <a:t>гг</a:t>
            </a:r>
            <a:r>
              <a:rPr lang="ru-RU" sz="3600" dirty="0" smtClean="0"/>
              <a:t>, с  методической темой школы: «Внедрение современных технологий, развивающего обучения в образовательный процесс».Воспитательная работа школы направлена на развитие творческих способностей учащихся и педагогов в условиях модернизации и </a:t>
            </a:r>
            <a:r>
              <a:rPr lang="ru-RU" sz="3600" dirty="0" err="1" smtClean="0"/>
              <a:t>профилизации</a:t>
            </a:r>
            <a:r>
              <a:rPr lang="ru-RU" sz="3600" dirty="0" smtClean="0"/>
              <a:t> школы, где выделены следующие приоритетные направления воспитательной работы:</a:t>
            </a:r>
          </a:p>
          <a:p>
            <a:pPr lvl="0"/>
            <a:r>
              <a:rPr lang="ru-RU" sz="3600" dirty="0" err="1" smtClean="0"/>
              <a:t>Военно</a:t>
            </a:r>
            <a:r>
              <a:rPr lang="ru-RU" sz="3600" dirty="0" smtClean="0"/>
              <a:t> - патриотическое; </a:t>
            </a:r>
          </a:p>
          <a:p>
            <a:pPr lvl="0"/>
            <a:r>
              <a:rPr lang="ru-RU" sz="3600" dirty="0" smtClean="0"/>
              <a:t>гражданско-правовое; </a:t>
            </a:r>
          </a:p>
          <a:p>
            <a:pPr lvl="0"/>
            <a:r>
              <a:rPr lang="ru-RU" sz="3600" dirty="0" smtClean="0"/>
              <a:t>духовно-нравственное;</a:t>
            </a:r>
          </a:p>
          <a:p>
            <a:pPr lvl="0"/>
            <a:r>
              <a:rPr lang="ru-RU" sz="3600" dirty="0" smtClean="0"/>
              <a:t>спортивно-оздоровительное;</a:t>
            </a:r>
          </a:p>
          <a:p>
            <a:pPr lvl="0"/>
            <a:r>
              <a:rPr lang="ru-RU" sz="3600" dirty="0" err="1" smtClean="0"/>
              <a:t>профориентационное</a:t>
            </a:r>
            <a:r>
              <a:rPr lang="ru-RU" sz="3600" dirty="0" smtClean="0"/>
              <a:t>;</a:t>
            </a:r>
          </a:p>
          <a:p>
            <a:pPr lvl="0"/>
            <a:r>
              <a:rPr lang="ru-RU" sz="3600" dirty="0" smtClean="0"/>
              <a:t> интеллектуальное;</a:t>
            </a:r>
          </a:p>
          <a:p>
            <a:pPr lvl="0"/>
            <a:r>
              <a:rPr lang="ru-RU" sz="3600" dirty="0" smtClean="0"/>
              <a:t>творческое;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Стратегической целью воспитательной р</a:t>
            </a:r>
            <a:r>
              <a:rPr lang="ru-RU" sz="3600" dirty="0" smtClean="0"/>
              <a:t>аботы педагогического коллектива школы на ближайшие годы является: создание благоприятных условий для становления духовно-нравственной, гуманной, творческой, деятельной, развивающейся, здоровой личности, способной к успешной социализации в обществе и активной адаптации на рынке труда.</a:t>
            </a:r>
          </a:p>
          <a:p>
            <a:r>
              <a:rPr lang="ru-RU" sz="3600" u="sng" dirty="0" smtClean="0">
                <a:solidFill>
                  <a:srgbClr val="FF0000"/>
                </a:solidFill>
              </a:rPr>
              <a:t>важнейшими задачами воспитания в школе  стал</a:t>
            </a:r>
            <a:r>
              <a:rPr lang="ru-RU" sz="3600" u="sng" dirty="0" smtClean="0"/>
              <a:t>и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dirty="0" smtClean="0"/>
              <a:t>• формирование у детей общечеловеческих норм морали (доброты, взаимопонимания, милосердия, веры в созидательные возможности человека, терпимости по отношению к людям;</a:t>
            </a:r>
            <a:br>
              <a:rPr lang="ru-RU" sz="3600" dirty="0" smtClean="0"/>
            </a:br>
            <a:r>
              <a:rPr lang="ru-RU" sz="3600" dirty="0" smtClean="0"/>
              <a:t>• воспитание активной жизненной позиции, чувства долга, готовности взять на себя ответственность за судьбу страны, патриотизма;</a:t>
            </a:r>
            <a:br>
              <a:rPr lang="ru-RU" sz="3600" dirty="0" smtClean="0"/>
            </a:br>
            <a:r>
              <a:rPr lang="ru-RU" sz="3600" dirty="0" smtClean="0"/>
              <a:t>• формирование высокой нравственной, эстетической и физической культуры;</a:t>
            </a:r>
            <a:br>
              <a:rPr lang="ru-RU" sz="3600" dirty="0" smtClean="0"/>
            </a:br>
            <a:r>
              <a:rPr lang="ru-RU" sz="3600" dirty="0" smtClean="0"/>
              <a:t>• воспитание коллективизма: навыков взаимопомощи, совместных действий в организации школьной жизни;</a:t>
            </a:r>
            <a:br>
              <a:rPr lang="ru-RU" sz="3600" dirty="0" smtClean="0"/>
            </a:br>
            <a:r>
              <a:rPr lang="ru-RU" sz="3600" dirty="0" smtClean="0"/>
              <a:t>• воспитание культуры достоинства, правовой культуры;</a:t>
            </a:r>
            <a:br>
              <a:rPr lang="ru-RU" sz="3600" dirty="0" smtClean="0"/>
            </a:br>
            <a:r>
              <a:rPr lang="ru-RU" sz="3600" dirty="0" smtClean="0"/>
              <a:t>• воспитание культуры общения;</a:t>
            </a:r>
          </a:p>
          <a:p>
            <a:r>
              <a:rPr lang="ru-RU" sz="3600" dirty="0" smtClean="0"/>
              <a:t>*воспитание осознанного отношения к своему здоровью.</a:t>
            </a:r>
            <a:br>
              <a:rPr lang="ru-RU" sz="3600" dirty="0" smtClean="0"/>
            </a:br>
            <a:r>
              <a:rPr lang="ru-RU" sz="3600" dirty="0" smtClean="0"/>
              <a:t> Воспитательная работа направлена на создание условий для полноценного развития личности в условиях адаптивной школы, с использованием   технологии: личностно – ориентированного воспитания ( </a:t>
            </a:r>
            <a:r>
              <a:rPr lang="ru-RU" sz="3600" dirty="0" err="1" smtClean="0"/>
              <a:t>О.Газмана</a:t>
            </a:r>
            <a:r>
              <a:rPr lang="ru-RU" sz="3600" dirty="0" smtClean="0"/>
              <a:t>),  технология КТД (И.П.Иванова), технологии с использованием ИКТ, проектная, научно-исследовательская  деятельность.</a:t>
            </a:r>
          </a:p>
          <a:p>
            <a:r>
              <a:rPr lang="ru-RU" sz="3600" dirty="0" smtClean="0"/>
              <a:t>Прогнозируемый результат деятельности – это  выпускник, </a:t>
            </a:r>
            <a:r>
              <a:rPr lang="ru-RU" dirty="0" smtClean="0"/>
              <a:t>как целостная, здоровая личность, с его духовностью, универсальностью, творческим началом. Это человек гуманистического взгляда на мир. В нем должны быть соединены интеллект с чувством, знание с верой, умение логически мыслить, со способностью понимать прекрасное.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71594" cy="86834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Лист 2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96543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Воспитательная система на новый 2011-2012 учебный год построена в соответствии с программой развития адаптивной школы на 2010-2015 </a:t>
            </a:r>
            <a:r>
              <a:rPr lang="ru-RU" i="1" dirty="0" err="1" smtClean="0"/>
              <a:t>гг</a:t>
            </a:r>
            <a:r>
              <a:rPr lang="ru-RU" i="1" dirty="0" smtClean="0"/>
              <a:t>,  с  методической темой школы: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«Внедрение современных технологий, развивающего обучения в образовательный процесс».</a:t>
            </a:r>
          </a:p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Воспитательная работа школы направлена на развитие творческих способностей учащихся и педагогов в условиях модернизации и </a:t>
            </a:r>
            <a:r>
              <a:rPr lang="ru-RU" dirty="0" err="1" smtClean="0"/>
              <a:t>профилизации</a:t>
            </a:r>
            <a:r>
              <a:rPr lang="ru-RU" dirty="0" smtClean="0"/>
              <a:t> школы, где выделены следующие приоритетные направления воспитательной работы:</a:t>
            </a:r>
          </a:p>
          <a:p>
            <a:pPr lvl="0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военно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патриотическое; 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</a:rPr>
              <a:t>гражданско-правовое;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духовно-нравственное;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спортивно-оздоровительное;</a:t>
            </a:r>
          </a:p>
          <a:p>
            <a:pPr lvl="0"/>
            <a:r>
              <a:rPr lang="ru-RU" dirty="0" err="1" smtClean="0">
                <a:solidFill>
                  <a:srgbClr val="C00000"/>
                </a:solidFill>
              </a:rPr>
              <a:t>профориентационное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интеллектуальное;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творческое.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784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Лист 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Стратегической целью воспитательной работы</a:t>
            </a:r>
            <a:r>
              <a:rPr lang="ru-RU" dirty="0" smtClean="0"/>
              <a:t> педагогического коллектива школы на ближайшие годы является: создание благоприятных условий для становления духовно-нравственной, гуманной, творческой, деятельной, развивающейся, здоровой личности, способной к успешной социализации в обществе и активной адаптации на рынке труда.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2114536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2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       Важнейшими задачами воспитания в школе  стали: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• формирование у детей общечеловеческих норм морали (доброты, взаимопонимания, милосердия, веры в созидательные возможности человека, терпимости по отношению к людям;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• воспитание активной жизненной позиции, чувства долга, готовности взять на себя ответственность за судьбу страны, патриотизма;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• формирование высокой нравственной, эстетической и физической культуры;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• воспитание коллективизма: навыков взаимопомощи, совместных действий в организации школьной жизни;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• воспитание культуры достоинства, правовой культуры;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• воспитание культуры общения;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воспитание осознанного отношения к своему здоровью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79690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Лист 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Воспитательная работа направлена </a:t>
            </a:r>
            <a:r>
              <a:rPr lang="ru-RU" dirty="0" smtClean="0"/>
              <a:t>на создание условий для полноценного развития личности в условиях адаптивной школы, с использованием   технологии: </a:t>
            </a:r>
          </a:p>
          <a:p>
            <a:pPr marL="0" indent="0">
              <a:buNone/>
            </a:pPr>
            <a:r>
              <a:rPr lang="ru-RU" dirty="0" smtClean="0"/>
              <a:t>     -личностно – ориентированного воспитания ( </a:t>
            </a:r>
            <a:r>
              <a:rPr lang="ru-RU" dirty="0" err="1" smtClean="0"/>
              <a:t>О.Газмана</a:t>
            </a:r>
            <a:r>
              <a:rPr lang="ru-RU" dirty="0" smtClean="0"/>
              <a:t>),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технология КТД (И.П.Иванова), </a:t>
            </a:r>
          </a:p>
          <a:p>
            <a:pPr marL="0" indent="0">
              <a:buNone/>
            </a:pPr>
            <a:r>
              <a:rPr lang="ru-RU" dirty="0" smtClean="0"/>
              <a:t>     -технологии с использованием ИКТ, проектная, научно-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исследовательская  деятельность.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Прогнозируемый результат деятельности </a:t>
            </a:r>
            <a:r>
              <a:rPr lang="ru-RU" dirty="0" smtClean="0"/>
              <a:t>– это  выпускник, как целостная, здоровая личность, с его духовностью, универсальностью, творческим началом. Это человек гуманистического взгляда на мир. В нем должны быть соединены интеллект с чувством, знание с верой, умение логически мыслить, со способностью понимать прекрасное.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1132</Words>
  <Application>Microsoft Office PowerPoint</Application>
  <PresentationFormat>Экран (4:3)</PresentationFormat>
  <Paragraphs>336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Документация в работе классного руководителя</vt:lpstr>
      <vt:lpstr>Воспитательный план</vt:lpstr>
      <vt:lpstr>Титульный лист</vt:lpstr>
      <vt:lpstr>Лист 2            Воспитательная цель, задачи, направления работы школы</vt:lpstr>
      <vt:lpstr>Лист 2</vt:lpstr>
      <vt:lpstr>Лист 2</vt:lpstr>
      <vt:lpstr>Лист 2 </vt:lpstr>
      <vt:lpstr>Лист 2</vt:lpstr>
      <vt:lpstr>Лист 3     Анализ воспитательной работы за прошлый учебный год</vt:lpstr>
      <vt:lpstr>Лист 4    Характеристика класса</vt:lpstr>
      <vt:lpstr>Лист 5           Социологический  паспорт класса</vt:lpstr>
      <vt:lpstr>Лист 5</vt:lpstr>
      <vt:lpstr>Лист 5</vt:lpstr>
      <vt:lpstr>Лист 6               Состав родительского                      комитета </vt:lpstr>
      <vt:lpstr>Лист 6  </vt:lpstr>
      <vt:lpstr>Лист 7       Занятость учащихся во                    внеурочное время</vt:lpstr>
      <vt:lpstr>Лист 7       Занятость учащихся во                    внеурочное время</vt:lpstr>
      <vt:lpstr>Лист 8      Сводная таблица занятости учащихся  во внеурочное время </vt:lpstr>
      <vt:lpstr>Лист 9      Календарное планирование                     воспитательной работы  сентябрь </vt:lpstr>
      <vt:lpstr>План-сетка на неделю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25</cp:revision>
  <dcterms:created xsi:type="dcterms:W3CDTF">2011-11-09T12:46:15Z</dcterms:created>
  <dcterms:modified xsi:type="dcterms:W3CDTF">2013-12-02T07:59:05Z</dcterms:modified>
</cp:coreProperties>
</file>