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8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76" r:id="rId37"/>
    <p:sldId id="294" r:id="rId38"/>
    <p:sldId id="345" r:id="rId39"/>
    <p:sldId id="34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23" r:id="rId61"/>
    <p:sldId id="316" r:id="rId62"/>
    <p:sldId id="317" r:id="rId63"/>
    <p:sldId id="318" r:id="rId64"/>
    <p:sldId id="319" r:id="rId65"/>
    <p:sldId id="320" r:id="rId66"/>
    <p:sldId id="321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22" r:id="rId82"/>
    <p:sldId id="338" r:id="rId83"/>
    <p:sldId id="339" r:id="rId84"/>
    <p:sldId id="340" r:id="rId85"/>
    <p:sldId id="341" r:id="rId86"/>
    <p:sldId id="342" r:id="rId87"/>
    <p:sldId id="343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EEAB0"/>
    <a:srgbClr val="BCE292"/>
    <a:srgbClr val="A2BAC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7" autoAdjust="0"/>
    <p:restoredTop sz="94737" autoAdjust="0"/>
  </p:normalViewPr>
  <p:slideViewPr>
    <p:cSldViewPr>
      <p:cViewPr>
        <p:scale>
          <a:sx n="70" d="100"/>
          <a:sy n="70" d="100"/>
        </p:scale>
        <p:origin x="-175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notesViewPr>
    <p:cSldViewPr>
      <p:cViewPr varScale="1">
        <p:scale>
          <a:sx n="70" d="100"/>
          <a:sy n="70" d="100"/>
        </p:scale>
        <p:origin x="-32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21F6-4CC7-4F6C-AE0F-CED577F20333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54227-EC7E-42D7-B220-C0694B2E4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rgbClr val="008000"/>
                </a:solidFill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  <a:prstGeom prst="rect">
            <a:avLst/>
          </a:prstGeom>
          <a:gradFill>
            <a:gsLst>
              <a:gs pos="0">
                <a:schemeClr val="bg1"/>
              </a:gs>
              <a:gs pos="40000">
                <a:schemeClr val="accent4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65000">
                <a:schemeClr val="bg2"/>
              </a:gs>
              <a:gs pos="100000">
                <a:schemeClr val="bg1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bIns="91440" anchor="b" anchorCtr="0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F2E8DE-9ADD-48A5-8EA6-ED7C9F7CB23F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9785763-C520-41B3-B74E-57BC59E7B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2800" b="1" i="1" kern="1200">
          <a:solidFill>
            <a:srgbClr val="008000"/>
          </a:solidFill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pedlib.ru/books1/5/0231/image046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pedlib.ru/books1/5/0231/image048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pedlib.ru/books1/5/0231/image050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hyperlink" Target="http://pedlib.ru/books1/5/0231/image008.jpg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://pedlib.ru/books1/5/0231/image012.jpg" TargetMode="External"/><Relationship Id="rId2" Type="http://schemas.openxmlformats.org/officeDocument/2006/relationships/hyperlink" Target="http://pedlib.ru/books1/5/0231/image00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lib.ru/books1/5/0231/image004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hyperlink" Target="http://pedlib.ru/books1/5/0231/image010.jpg" TargetMode="External"/><Relationship Id="rId4" Type="http://schemas.openxmlformats.org/officeDocument/2006/relationships/hyperlink" Target="http://pedlib.ru/books1/5/0231/image002.jpg" TargetMode="External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hyperlink" Target="http://pedlib.ru/books1/5/0231/image0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hyperlink" Target="http://pedlib.ru/books1/5/0231/image032.jpg" TargetMode="External"/><Relationship Id="rId5" Type="http://schemas.openxmlformats.org/officeDocument/2006/relationships/image" Target="../media/image14.gif"/><Relationship Id="rId15" Type="http://schemas.openxmlformats.org/officeDocument/2006/relationships/image" Target="../media/image23.jpe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Relationship Id="rId14" Type="http://schemas.openxmlformats.org/officeDocument/2006/relationships/image" Target="../media/image2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6624736"/>
          </a:xfrm>
          <a:solidFill>
            <a:srgbClr val="CEEAB0"/>
          </a:solidFill>
          <a:ln w="76200">
            <a:solidFill>
              <a:schemeClr val="accent4">
                <a:lumMod val="75000"/>
              </a:schemeClr>
            </a:solidFill>
            <a:prstDash val="lgDashDot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</a:t>
            </a:r>
            <a:b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ЛОГОПЕДИЧЕСКОЙ РАБОТЫ </a:t>
            </a:r>
            <a:b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накоплению и систематизации </a:t>
            </a:r>
            <a:b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СЛОВАРЯ  </a:t>
            </a:r>
            <a:b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 ДОШКОЛЬНИКОВ </a:t>
            </a:r>
            <a:endParaRPr lang="ru-RU" sz="3600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ttp://images04.olx.ru/ui/10/28/70/1292396285_146802870_1-----12923962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2021528" cy="2324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6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7. Назови одним словом серию картинок.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После воспроизведения обобщающего слова предлагается назвать и другие предметы, которые относятся к той же тематической группе.</a:t>
            </a:r>
          </a:p>
          <a:p>
            <a:r>
              <a:rPr lang="ru-RU" sz="2400" dirty="0" smtClean="0"/>
              <a:t>Примерные серии картинок:</a:t>
            </a:r>
          </a:p>
          <a:p>
            <a:endParaRPr lang="ru-RU" dirty="0"/>
          </a:p>
        </p:txBody>
      </p:sp>
      <p:pic>
        <p:nvPicPr>
          <p:cNvPr id="4" name="Рисунок 3" descr="&gt;Обобщения - Дикие птиц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2376264" cy="1224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&gt;Обобщения - Насекомы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869160"/>
            <a:ext cx="2088232" cy="1224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&gt;Обобщения - Дикие животные наших лесо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068960"/>
            <a:ext cx="2376264" cy="12152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&gt;Обобщения - Наземный транспорт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941168"/>
            <a:ext cx="2376264" cy="12241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8. Игра «Пара к паре»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500" dirty="0" smtClean="0"/>
              <a:t>Взрослый предлагает слова так, чтобы получились похожие пары слов, а затем просит объяснить, чем похожи эти пары.</a:t>
            </a:r>
          </a:p>
          <a:p>
            <a:r>
              <a:rPr lang="ru-RU" sz="3000" dirty="0" smtClean="0"/>
              <a:t>Огурец — овощ, ромашка (земля, цветок, клумба).</a:t>
            </a:r>
          </a:p>
          <a:p>
            <a:r>
              <a:rPr lang="ru-RU" sz="3000" dirty="0" smtClean="0"/>
              <a:t>Помидор — огород, яблоко (забор, сад, груша).</a:t>
            </a:r>
          </a:p>
          <a:p>
            <a:r>
              <a:rPr lang="ru-RU" sz="3000" dirty="0" smtClean="0"/>
              <a:t>Часы — время, градусник (кровать, температура, окно).</a:t>
            </a:r>
          </a:p>
          <a:p>
            <a:r>
              <a:rPr lang="ru-RU" sz="3000" dirty="0" smtClean="0"/>
              <a:t>Машина — мотор, лодка (парус, вода, палуба).</a:t>
            </a:r>
          </a:p>
          <a:p>
            <a:r>
              <a:rPr lang="ru-RU" sz="3000" dirty="0" smtClean="0"/>
              <a:t>Стол — скатерть, пол (мебель, доски, ковер).</a:t>
            </a:r>
          </a:p>
          <a:p>
            <a:r>
              <a:rPr lang="ru-RU" sz="3000" dirty="0" smtClean="0"/>
              <a:t>Молоток — гвоздь, нож (доска, хлеб, ящик).</a:t>
            </a:r>
          </a:p>
          <a:p>
            <a:r>
              <a:rPr lang="ru-RU" sz="3000" dirty="0" smtClean="0"/>
              <a:t>Костюм — ткань, дом (забор, кирпичи, лестница).</a:t>
            </a:r>
          </a:p>
          <a:p>
            <a:r>
              <a:rPr lang="ru-RU" sz="3000" dirty="0" smtClean="0"/>
              <a:t>Стул — дерево, булка (стол, колос, нож).</a:t>
            </a:r>
          </a:p>
          <a:p>
            <a:r>
              <a:rPr lang="ru-RU" sz="3000" dirty="0" smtClean="0"/>
              <a:t>Окно — дом, глаз (рот, очки, лицо).</a:t>
            </a:r>
          </a:p>
          <a:p>
            <a:r>
              <a:rPr lang="ru-RU" sz="3000" dirty="0" smtClean="0"/>
              <a:t>Телефон — ухо, телевизор (радио, антенна, глаз).</a:t>
            </a:r>
          </a:p>
          <a:p>
            <a:r>
              <a:rPr lang="ru-RU" sz="3000" dirty="0" smtClean="0"/>
              <a:t>Шапка — голова, сапог (щетка, мальчик, нога).</a:t>
            </a:r>
          </a:p>
          <a:p>
            <a:r>
              <a:rPr lang="ru-RU" sz="3000" dirty="0" smtClean="0"/>
              <a:t>Шерсть — овца, молоко (сыр, корова, кот).</a:t>
            </a:r>
          </a:p>
          <a:p>
            <a:r>
              <a:rPr lang="ru-RU" sz="3000" dirty="0" smtClean="0"/>
              <a:t>Гвоздь — молоток, шуруп (отвертка, клещи, доска).</a:t>
            </a:r>
          </a:p>
          <a:p>
            <a:r>
              <a:rPr lang="ru-RU" sz="3000" dirty="0" smtClean="0"/>
              <a:t>Ручка — пенал, тетрадь (книга, парта, портфель).</a:t>
            </a:r>
          </a:p>
          <a:p>
            <a:r>
              <a:rPr lang="ru-RU" sz="3000" dirty="0" smtClean="0"/>
              <a:t>Кошка — котенок, курица (утка, петух, цыпленок).</a:t>
            </a:r>
          </a:p>
          <a:p>
            <a:r>
              <a:rPr lang="ru-RU" sz="3000" dirty="0" smtClean="0"/>
              <a:t>Трамвай — троллейбус, стол (книга, кресло, дерево).</a:t>
            </a:r>
          </a:p>
          <a:p>
            <a:r>
              <a:rPr lang="ru-RU" sz="3000" dirty="0" smtClean="0"/>
              <a:t>Курица — петух, кошка (котенок, кот, молоко).</a:t>
            </a:r>
          </a:p>
          <a:p>
            <a:r>
              <a:rPr lang="ru-RU" sz="3000" dirty="0" smtClean="0"/>
              <a:t>Машина — шофер, самолет (машинист, летчик, небо).</a:t>
            </a:r>
          </a:p>
          <a:p>
            <a:r>
              <a:rPr lang="ru-RU" sz="3000" dirty="0" smtClean="0"/>
              <a:t>Чтение — буква, счет (задача, число, вопрос).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3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3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3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3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3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3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3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33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3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3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3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3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83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9. Послушайте слова. Какие из них обозначают овощи?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Лук, репа, подорожник, укроп.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Чеснок, редис, роза, брюква.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Смородина, кабачки, петрушка, огурцы.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Помидор, щавель, свекла, капуста.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Картофель, яблоко, клубника, ромашка.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6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10. Послушайте слова и назовите только те из них, которые обозначают домашних животных.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351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Лиса, волк, собака, заяц.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Лошадь, теленок, лось, медведь.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Белка, кошка, петух, кенгуру.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Осёл</a:t>
            </a:r>
            <a:r>
              <a:rPr lang="ru-RU" dirty="0" smtClean="0"/>
              <a:t>, косуля, рысь, тигр.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Сарай, корова, коза, овца.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Кролик, выдра, щенок, попугай.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b="1" i="1" dirty="0" smtClean="0"/>
              <a:t>11. Послушайте слова и назовите, те, которые обозначают транспорт.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Грузовик, метро, самолет, скамейка.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Автобус, дорога, вертолет, пассажир.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Поезд, купе, пароход, якорь.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Трамвай, водитель, троллейбус.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12. Догадайтесь, каким будет четвертое слово (смысловые ряды).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686800" cy="5301208"/>
          </a:xfrm>
        </p:spPr>
        <p:txBody>
          <a:bodyPr numCol="2">
            <a:normAutofit fontScale="62500" lnSpcReduction="20000"/>
          </a:bodyPr>
          <a:lstStyle/>
          <a:p>
            <a:endParaRPr lang="ru-RU" sz="3800" dirty="0" smtClean="0"/>
          </a:p>
          <a:p>
            <a:r>
              <a:rPr lang="ru-RU" sz="3800" dirty="0" smtClean="0"/>
              <a:t>Гвоздь — молоток, шуруп...</a:t>
            </a:r>
          </a:p>
          <a:p>
            <a:r>
              <a:rPr lang="ru-RU" sz="3800" dirty="0" smtClean="0"/>
              <a:t>Дом — крыша, книга...</a:t>
            </a:r>
          </a:p>
          <a:p>
            <a:r>
              <a:rPr lang="ru-RU" sz="3800" dirty="0" smtClean="0"/>
              <a:t>Квадрат — куб, круг...</a:t>
            </a:r>
          </a:p>
          <a:p>
            <a:r>
              <a:rPr lang="ru-RU" sz="3800" dirty="0" smtClean="0"/>
              <a:t>Птица — яйцо, растение...</a:t>
            </a:r>
          </a:p>
          <a:p>
            <a:r>
              <a:rPr lang="ru-RU" sz="3800" dirty="0" smtClean="0"/>
              <a:t>Хорошо — лучше, медленно...</a:t>
            </a:r>
          </a:p>
          <a:p>
            <a:r>
              <a:rPr lang="ru-RU" sz="3800" dirty="0" smtClean="0"/>
              <a:t>Огонь — пожар, вода...</a:t>
            </a:r>
          </a:p>
          <a:p>
            <a:r>
              <a:rPr lang="ru-RU" sz="3800" dirty="0" smtClean="0"/>
              <a:t>Зерно — амбар, деньги...</a:t>
            </a:r>
          </a:p>
          <a:p>
            <a:r>
              <a:rPr lang="ru-RU" sz="3800" dirty="0" smtClean="0"/>
              <a:t>Электричество — выключатель, вода...</a:t>
            </a:r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r>
              <a:rPr lang="ru-RU" sz="3800" dirty="0" smtClean="0"/>
              <a:t>Одежда — голый, обувь...</a:t>
            </a:r>
          </a:p>
          <a:p>
            <a:r>
              <a:rPr lang="ru-RU" sz="3800" dirty="0" smtClean="0"/>
              <a:t>Школа — обучение, больница...</a:t>
            </a:r>
          </a:p>
          <a:p>
            <a:r>
              <a:rPr lang="ru-RU" sz="3800" dirty="0" smtClean="0"/>
              <a:t>Человек — ребенок, собака...</a:t>
            </a:r>
          </a:p>
          <a:p>
            <a:r>
              <a:rPr lang="ru-RU" sz="3800" dirty="0" smtClean="0"/>
              <a:t>Резина — шина, сталь...</a:t>
            </a:r>
          </a:p>
          <a:p>
            <a:r>
              <a:rPr lang="ru-RU" sz="3800" dirty="0" smtClean="0"/>
              <a:t>Птица — гнездо, человек...</a:t>
            </a:r>
          </a:p>
          <a:p>
            <a:r>
              <a:rPr lang="ru-RU" sz="3800" dirty="0" smtClean="0"/>
              <a:t>Пальто — пуговица, ботинок...</a:t>
            </a:r>
          </a:p>
          <a:p>
            <a:r>
              <a:rPr lang="ru-RU" sz="3800" dirty="0" smtClean="0"/>
              <a:t>Утро — ночь, зима...</a:t>
            </a:r>
          </a:p>
          <a:p>
            <a:endParaRPr lang="ru-RU" sz="3800" dirty="0" smtClean="0"/>
          </a:p>
          <a:p>
            <a:pPr>
              <a:buNone/>
            </a:pPr>
            <a:r>
              <a:rPr lang="ru-RU" dirty="0" smtClean="0"/>
              <a:t>	Слова для справок: отвертка, обложка, шар, семя, медленнее, наводнение (потоп), кошелек (или банк), кран, босой, лечение, щенок, обод, дом, шнурок, осень.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13. Где и для чего можно применять предмет, который я назову?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Например: </a:t>
            </a:r>
            <a:r>
              <a:rPr lang="ru-RU" u="sng" dirty="0" smtClean="0"/>
              <a:t>кнопка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для прикрепления бумаги к доске;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можно сдать в металлолом;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провести маленький круг (окружность);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положить на стол и т. д.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/>
              <a:t>Гвоздь — .., ботинок — .., помидор — .., шнурок — .., одеяло —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14. Выбери правильный ответ.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67645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 году месяцев (7, 12, 16, 24).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Отец старше сына (иногда, часто, всегда, никогда).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 дерева всегда есть (листья, корень, плоды, цветы).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Зимний месяц (ноябрь, март, февраль, июнь).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Всегда горячий (утюг, грелка, кипяток, пар).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15. Игра «Назови части».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Возможны два варианта: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>а) по картинке;		б) по представлению.</a:t>
            </a:r>
          </a:p>
          <a:p>
            <a:pPr>
              <a:buNone/>
            </a:pP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Послушай слово, представь этот предмет (или животное) и назови его части. Например: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Кот — тело, голова, лапы, когти, хвост, нос, уши, глаза, усы, шерсть.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Грузовик — .., дом — .., дерево — .., часы —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16.Отгадай предмет по названию его частей.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075240" cy="518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/>
              <a:t>Кузов, кабина, колеса, руль, фары, дверцы (грузовик).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Ствол, ветки, сучья, листья, кора, корни (дерево).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Дно, крышка, стенки, ручки (кастрюля).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Палуба, каюта, якорь, корма, нос (корабль).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Подъезд, этаж, лестница, квартиры, чердак (дом).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Крылья, кабина, хвост, мотор (самолет).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Глаза, лоб, нос, рот, брови, щеки (лицо).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Рукава, воротник, манжеты (рубашка).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Голова, туловище, ноги, хвост, вымя (корова).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Пол, стены, потолок (комната).</a:t>
            </a:r>
          </a:p>
          <a:p>
            <a:pPr>
              <a:lnSpc>
                <a:spcPct val="170000"/>
              </a:lnSpc>
            </a:pPr>
            <a:r>
              <a:rPr lang="ru-RU" dirty="0" smtClean="0"/>
              <a:t>Подоконник, рама, стекло (окно).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ound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ЛОГОПЕДИЧЕСКОЙ РАБОТЫ </a:t>
            </a:r>
            <a:b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ЛЕКСИКИ У </a:t>
            </a:r>
            <a:r>
              <a:rPr lang="ru-RU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229600" cy="5256584"/>
          </a:xfrm>
        </p:spPr>
        <p:txBody>
          <a:bodyPr>
            <a:normAutofit fontScale="40000" lnSpcReduction="20000"/>
          </a:bodyPr>
          <a:lstStyle/>
          <a:p>
            <a:pPr marL="273050" indent="450850" algn="just">
              <a:buNone/>
            </a:pPr>
            <a:r>
              <a:rPr lang="ru-RU" sz="3500" dirty="0"/>
              <a:t>При проведении логопедической работы по развитию лексики необходимо учитывать современные лингвистические и психолингвистические представления о слове, структуре значения слова, закономерностях формирования лексики и онтогенезе, особенностях лексики у дошкольников с речевой патологией. </a:t>
            </a:r>
            <a:endParaRPr lang="ru-RU" sz="3500" dirty="0" smtClean="0"/>
          </a:p>
          <a:p>
            <a:pPr algn="ctr">
              <a:buNone/>
            </a:pPr>
            <a:r>
              <a:rPr lang="ru-RU" sz="3500" dirty="0" smtClean="0"/>
              <a:t>С </a:t>
            </a:r>
            <a:r>
              <a:rPr lang="ru-RU" sz="3500" dirty="0"/>
              <a:t>учетом этих факторов формирование лексики проводится по следующим направлениям</a:t>
            </a:r>
            <a:r>
              <a:rPr lang="ru-RU" sz="3500" dirty="0" smtClean="0"/>
              <a:t>:</a:t>
            </a:r>
            <a:endParaRPr lang="ru-RU" dirty="0" smtClean="0"/>
          </a:p>
          <a:p>
            <a:pPr algn="just">
              <a:buNone/>
            </a:pPr>
            <a:endParaRPr lang="ru-RU" sz="3500" dirty="0"/>
          </a:p>
          <a:p>
            <a:pPr lvl="0" algn="just"/>
            <a:r>
              <a:rPr lang="ru-RU" sz="4000" b="1" dirty="0">
                <a:solidFill>
                  <a:srgbClr val="008000"/>
                </a:solidFill>
              </a:rPr>
              <a:t>расширение объема словаря </a:t>
            </a:r>
            <a:r>
              <a:rPr lang="ru-RU" sz="3500" dirty="0"/>
              <a:t>параллельно с расширением представлений об окружающей действительности, формирование познавательной деятельности (мышления, восприятия, представлений, памяти, внимания и др</a:t>
            </a:r>
            <a:r>
              <a:rPr lang="ru-RU" sz="3500" dirty="0" smtClean="0"/>
              <a:t>.);</a:t>
            </a:r>
            <a:endParaRPr lang="ru-RU" sz="3500" dirty="0"/>
          </a:p>
          <a:p>
            <a:pPr lvl="0" algn="just"/>
            <a:r>
              <a:rPr lang="ru-RU" sz="4000" b="1" dirty="0">
                <a:solidFill>
                  <a:srgbClr val="008000"/>
                </a:solidFill>
              </a:rPr>
              <a:t>уточнение значений слов</a:t>
            </a:r>
            <a:r>
              <a:rPr lang="ru-RU" sz="3500" dirty="0" smtClean="0"/>
              <a:t>;</a:t>
            </a:r>
            <a:endParaRPr lang="ru-RU" sz="3500" dirty="0"/>
          </a:p>
          <a:p>
            <a:pPr lvl="0" algn="just"/>
            <a:r>
              <a:rPr lang="ru-RU" sz="4000" b="1" dirty="0">
                <a:solidFill>
                  <a:srgbClr val="008000"/>
                </a:solidFill>
              </a:rPr>
              <a:t>формирование семантической структуры слова</a:t>
            </a:r>
            <a:r>
              <a:rPr lang="ru-RU" sz="4000" dirty="0">
                <a:solidFill>
                  <a:srgbClr val="008000"/>
                </a:solidFill>
              </a:rPr>
              <a:t> </a:t>
            </a:r>
            <a:r>
              <a:rPr lang="ru-RU" sz="3500" dirty="0"/>
              <a:t>в единстве основных его компонентов (денотативного, понятийного, коннотативного, контекстуального</a:t>
            </a:r>
            <a:r>
              <a:rPr lang="ru-RU" sz="3500" dirty="0" smtClean="0"/>
              <a:t>);</a:t>
            </a:r>
            <a:endParaRPr lang="ru-RU" sz="3500" dirty="0"/>
          </a:p>
          <a:p>
            <a:pPr lvl="0" algn="just"/>
            <a:r>
              <a:rPr lang="ru-RU" sz="4000" b="1" dirty="0">
                <a:solidFill>
                  <a:srgbClr val="008000"/>
                </a:solidFill>
              </a:rPr>
              <a:t>организация семантических полей</a:t>
            </a:r>
            <a:r>
              <a:rPr lang="ru-RU" sz="4000" dirty="0">
                <a:solidFill>
                  <a:srgbClr val="008000"/>
                </a:solidFill>
              </a:rPr>
              <a:t>, </a:t>
            </a:r>
            <a:r>
              <a:rPr lang="ru-RU" sz="3500" dirty="0"/>
              <a:t>лексической системы</a:t>
            </a:r>
            <a:r>
              <a:rPr lang="ru-RU" sz="3500" dirty="0" smtClean="0"/>
              <a:t>;</a:t>
            </a:r>
            <a:endParaRPr lang="ru-RU" sz="3500" b="1" dirty="0" smtClean="0"/>
          </a:p>
          <a:p>
            <a:pPr lvl="0" algn="just"/>
            <a:r>
              <a:rPr lang="ru-RU" sz="4000" b="1" dirty="0" smtClean="0">
                <a:solidFill>
                  <a:srgbClr val="008000"/>
                </a:solidFill>
              </a:rPr>
              <a:t>активизация </a:t>
            </a:r>
            <a:r>
              <a:rPr lang="ru-RU" sz="4000" b="1" dirty="0">
                <a:solidFill>
                  <a:srgbClr val="008000"/>
                </a:solidFill>
              </a:rPr>
              <a:t>словаря</a:t>
            </a:r>
            <a:r>
              <a:rPr lang="ru-RU" sz="4000" dirty="0">
                <a:solidFill>
                  <a:srgbClr val="008000"/>
                </a:solidFill>
              </a:rPr>
              <a:t>, </a:t>
            </a:r>
            <a:r>
              <a:rPr lang="ru-RU" sz="3500" dirty="0"/>
              <a:t>совершенствование процессов поиска слова, перевода слова из пассивного в активный словарь</a:t>
            </a:r>
            <a:r>
              <a:rPr lang="ru-RU" sz="3500" dirty="0" smtClean="0"/>
              <a:t>.</a:t>
            </a:r>
          </a:p>
          <a:p>
            <a:pPr lvl="0" algn="just"/>
            <a:endParaRPr lang="ru-RU" dirty="0"/>
          </a:p>
          <a:p>
            <a:pPr marL="273050" indent="450850" algn="just">
              <a:buNone/>
            </a:pPr>
            <a:r>
              <a:rPr lang="ru-RU" sz="3500" dirty="0" smtClean="0"/>
              <a:t>Учитывая </a:t>
            </a:r>
            <a:r>
              <a:rPr lang="ru-RU" sz="3500" dirty="0"/>
              <a:t>тесную связь процессов развития лексики и словообразования, данная методика включает и задания на словообразование, целью которых является уточнение структуры значения слова, овладение значением морфем, системой грамматических значений, закрепление связей между словами</a:t>
            </a:r>
            <a:r>
              <a:rPr lang="ru-RU" sz="3500" dirty="0" smtClean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>
              <a:buNone/>
            </a:pPr>
            <a:endParaRPr lang="ru-RU" sz="2800" dirty="0" smtClean="0"/>
          </a:p>
          <a:p>
            <a:pPr marL="273050" indent="450850" algn="just">
              <a:buNone/>
            </a:pPr>
            <a:r>
              <a:rPr lang="ru-RU" sz="2800" dirty="0" smtClean="0"/>
              <a:t>При разработке данной методики были использованы в модифицированном виде некоторые приемы и методы, описанные Л.С. </a:t>
            </a:r>
            <a:r>
              <a:rPr lang="ru-RU" sz="2800" dirty="0" err="1" smtClean="0"/>
              <a:t>Выготским</a:t>
            </a:r>
            <a:r>
              <a:rPr lang="ru-RU" sz="2800" dirty="0" smtClean="0"/>
              <a:t>, С.Н. Карповой, И.Н.Колобовой, Л.В. Сахарным, Н.В. Уфимцевой, Г.А. Черемухиной, </a:t>
            </a:r>
            <a:r>
              <a:rPr lang="ru-RU" sz="2800" dirty="0" err="1" smtClean="0"/>
              <a:t>А.М.Шахнаровичем</a:t>
            </a:r>
            <a:r>
              <a:rPr lang="ru-RU" sz="2800" dirty="0" smtClean="0"/>
              <a:t> и др.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  <a:gradFill>
            <a:gsLst>
              <a:gs pos="0">
                <a:schemeClr val="bg1"/>
              </a:gs>
              <a:gs pos="40000">
                <a:schemeClr val="accent4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65000">
                <a:schemeClr val="bg2"/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17. Объясните, что общее у предметов.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огурец, помидор (овощи);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ромашка, тюльпан (цветы);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слон, муравей (животные).</a:t>
            </a:r>
          </a:p>
          <a:p>
            <a:pPr>
              <a:lnSpc>
                <a:spcPct val="150000"/>
              </a:lnSpc>
            </a:pP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У 3 предметов: мяч, солнце, шар — 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тарелка, ваза, чашка — 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лист, трава, крокодил —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18. Отгадывание обобщающего слова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по функциональным признакам, по ситуации, в которой чаще всего находится предмет, называемый этим словом.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r>
              <a:rPr lang="ru-RU" dirty="0" smtClean="0"/>
              <a:t>Растут на грядке в огороде, используются в пище (овощи).</a:t>
            </a:r>
          </a:p>
          <a:p>
            <a:r>
              <a:rPr lang="ru-RU" dirty="0" smtClean="0"/>
              <a:t>Растут на деревне в саду, очень вкусные и сладкие.</a:t>
            </a:r>
          </a:p>
          <a:p>
            <a:r>
              <a:rPr lang="ru-RU" dirty="0" smtClean="0"/>
              <a:t>Движется по дорогам, по воде, по воздуху; возит людей, грузы.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19. Отгадать название предмета по описанию его признаков.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dirty="0" smtClean="0"/>
              <a:t>Например:</a:t>
            </a:r>
          </a:p>
          <a:p>
            <a:r>
              <a:rPr lang="ru-RU" dirty="0" smtClean="0"/>
              <a:t>Что это? — Овощ, круглый, красный, вкусный.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— Это фрукт оранжевого цвета; у него толстая, но мягкая кожура, которую легко можно смять.</a:t>
            </a:r>
          </a:p>
          <a:p>
            <a:r>
              <a:rPr lang="ru-RU" dirty="0" smtClean="0"/>
              <a:t>— Это дерево с крепкими листьями; на нем растут желуди.</a:t>
            </a:r>
          </a:p>
          <a:p>
            <a:r>
              <a:rPr lang="ru-RU" dirty="0" smtClean="0"/>
              <a:t>— Это цветок, у него желтая сердцевина и белые лепестки.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20. Отгадывание загадок по картинкам с использованием эпитетов.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Предлагается несколько картинок, из которых надо выбрать нужную.</a:t>
            </a:r>
          </a:p>
          <a:p>
            <a:r>
              <a:rPr lang="ru-RU" dirty="0" smtClean="0"/>
              <a:t>— Стройный, с тонкими ногами и ветвистыми рогами Он на севере живет, вместо сена мох жует.</a:t>
            </a:r>
          </a:p>
          <a:p>
            <a:r>
              <a:rPr lang="ru-RU" dirty="0" smtClean="0"/>
              <a:t>— Разлинованы лошадки, будто школьные тетрадки, Разрисованы лошадки от копыт до головы.</a:t>
            </a:r>
          </a:p>
          <a:p>
            <a:r>
              <a:rPr lang="ru-RU" dirty="0" smtClean="0"/>
              <a:t>— Маленькие зверьки, серенькие шубки, длинные хвосты, черненькие глазки, остренькие зубки.</a:t>
            </a:r>
          </a:p>
          <a:p>
            <a:r>
              <a:rPr lang="ru-RU" dirty="0" smtClean="0"/>
              <a:t>— Хитрая, рыжая, с пушистым хвостом.</a:t>
            </a:r>
          </a:p>
          <a:p>
            <a:r>
              <a:rPr lang="ru-RU" dirty="0" smtClean="0"/>
              <a:t>— Зверь я горбатый, а нравлюсь ребятам.</a:t>
            </a:r>
          </a:p>
          <a:p>
            <a:r>
              <a:rPr lang="ru-RU" dirty="0" smtClean="0"/>
              <a:t>— Он большой, серый и злой.</a:t>
            </a:r>
          </a:p>
          <a:p>
            <a:endParaRPr lang="ru-RU" dirty="0"/>
          </a:p>
        </p:txBody>
      </p:sp>
      <p:pic>
        <p:nvPicPr>
          <p:cNvPr id="4" name="Рисунок 3" descr="image04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589240"/>
            <a:ext cx="1665912" cy="9246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21. Подберите соответствующие картинки к следующим словам: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— Высокий, тонкий, пятнистый...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— Лохматый, косолапый...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— Голодный, серый, злой...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— Маленькая, быстрая, проворная...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— Хищный, сильный, полосатый...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— Яркое, теплое...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— Серый, колючий...</a:t>
            </a:r>
          </a:p>
          <a:p>
            <a:endParaRPr lang="ru-RU" dirty="0"/>
          </a:p>
        </p:txBody>
      </p:sp>
      <p:pic>
        <p:nvPicPr>
          <p:cNvPr id="4" name="Рисунок 3" descr="image04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933056"/>
            <a:ext cx="183083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22. Выбрать из 3 слов  - 2 слова – неприятеля (антонима)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Друг, печаль, враг.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Высокий, большой, низкий.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Ночь, сутки, день.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Длинный, большой, короткий.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Радость, радостный, печаль.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Большой, низкий, маленький.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Поднимать, опускать, брать.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Белый, длинный, черный.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Давать, продавать, брать.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Тяжелый, длинный, легкий.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Покупать, продавать, отдавать.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Короткий, маленький, длинный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Говорить, идти, молчать.</a:t>
            </a:r>
          </a:p>
          <a:p>
            <a:pPr>
              <a:lnSpc>
                <a:spcPct val="220000"/>
              </a:lnSpc>
              <a:spcBef>
                <a:spcPts val="0"/>
              </a:spcBef>
            </a:pPr>
            <a:r>
              <a:rPr lang="ru-RU" dirty="0" smtClean="0"/>
              <a:t>Хороший, светлый, плохой.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23. Выбрать из 3 или 4 слов одно, противоположное по смыслу.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Холодильник (мороженое, плитка, лампа, альбом).</a:t>
            </a:r>
          </a:p>
          <a:p>
            <a:r>
              <a:rPr lang="ru-RU" dirty="0" smtClean="0"/>
              <a:t>Карандаш (тетрадь, ручка, резинка, альбом).</a:t>
            </a:r>
          </a:p>
          <a:p>
            <a:r>
              <a:rPr lang="ru-RU" dirty="0" smtClean="0"/>
              <a:t>Клей (ножницы, кисточка, бумага, карандаш).</a:t>
            </a:r>
          </a:p>
          <a:p>
            <a:r>
              <a:rPr lang="ru-RU" dirty="0" smtClean="0"/>
              <a:t>Душ (мыло, полотенце, мочалка, ведро с водой).</a:t>
            </a:r>
          </a:p>
          <a:p>
            <a:r>
              <a:rPr lang="ru-RU" dirty="0" smtClean="0"/>
              <a:t>Сахар (чай, арбуз, лимон, чайник).</a:t>
            </a:r>
          </a:p>
          <a:p>
            <a:r>
              <a:rPr lang="ru-RU" dirty="0" smtClean="0"/>
              <a:t>Микрофон (утюг, наушники, гитара, магнитофон).</a:t>
            </a:r>
          </a:p>
          <a:p>
            <a:r>
              <a:rPr lang="ru-RU" dirty="0" smtClean="0"/>
              <a:t>Молоток (топор, клещи, рубанок, гвоздь).</a:t>
            </a:r>
          </a:p>
          <a:p>
            <a:r>
              <a:rPr lang="ru-RU" dirty="0" smtClean="0"/>
              <a:t>Обогреватель (или печка) (сумка, пылесос, вентилятор, утюг).</a:t>
            </a:r>
          </a:p>
          <a:p>
            <a:r>
              <a:rPr lang="ru-RU" dirty="0" smtClean="0"/>
              <a:t>Спички (свечка, сковородка, огнетушитель, плита).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23.1. Закончить предложение и назвать слова — «неприятели».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424936" cy="5112568"/>
          </a:xfrm>
        </p:spPr>
        <p:txBody>
          <a:bodyPr numCol="2">
            <a:normAutofit fontScale="62500" lnSpcReduction="20000"/>
          </a:bodyPr>
          <a:lstStyle/>
          <a:p>
            <a:r>
              <a:rPr lang="ru-RU" sz="2900" dirty="0" smtClean="0"/>
              <a:t>Слон большой, а комар ...</a:t>
            </a:r>
          </a:p>
          <a:p>
            <a:r>
              <a:rPr lang="ru-RU" sz="2900" dirty="0" smtClean="0"/>
              <a:t>Камень тяжелый, а пушинка ...</a:t>
            </a:r>
          </a:p>
          <a:p>
            <a:r>
              <a:rPr lang="ru-RU" sz="2900" dirty="0" smtClean="0"/>
              <a:t>Золушка добрая, а мачеха ...</a:t>
            </a:r>
          </a:p>
          <a:p>
            <a:r>
              <a:rPr lang="ru-RU" sz="2900" dirty="0" smtClean="0"/>
              <a:t>Зимой погода холодная, а летом ...</a:t>
            </a:r>
          </a:p>
          <a:p>
            <a:r>
              <a:rPr lang="ru-RU" sz="2900" dirty="0" smtClean="0"/>
              <a:t>Сахар сладкий, а горчица ...</a:t>
            </a:r>
          </a:p>
          <a:p>
            <a:r>
              <a:rPr lang="ru-RU" sz="2900" dirty="0" smtClean="0"/>
              <a:t>Дерево высокое, а куст ...</a:t>
            </a:r>
          </a:p>
          <a:p>
            <a:r>
              <a:rPr lang="ru-RU" sz="2900" dirty="0" smtClean="0"/>
              <a:t>Дедушка старый, а внук ...</a:t>
            </a:r>
          </a:p>
          <a:p>
            <a:r>
              <a:rPr lang="ru-RU" sz="2900" dirty="0" smtClean="0"/>
              <a:t>Суп горячий, а компот ...</a:t>
            </a:r>
          </a:p>
          <a:p>
            <a:r>
              <a:rPr lang="ru-RU" sz="2900" dirty="0" smtClean="0"/>
              <a:t>Сажа черная, а снег ...</a:t>
            </a:r>
          </a:p>
          <a:p>
            <a:r>
              <a:rPr lang="ru-RU" sz="2900" dirty="0" smtClean="0"/>
              <a:t>Лев смелый, а заяц ...</a:t>
            </a:r>
          </a:p>
          <a:p>
            <a:r>
              <a:rPr lang="ru-RU" sz="2900" dirty="0" smtClean="0"/>
              <a:t>Молоко жидкое, а сметана ...</a:t>
            </a:r>
          </a:p>
          <a:p>
            <a:r>
              <a:rPr lang="ru-RU" sz="2900" dirty="0" smtClean="0"/>
              <a:t>Река широкая, а ручеек ...</a:t>
            </a:r>
          </a:p>
          <a:p>
            <a:r>
              <a:rPr lang="ru-RU" sz="2900" dirty="0" smtClean="0"/>
              <a:t>Работать трудно, а отдыхать ...</a:t>
            </a:r>
          </a:p>
          <a:p>
            <a:r>
              <a:rPr lang="ru-RU" sz="2900" dirty="0" smtClean="0"/>
              <a:t>Днем светло, а ночью ...</a:t>
            </a:r>
          </a:p>
          <a:p>
            <a:r>
              <a:rPr lang="ru-RU" sz="2900" dirty="0" smtClean="0"/>
              <a:t>Сегодня мне весело, а вчера было ...</a:t>
            </a:r>
          </a:p>
          <a:p>
            <a:r>
              <a:rPr lang="ru-RU" sz="2900" dirty="0" smtClean="0"/>
              <a:t>Заяц скачет быстро, а черепаха ползает ... </a:t>
            </a:r>
          </a:p>
          <a:p>
            <a:r>
              <a:rPr lang="ru-RU" sz="2900" dirty="0" smtClean="0"/>
              <a:t>Переходя улицу, сначала посмотри налево, а потом ...</a:t>
            </a:r>
          </a:p>
          <a:p>
            <a:r>
              <a:rPr lang="ru-RU" sz="2900" dirty="0" smtClean="0"/>
              <a:t>Кричат громко, а шепчут ...</a:t>
            </a:r>
          </a:p>
          <a:p>
            <a:r>
              <a:rPr lang="ru-RU" sz="2900" dirty="0" smtClean="0"/>
              <a:t>Я больна, но скоро буду ...</a:t>
            </a:r>
          </a:p>
          <a:p>
            <a:r>
              <a:rPr lang="ru-RU" sz="2900" dirty="0" smtClean="0"/>
              <a:t>Я живу близко от реки, а мой друг ...</a:t>
            </a:r>
          </a:p>
          <a:p>
            <a:r>
              <a:rPr lang="ru-RU" sz="2900" dirty="0" smtClean="0"/>
              <a:t>Продавец продает, а покупатель ...</a:t>
            </a:r>
          </a:p>
          <a:p>
            <a:r>
              <a:rPr lang="ru-RU" sz="2900" dirty="0" smtClean="0"/>
              <a:t>Друзья часто ссорятся, но легко ...</a:t>
            </a:r>
          </a:p>
          <a:p>
            <a:r>
              <a:rPr lang="ru-RU" sz="2900" dirty="0" smtClean="0"/>
              <a:t>Легко заболеть, но трудно ...</a:t>
            </a:r>
          </a:p>
          <a:p>
            <a:r>
              <a:rPr lang="ru-RU" sz="2900" dirty="0" smtClean="0"/>
              <a:t>Воспитатель спрашивает, а дети ...</a:t>
            </a:r>
          </a:p>
          <a:p>
            <a:r>
              <a:rPr lang="ru-RU" sz="2900" dirty="0" smtClean="0"/>
              <a:t>Утром дети приходят в детский сад, а вечером...</a:t>
            </a:r>
          </a:p>
          <a:p>
            <a:r>
              <a:rPr lang="ru-RU" sz="2900" dirty="0" smtClean="0"/>
              <a:t>Сначала гостей встречают, а потом ...</a:t>
            </a:r>
          </a:p>
          <a:p>
            <a:r>
              <a:rPr lang="ru-RU" sz="2900" dirty="0" smtClean="0"/>
              <a:t>При встрече здороваются, а при расставании ...</a:t>
            </a:r>
          </a:p>
          <a:p>
            <a:r>
              <a:rPr lang="ru-RU" sz="2900" dirty="0" smtClean="0"/>
              <a:t>Вечером ложатся в кровать, а утром ...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24. «Сравни!»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По вкусу: горчицу и мед.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цвету: снег и сажу.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высоте: дерево и цветок.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толщине: канат и нитку.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ширине: дорогу и тропинку.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возрасту: юношу и старика.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весу: гирю и пушинку.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размеру: дом и шалаш.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25. К данным словам придумать слова «неприятели».</a:t>
            </a:r>
            <a:endParaRPr lang="ru-RU" sz="3200" dirty="0">
              <a:solidFill>
                <a:srgbClr val="008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412776"/>
          <a:ext cx="8496944" cy="5167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51678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День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утро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восход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весна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зима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добро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друг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грязь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жара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мир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правда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радость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вдох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выдох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юг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польза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великан—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богач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трусость —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1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Войти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говорить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взял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нашел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забыл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уронил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насорил —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ложиться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одеваться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мириться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опускать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помогать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смеяться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залетать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закрывать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включить—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входить—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хвалить—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заснуть—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разрешить—</a:t>
                      </a:r>
                    </a:p>
                  </a:txBody>
                  <a:tcPr>
                    <a:solidFill>
                      <a:srgbClr val="BCE292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Большой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—</a:t>
                      </a:r>
                      <a:endParaRPr lang="ru-RU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белый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высокий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весёлый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тёмный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горький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добрый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здоровый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новый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молодой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острый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толстый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широкий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сухой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смелый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твердый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чистый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яркий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красивый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хороший —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Близко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редко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медленно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рано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темно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низко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легко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можно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трудно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радостно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много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плохо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сухо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широко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ярко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высоко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чисто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мокро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светло —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быстро —</a:t>
                      </a:r>
                    </a:p>
                  </a:txBody>
                  <a:tcPr>
                    <a:solidFill>
                      <a:srgbClr val="A2BAC2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6264696" cy="3960440"/>
          </a:xfrm>
          <a:solidFill>
            <a:schemeClr val="bg1"/>
          </a:solidFill>
          <a:ln w="76200">
            <a:prstDash val="lgDashDotDot"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КАРТОТЕКА 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ДИДАКТИЧЕСКИХ    ИГР   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И    ЗАДАНИЙ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pic>
        <p:nvPicPr>
          <p:cNvPr id="3" name="Рисунок 2" descr="http://logos48.nnovo.ru/images/13516147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66429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19727" y="5661248"/>
            <a:ext cx="5053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  ПОМОЩЬ  ПЕДАГОГАМ  И  РОДИТЕЛЯМ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ЧАСТЬ 1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5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</a:rPr>
              <a:t>26. Игра «Сравни наоборот».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500553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Используются слова:           </a:t>
            </a:r>
            <a:r>
              <a:rPr lang="ru-RU" i="1" dirty="0" smtClean="0"/>
              <a:t>больше — меньше,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 smtClean="0"/>
              <a:t>					тяжелее легче, </a:t>
            </a:r>
          </a:p>
          <a:p>
            <a:pPr algn="just">
              <a:spcBef>
                <a:spcPts val="0"/>
              </a:spcBef>
              <a:buNone/>
            </a:pPr>
            <a:r>
              <a:rPr lang="ru-RU" i="1" dirty="0" smtClean="0"/>
              <a:t>					выше — ниже,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i="1" dirty="0" smtClean="0"/>
              <a:t>					быстрее — медленнее и др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Грузовик и такси.   </a:t>
            </a:r>
            <a:r>
              <a:rPr lang="ru-RU" i="1" dirty="0" smtClean="0"/>
              <a:t>Что чего больше? Что чего меньше?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Жираф и лошадь.         </a:t>
            </a:r>
            <a:r>
              <a:rPr lang="ru-RU" i="1" dirty="0" smtClean="0"/>
              <a:t>Кто кого выше? Кто кого ниже?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Слон и медведь.               </a:t>
            </a:r>
            <a:r>
              <a:rPr lang="ru-RU" i="1" dirty="0" smtClean="0"/>
              <a:t>Кто тяжелее? Кто легче?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Заяц и черепаха.  </a:t>
            </a:r>
            <a:r>
              <a:rPr lang="ru-RU" i="1" dirty="0" smtClean="0"/>
              <a:t>Кто бегает быстрее? Кто двигается медленнее?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27. Объясни, чем отличаются слова 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352928" cy="5328592"/>
          </a:xfrm>
        </p:spPr>
        <p:txBody>
          <a:bodyPr numCol="2">
            <a:normAutofit fontScale="925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b="1" i="1" dirty="0" smtClean="0"/>
              <a:t>Подбери картинки, придумай</a:t>
            </a:r>
          </a:p>
          <a:p>
            <a:pPr algn="ctr">
              <a:lnSpc>
                <a:spcPct val="150000"/>
              </a:lnSpc>
              <a:buNone/>
            </a:pP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Шить — вязать, 	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класть — ставить,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строить — чинить,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мыть — стирать,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                      </a:t>
            </a:r>
          </a:p>
          <a:p>
            <a:pPr>
              <a:spcBef>
                <a:spcPts val="0"/>
              </a:spcBef>
              <a:buNone/>
            </a:pPr>
            <a:endParaRPr lang="ru-RU" sz="2200" b="1" i="1" dirty="0" smtClean="0"/>
          </a:p>
          <a:p>
            <a:pPr>
              <a:spcBef>
                <a:spcPts val="0"/>
              </a:spcBef>
              <a:buNone/>
            </a:pPr>
            <a:r>
              <a:rPr lang="ru-RU" sz="2200" b="1" i="1" dirty="0" smtClean="0"/>
              <a:t>предложения с этими словами</a:t>
            </a:r>
            <a:r>
              <a:rPr lang="ru-RU" sz="2400" b="1" i="1" dirty="0" smtClean="0"/>
              <a:t>.</a:t>
            </a:r>
            <a:endParaRPr lang="ru-RU" sz="2200" b="1" i="1" dirty="0" smtClean="0"/>
          </a:p>
          <a:p>
            <a:pPr>
              <a:lnSpc>
                <a:spcPct val="150000"/>
              </a:lnSpc>
            </a:pPr>
            <a:endParaRPr lang="ru-RU" sz="19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чистить — подметать,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нести — везти,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лежать — спать, 	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лежать — стоять,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рисовать — раскрашивать.</a:t>
            </a:r>
          </a:p>
          <a:p>
            <a:endParaRPr lang="ru-RU" dirty="0"/>
          </a:p>
        </p:txBody>
      </p:sp>
      <p:pic>
        <p:nvPicPr>
          <p:cNvPr id="4" name="Рисунок 3" descr="http://www.lomaste.ru/images/stories/content/shvy/shvy08.jpg"/>
          <p:cNvPicPr/>
          <p:nvPr/>
        </p:nvPicPr>
        <p:blipFill>
          <a:blip r:embed="rId2" cstate="print"/>
          <a:srcRect l="19856" r="11237" b="13534"/>
          <a:stretch>
            <a:fillRect/>
          </a:stretch>
        </p:blipFill>
        <p:spPr bwMode="auto">
          <a:xfrm>
            <a:off x="683568" y="5229200"/>
            <a:ext cx="1008112" cy="92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asherukodelie.ru/konvertik-dlya-nosovyih-platkov.png"/>
          <p:cNvPicPr/>
          <p:nvPr/>
        </p:nvPicPr>
        <p:blipFill>
          <a:blip r:embed="rId3" cstate="print"/>
          <a:srcRect r="18954" b="21853"/>
          <a:stretch>
            <a:fillRect/>
          </a:stretch>
        </p:blipFill>
        <p:spPr bwMode="auto">
          <a:xfrm>
            <a:off x="1835696" y="5229200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esign.newpages.com.ua/images/uroki/karand/transport/aston-martin-virage-step-2.jpg"/>
          <p:cNvPicPr/>
          <p:nvPr/>
        </p:nvPicPr>
        <p:blipFill>
          <a:blip r:embed="rId4" cstate="print"/>
          <a:srcRect t="19677" b="25161"/>
          <a:stretch>
            <a:fillRect/>
          </a:stretch>
        </p:blipFill>
        <p:spPr bwMode="auto">
          <a:xfrm>
            <a:off x="5148064" y="5805264"/>
            <a:ext cx="1214651" cy="60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6.staztic.com/cdn/thumb/finger-painting-abc-5-1.jpg:w156h15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805264"/>
            <a:ext cx="758873" cy="75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28. Игра с мячом «Скажи наоборот».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5005536"/>
          </a:xfrm>
        </p:spPr>
        <p:txBody>
          <a:bodyPr>
            <a:normAutofit fontScale="92500" lnSpcReduction="10000"/>
          </a:bodyPr>
          <a:lstStyle/>
          <a:p>
            <a:pPr marL="273050" indent="0" algn="just">
              <a:buNone/>
            </a:pPr>
            <a:r>
              <a:rPr lang="ru-RU" sz="2200" dirty="0" smtClean="0"/>
              <a:t>Взрослый называет слово и бросает мяч одному из детей. Ребенок, поймавший мяч, должен придумать слово, противоположное по значению, сказать это слово и бросить мяч обратно.</a:t>
            </a:r>
          </a:p>
          <a:p>
            <a:pPr>
              <a:lnSpc>
                <a:spcPct val="170000"/>
              </a:lnSpc>
            </a:pPr>
            <a:r>
              <a:rPr lang="ru-RU" sz="2800" dirty="0" smtClean="0"/>
              <a:t>Одеть — (раздеть),	положить — (убрать),</a:t>
            </a:r>
          </a:p>
          <a:p>
            <a:pPr>
              <a:lnSpc>
                <a:spcPct val="170000"/>
              </a:lnSpc>
            </a:pPr>
            <a:r>
              <a:rPr lang="ru-RU" sz="2800" dirty="0" smtClean="0"/>
              <a:t>поднять — (опустить),	дать — (взять),</a:t>
            </a:r>
          </a:p>
          <a:p>
            <a:pPr>
              <a:lnSpc>
                <a:spcPct val="170000"/>
              </a:lnSpc>
            </a:pPr>
            <a:r>
              <a:rPr lang="ru-RU" sz="2800" dirty="0" smtClean="0"/>
              <a:t>бросить — (поймать),		купить — (продать),</a:t>
            </a:r>
          </a:p>
          <a:p>
            <a:pPr>
              <a:lnSpc>
                <a:spcPct val="170000"/>
              </a:lnSpc>
            </a:pPr>
            <a:r>
              <a:rPr lang="ru-RU" sz="2800" dirty="0" smtClean="0"/>
              <a:t>спрятать — (найти),		налить — (вылить) </a:t>
            </a:r>
          </a:p>
          <a:p>
            <a:pPr>
              <a:lnSpc>
                <a:spcPct val="170000"/>
              </a:lnSpc>
            </a:pPr>
            <a:r>
              <a:rPr lang="ru-RU" sz="2800" dirty="0" smtClean="0"/>
              <a:t>и т.д.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29.     Выбрать из 3 слов 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2 слова-«приятеля».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Дом, солдат, генерал.</a:t>
            </a:r>
          </a:p>
          <a:p>
            <a:r>
              <a:rPr lang="ru-RU" dirty="0" smtClean="0"/>
              <a:t>Конь, собака, лошадь.</a:t>
            </a:r>
          </a:p>
          <a:p>
            <a:r>
              <a:rPr lang="ru-RU" dirty="0" smtClean="0"/>
              <a:t>Дом, улица, здание.</a:t>
            </a:r>
          </a:p>
          <a:p>
            <a:r>
              <a:rPr lang="ru-RU" dirty="0" smtClean="0"/>
              <a:t>Грустный, печальный, глубокий.</a:t>
            </a:r>
          </a:p>
          <a:p>
            <a:r>
              <a:rPr lang="ru-RU" dirty="0" smtClean="0"/>
              <a:t>Храбрый, звонкий, смелый.</a:t>
            </a:r>
          </a:p>
          <a:p>
            <a:r>
              <a:rPr lang="ru-RU" dirty="0" smtClean="0"/>
              <a:t>Веселый, крепкий, прочный.</a:t>
            </a:r>
          </a:p>
          <a:p>
            <a:r>
              <a:rPr lang="ru-RU" dirty="0" smtClean="0"/>
              <a:t>Слабый, неловкий, неуклюжий.</a:t>
            </a:r>
          </a:p>
          <a:p>
            <a:r>
              <a:rPr lang="ru-RU" dirty="0" smtClean="0"/>
              <a:t>Большой, красивый, огромный.</a:t>
            </a:r>
          </a:p>
          <a:p>
            <a:r>
              <a:rPr lang="ru-RU" dirty="0" smtClean="0"/>
              <a:t>Взять, схватить, идти.</a:t>
            </a:r>
          </a:p>
          <a:p>
            <a:r>
              <a:rPr lang="ru-RU" dirty="0" smtClean="0"/>
              <a:t>Думать, ехать, соображать.</a:t>
            </a:r>
          </a:p>
          <a:p>
            <a:r>
              <a:rPr lang="ru-RU" dirty="0" smtClean="0"/>
              <a:t>Торопиться, спешить, ползти.</a:t>
            </a:r>
          </a:p>
          <a:p>
            <a:r>
              <a:rPr lang="ru-RU" dirty="0" smtClean="0"/>
              <a:t>Радоваться, веселиться, наряжаться.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  <a:gradFill>
            <a:gsLst>
              <a:gs pos="0">
                <a:schemeClr val="bg1"/>
              </a:gs>
              <a:gs pos="40000">
                <a:schemeClr val="accent4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65000">
                <a:schemeClr val="bg2"/>
              </a:gs>
              <a:gs pos="100000">
                <a:schemeClr val="bg1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30. Придумать слова-«приятели» к данным словам: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здание— (дом),		хворостина — (прут),</a:t>
            </a:r>
          </a:p>
          <a:p>
            <a:r>
              <a:rPr lang="ru-RU" dirty="0" smtClean="0"/>
              <a:t>печаль — (грусть),	конь — (лошадь),</a:t>
            </a:r>
          </a:p>
          <a:p>
            <a:r>
              <a:rPr lang="ru-RU" dirty="0" smtClean="0"/>
              <a:t>солдат — (боец),	Отчизна — (Родина),</a:t>
            </a:r>
          </a:p>
          <a:p>
            <a:r>
              <a:rPr lang="ru-RU" dirty="0" smtClean="0"/>
              <a:t>приятель — (друг),	идти — (шагать),</a:t>
            </a:r>
          </a:p>
          <a:p>
            <a:r>
              <a:rPr lang="ru-RU" dirty="0" smtClean="0"/>
              <a:t>льется — (течет),	глядеть — (смотреть),</a:t>
            </a:r>
          </a:p>
          <a:p>
            <a:r>
              <a:rPr lang="ru-RU" dirty="0" smtClean="0"/>
              <a:t>торопиться — (спешить),	</a:t>
            </a:r>
          </a:p>
          <a:p>
            <a:r>
              <a:rPr lang="ru-RU" dirty="0" smtClean="0"/>
              <a:t>крошечный — (маленький),</a:t>
            </a:r>
          </a:p>
          <a:p>
            <a:r>
              <a:rPr lang="ru-RU" dirty="0" smtClean="0"/>
              <a:t>смелый — (храбрый),	прежде — (раньше).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  <a:gradFill>
            <a:gsLst>
              <a:gs pos="0">
                <a:schemeClr val="bg1"/>
              </a:gs>
              <a:gs pos="40000">
                <a:schemeClr val="accent4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65000">
                <a:schemeClr val="bg2"/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</a:rPr>
              <a:t>31. Придумать предложение с каждым из слов-«приятелей».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Пища — корм — еда;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груз — ноша — багаж;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человек — незнакомец — гость;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большой — громадный — огромный;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быстрый — скорый — стремительный;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неловкий — неуклюжий — нескладный.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32. Игра «На что похоже?»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Детям предлагается подобрать похожие слова (сравнения).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Белый снег похож на ... (что?)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Синий лед похож на ... 		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Густой туман похож на ...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Чистый дождь похож на ... 		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Блестящая на солнце паутина похожа на ...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Слова для справок: вата, пух, стекло, белый дым, слезы, серебро.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33. Игра «Закончи предложение» или «Подбери сравнение»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Земля покрыта снегом, как 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Лед блестит у берега, как 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Туман стелется над озером, как ...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Дождинки текут по лицу, как ...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17.slando.ru/images_slandoru/63655487_1_644x461_logoped-defektolog-samar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536504" cy="42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6264696" cy="3960440"/>
          </a:xfrm>
          <a:solidFill>
            <a:schemeClr val="bg1"/>
          </a:solidFill>
          <a:ln w="76200">
            <a:prstDash val="lgDashDotDot"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КАРТОТЕКА 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ДИДАКТИЧЕСКИХ    ИГР   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И    ЗАДАНИЙ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pic>
        <p:nvPicPr>
          <p:cNvPr id="3" name="Рисунок 2" descr="http://logos48.nnovo.ru/images/13516147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266429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19727" y="5661248"/>
            <a:ext cx="5053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  ПОМОЩЬ  ПЕДАГОГАМ  И  РОДИТЕЛЯМ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ЧАСТЬ  2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5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1. Развитие ассоциаций.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5077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Инструкция: «Я буду называть слова, а вы в ответ назовите первое слово,  какое припомните (или какое придет в голову)». </a:t>
            </a:r>
          </a:p>
          <a:p>
            <a:pPr>
              <a:buNone/>
            </a:pPr>
            <a:r>
              <a:rPr lang="ru-RU" i="1" dirty="0" smtClean="0"/>
              <a:t>Слова называются по одному.  Примерный перечень слов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Стол, посуда, дерево, бабочка, собака, заяц, смелость, цвет.</a:t>
            </a:r>
          </a:p>
          <a:p>
            <a:pPr algn="just"/>
            <a:r>
              <a:rPr lang="ru-RU" dirty="0" smtClean="0"/>
              <a:t>Стоит, говорит, освещается, расти, петь, смеяться, падать, слезать.</a:t>
            </a:r>
          </a:p>
          <a:p>
            <a:pPr algn="just"/>
            <a:r>
              <a:rPr lang="ru-RU" dirty="0" smtClean="0"/>
              <a:t>Желтый,  большой,  высокий,  толстый,  хороший,  сердитый,  лисий, деревянный.</a:t>
            </a:r>
          </a:p>
          <a:p>
            <a:pPr algn="just"/>
            <a:r>
              <a:rPr lang="ru-RU" dirty="0" smtClean="0"/>
              <a:t>Быстро,  высоко,  весело,  два,  летящий.</a:t>
            </a:r>
          </a:p>
          <a:p>
            <a:pPr algn="just"/>
            <a:r>
              <a:rPr lang="ru-RU" dirty="0" smtClean="0"/>
              <a:t>Можно задать вопрос: «Как вы думаете, а почему припомнилось именно это слово?»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5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509120"/>
            <a:ext cx="122413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34. Уточнение  значения  слов-существительных.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507754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/>
              <a:t>Взрослый называет слово и просит детей рассказать, что это за предмет, дать его характеристику (внешний вид, вес, форма, материал, структура поверхности, из каких элементов состоит, его функция, т. е. как используется).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Например: лопата — чтобы копать землю; она тяжелая, ручка деревянная, а сама из металла, тонкая, гладкая, внизу овальная...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Детям предлагается вспомнить случаи из жизни, когда они пользовались этим предметом.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35. Объяснить значение слов-глаголов</a:t>
            </a:r>
            <a:r>
              <a:rPr lang="ru-RU" sz="3600" b="1" i="1" dirty="0" smtClean="0">
                <a:solidFill>
                  <a:srgbClr val="008000"/>
                </a:solidFill>
              </a:rPr>
              <a:t>.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500553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ru-RU" dirty="0" smtClean="0"/>
              <a:t>Взрослый называет глагол и просит детей объяснить, что означает это слово:</a:t>
            </a:r>
          </a:p>
          <a:p>
            <a:pPr algn="just">
              <a:lnSpc>
                <a:spcPct val="160000"/>
              </a:lnSpc>
            </a:pPr>
            <a:r>
              <a:rPr lang="ru-RU" dirty="0" smtClean="0"/>
              <a:t>а) показать его действие с помощью движений, мимики, пантомимики;</a:t>
            </a:r>
          </a:p>
          <a:p>
            <a:pPr algn="just">
              <a:lnSpc>
                <a:spcPct val="160000"/>
              </a:lnSpc>
            </a:pPr>
            <a:r>
              <a:rPr lang="ru-RU" dirty="0" smtClean="0"/>
              <a:t>б) припомнить случаи из собственного опыта, когда дети выполняли эти действия, например, шить — пришивал пуговицу, зашивал рубашку, шил костюм для новогоднего праздника;</a:t>
            </a:r>
          </a:p>
          <a:p>
            <a:pPr algn="just">
              <a:lnSpc>
                <a:spcPct val="160000"/>
              </a:lnSpc>
            </a:pPr>
            <a:r>
              <a:rPr lang="ru-RU" dirty="0" smtClean="0"/>
              <a:t>в) с целью актуализации припоминания событий ребенок может вспомнить мысленно (про себя), а на бумаге фиксировать каждую ситуацию палочкой или схематичным рисунком.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36. Назвать другие действия, которые входят в состав исходного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или</a:t>
            </a:r>
            <a:r>
              <a:rPr lang="ru-RU" i="1" dirty="0" smtClean="0"/>
              <a:t> </a:t>
            </a:r>
            <a:r>
              <a:rPr lang="ru-RU" b="1" i="1" dirty="0" smtClean="0"/>
              <a:t>назвать, какие действия «помогают» этому действию.</a:t>
            </a: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Шить — брать иголку и нитку, продевать, втыкать, протыкать, вытаскивать, натягивать, смотреть.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Прыгать — желать, разгоняться, толкнуться, вытягивать ноги, лететь, приземляться, тормозить, дышать, отдыхать.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37. Объяснить значения слов в словосочетаниях:</a:t>
            </a:r>
            <a:r>
              <a:rPr lang="ru-RU" sz="3200" dirty="0" smtClean="0">
                <a:solidFill>
                  <a:srgbClr val="008000"/>
                </a:solidFill>
              </a:rPr>
              <a:t> 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прозрачный ключ, железный ключ;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острая коса, длинная коса;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меткий лук, зеленый лук;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вкусная овсянка, спящая овсянка;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глубокая норка, пушистая норка;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больная ножка, деревянная ножка;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пухленькая ручка, дверная ручка.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424936" cy="92211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8000"/>
                </a:solidFill>
              </a:rPr>
              <a:t>38. Выбрать среди других предметов или картинок те, названия которых звучат почти одинаково.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8147248" cy="5733256"/>
          </a:xfrm>
        </p:spPr>
        <p:txBody>
          <a:bodyPr/>
          <a:lstStyle/>
          <a:p>
            <a:r>
              <a:rPr lang="ru-RU" sz="2400" i="1" dirty="0" smtClean="0"/>
              <a:t> </a:t>
            </a:r>
            <a:r>
              <a:rPr lang="ru-RU" sz="2400" dirty="0" smtClean="0"/>
              <a:t>Объяснить значение похожих слов.  Например: </a:t>
            </a:r>
          </a:p>
          <a:p>
            <a:endParaRPr lang="ru-RU" dirty="0"/>
          </a:p>
        </p:txBody>
      </p:sp>
      <p:pic>
        <p:nvPicPr>
          <p:cNvPr id="24578" name="Picture 2" descr="http://logoportal.ru/wp-content/uploads/2012/02/slova-paronim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1719"/>
            <a:ext cx="3168352" cy="5067641"/>
          </a:xfrm>
          <a:prstGeom prst="rect">
            <a:avLst/>
          </a:prstGeom>
          <a:noFill/>
        </p:spPr>
      </p:pic>
      <p:pic>
        <p:nvPicPr>
          <p:cNvPr id="24580" name="Picture 4" descr="http://logoportal.ru/wp-content/uploads/2012/02/slova-paroni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45638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pPr algn="ctr"/>
            <a:r>
              <a:rPr lang="ru-RU" sz="3400" b="1" i="1" dirty="0" smtClean="0">
                <a:solidFill>
                  <a:srgbClr val="008000"/>
                </a:solidFill>
              </a:rPr>
              <a:t>39. Найти в предложении слова, которые звучат одинаково. </a:t>
            </a:r>
            <a:endParaRPr lang="ru-RU" sz="34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Объяснить значения похожих слов.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 хочет косой косить косой.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Говорит: «Коса, коса!»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Бегут минуты и часы.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Им точный счет ведут часы.  </a:t>
            </a:r>
            <a:r>
              <a:rPr lang="ru-RU" sz="2000" dirty="0" smtClean="0"/>
              <a:t>(В. Кремнев)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Под кустом ореха норка.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Проживает в норке норка. </a:t>
            </a:r>
            <a:r>
              <a:rPr lang="ru-RU" sz="2000" dirty="0" smtClean="0"/>
              <a:t>(С. </a:t>
            </a:r>
            <a:r>
              <a:rPr lang="ru-RU" sz="2000" dirty="0" err="1" smtClean="0"/>
              <a:t>Косенко</a:t>
            </a:r>
            <a:r>
              <a:rPr lang="ru-RU" sz="2000" dirty="0" smtClean="0"/>
              <a:t>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40. Определить, применительно к каким предметам используются слова.</a:t>
            </a:r>
            <a:r>
              <a:rPr lang="ru-RU" sz="3200" dirty="0" smtClean="0">
                <a:solidFill>
                  <a:srgbClr val="008000"/>
                </a:solidFill>
              </a:rPr>
              <a:t> 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50775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Предлагаются вопросы: «У кого?», «У чего?». </a:t>
            </a:r>
          </a:p>
          <a:p>
            <a:pPr>
              <a:buNone/>
            </a:pPr>
            <a:r>
              <a:rPr lang="ru-RU" dirty="0" smtClean="0"/>
              <a:t>Например: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Ручка — у человека, у двери, у чемодана, у сумки.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Язычок — у человека, у ботинка.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Глазок — у ребенка, у двери.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Горлышко — у ребенка, у бутылки.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Ножка — у стула, у ребенка, у гриба.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</a:rPr>
              <a:t>41. Найти в стихотворениях слова, которые звучат одинаково, но имеют</a:t>
            </a:r>
            <a:r>
              <a:rPr lang="ru-RU" sz="2800" i="1" dirty="0" smtClean="0">
                <a:solidFill>
                  <a:srgbClr val="008000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разное значение.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5040560"/>
          </a:xfrm>
        </p:spPr>
        <p:txBody>
          <a:bodyPr numCol="2">
            <a:normAutofit fontScale="77500" lnSpcReduction="20000"/>
          </a:bodyPr>
          <a:lstStyle/>
          <a:p>
            <a:r>
              <a:rPr lang="ru-RU" dirty="0" smtClean="0"/>
              <a:t>а)</a:t>
            </a:r>
          </a:p>
          <a:p>
            <a:r>
              <a:rPr lang="ru-RU" dirty="0" smtClean="0"/>
              <a:t>В чужой стране, в чудной стране,</a:t>
            </a:r>
          </a:p>
          <a:p>
            <a:r>
              <a:rPr lang="ru-RU" dirty="0" smtClean="0"/>
              <a:t>Где не бывать тебе и мне,</a:t>
            </a:r>
          </a:p>
          <a:p>
            <a:r>
              <a:rPr lang="ru-RU" dirty="0" smtClean="0"/>
              <a:t>Ботинок черным </a:t>
            </a:r>
            <a:r>
              <a:rPr lang="ru-RU" i="1" dirty="0" smtClean="0"/>
              <a:t>язычком</a:t>
            </a:r>
            <a:endParaRPr lang="ru-RU" dirty="0" smtClean="0"/>
          </a:p>
          <a:p>
            <a:r>
              <a:rPr lang="ru-RU" dirty="0" smtClean="0"/>
              <a:t>С утра лакает молочко.</a:t>
            </a:r>
          </a:p>
          <a:p>
            <a:r>
              <a:rPr lang="ru-RU" dirty="0" smtClean="0"/>
              <a:t>И целый день в окошко</a:t>
            </a:r>
          </a:p>
          <a:p>
            <a:r>
              <a:rPr lang="ru-RU" dirty="0" smtClean="0"/>
              <a:t>***</a:t>
            </a:r>
          </a:p>
          <a:p>
            <a:endParaRPr lang="ru-RU" dirty="0" smtClean="0"/>
          </a:p>
          <a:p>
            <a:r>
              <a:rPr lang="ru-RU" dirty="0" smtClean="0"/>
              <a:t>Глядит </a:t>
            </a:r>
            <a:r>
              <a:rPr lang="ru-RU" i="1" dirty="0" smtClean="0"/>
              <a:t>глазком</a:t>
            </a:r>
            <a:r>
              <a:rPr lang="ru-RU" dirty="0" smtClean="0"/>
              <a:t> картошка.</a:t>
            </a:r>
          </a:p>
          <a:p>
            <a:r>
              <a:rPr lang="ru-RU" dirty="0" smtClean="0"/>
              <a:t>Бутылка </a:t>
            </a:r>
            <a:r>
              <a:rPr lang="ru-RU" i="1" dirty="0" smtClean="0"/>
              <a:t>горлышком</a:t>
            </a:r>
            <a:r>
              <a:rPr lang="ru-RU" dirty="0" smtClean="0"/>
              <a:t> поет,</a:t>
            </a:r>
          </a:p>
          <a:p>
            <a:r>
              <a:rPr lang="ru-RU" dirty="0" smtClean="0"/>
              <a:t>Концерты вечером дает.</a:t>
            </a:r>
          </a:p>
          <a:p>
            <a:r>
              <a:rPr lang="ru-RU" dirty="0" smtClean="0"/>
              <a:t>И стул на гнутых </a:t>
            </a:r>
            <a:r>
              <a:rPr lang="ru-RU" i="1" dirty="0" smtClean="0"/>
              <a:t>ножках</a:t>
            </a:r>
            <a:endParaRPr lang="ru-RU" dirty="0" smtClean="0"/>
          </a:p>
          <a:p>
            <a:r>
              <a:rPr lang="ru-RU" dirty="0" smtClean="0"/>
              <a:t>Танцует под гармошку.</a:t>
            </a:r>
          </a:p>
          <a:p>
            <a:r>
              <a:rPr lang="ru-RU" sz="2100" dirty="0" smtClean="0"/>
              <a:t>(И. </a:t>
            </a:r>
            <a:r>
              <a:rPr lang="ru-RU" sz="2100" dirty="0" err="1" smtClean="0"/>
              <a:t>Токмакова</a:t>
            </a:r>
            <a:r>
              <a:rPr lang="ru-RU" sz="2100" dirty="0" smtClean="0"/>
              <a:t>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б)</a:t>
            </a:r>
          </a:p>
          <a:p>
            <a:r>
              <a:rPr lang="ru-RU" dirty="0" smtClean="0"/>
              <a:t>Много есть ключей:</a:t>
            </a:r>
          </a:p>
          <a:p>
            <a:r>
              <a:rPr lang="ru-RU" i="1" dirty="0" smtClean="0"/>
              <a:t>Ключ</a:t>
            </a:r>
            <a:r>
              <a:rPr lang="ru-RU" dirty="0" smtClean="0"/>
              <a:t> — родник среди камней,</a:t>
            </a:r>
          </a:p>
          <a:p>
            <a:r>
              <a:rPr lang="ru-RU" i="1" dirty="0" smtClean="0"/>
              <a:t>Ключ</a:t>
            </a:r>
            <a:r>
              <a:rPr lang="ru-RU" dirty="0" smtClean="0"/>
              <a:t> скрипичный, завитой,</a:t>
            </a:r>
          </a:p>
          <a:p>
            <a:r>
              <a:rPr lang="ru-RU" dirty="0" smtClean="0"/>
              <a:t>И обычный </a:t>
            </a:r>
            <a:r>
              <a:rPr lang="ru-RU" i="1" dirty="0" smtClean="0"/>
              <a:t>ключ</a:t>
            </a:r>
            <a:r>
              <a:rPr lang="ru-RU" dirty="0" smtClean="0"/>
              <a:t> дверной.</a:t>
            </a:r>
          </a:p>
          <a:p>
            <a:r>
              <a:rPr lang="ru-RU" sz="2100" dirty="0" smtClean="0"/>
              <a:t>(Д. Лукич)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в)</a:t>
            </a:r>
          </a:p>
          <a:p>
            <a:r>
              <a:rPr lang="ru-RU" dirty="0" smtClean="0"/>
              <a:t>Шел я с сумкой за плечом.</a:t>
            </a:r>
          </a:p>
          <a:p>
            <a:r>
              <a:rPr lang="ru-RU" dirty="0" smtClean="0"/>
              <a:t>Вижу: бьет в овраге </a:t>
            </a:r>
            <a:r>
              <a:rPr lang="ru-RU" i="1" dirty="0" smtClean="0"/>
              <a:t>ключ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Наклонившись над </a:t>
            </a:r>
            <a:r>
              <a:rPr lang="ru-RU" i="1" dirty="0" smtClean="0"/>
              <a:t>ключом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Уронил я в воду </a:t>
            </a:r>
            <a:r>
              <a:rPr lang="ru-RU" i="1" dirty="0" smtClean="0"/>
              <a:t>ключ</a:t>
            </a:r>
            <a:r>
              <a:rPr lang="ru-RU" dirty="0" smtClean="0"/>
              <a:t>.</a:t>
            </a:r>
          </a:p>
          <a:p>
            <a:r>
              <a:rPr lang="ru-RU" sz="2300" dirty="0" smtClean="0"/>
              <a:t>(В. Лившиц)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</a:rPr>
              <a:t>42. Добавить одно общее слово </a:t>
            </a:r>
            <a:br>
              <a:rPr lang="ru-RU" sz="2800" b="1" i="1" dirty="0" smtClean="0">
                <a:solidFill>
                  <a:srgbClr val="008000"/>
                </a:solidFill>
              </a:rPr>
            </a:br>
            <a:r>
              <a:rPr lang="ru-RU" sz="2800" b="1" i="1" dirty="0" smtClean="0">
                <a:solidFill>
                  <a:srgbClr val="008000"/>
                </a:solidFill>
              </a:rPr>
              <a:t>к двум словам.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424936" cy="5077544"/>
          </a:xfrm>
        </p:spPr>
        <p:txBody>
          <a:bodyPr numCol="2">
            <a:normAutofit fontScale="92500" lnSpcReduction="10000"/>
          </a:bodyPr>
          <a:lstStyle/>
          <a:p>
            <a:r>
              <a:rPr lang="ru-RU" dirty="0" smtClean="0"/>
              <a:t>Дерево, цветы — что делают?</a:t>
            </a:r>
          </a:p>
          <a:p>
            <a:r>
              <a:rPr lang="ru-RU" dirty="0" smtClean="0"/>
              <a:t>Сидит, стоит — кто?</a:t>
            </a:r>
          </a:p>
          <a:p>
            <a:r>
              <a:rPr lang="ru-RU" dirty="0" smtClean="0"/>
              <a:t>Кошка, собака — что делают?</a:t>
            </a:r>
          </a:p>
          <a:p>
            <a:r>
              <a:rPr lang="ru-RU" dirty="0" smtClean="0"/>
              <a:t>Льется, журчит — что?</a:t>
            </a:r>
          </a:p>
          <a:p>
            <a:r>
              <a:rPr lang="ru-RU" dirty="0" smtClean="0"/>
              <a:t>Тарелка, кружка — что делают?</a:t>
            </a:r>
          </a:p>
          <a:p>
            <a:r>
              <a:rPr lang="ru-RU" dirty="0" smtClean="0"/>
              <a:t>Шумит, дует — что?</a:t>
            </a:r>
          </a:p>
          <a:p>
            <a:r>
              <a:rPr lang="ru-RU" dirty="0" smtClean="0"/>
              <a:t>Дождь, снег —- что делают?</a:t>
            </a:r>
          </a:p>
          <a:p>
            <a:r>
              <a:rPr lang="ru-RU" dirty="0" smtClean="0"/>
              <a:t>Растет, зеленеет что?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Фрукты, овощи что делают? </a:t>
            </a:r>
          </a:p>
          <a:p>
            <a:r>
              <a:rPr lang="ru-RU" dirty="0" smtClean="0"/>
              <a:t>Круглое, сочное — что?</a:t>
            </a:r>
          </a:p>
          <a:p>
            <a:r>
              <a:rPr lang="ru-RU" dirty="0" smtClean="0"/>
              <a:t>Мяч, яблоко — какие?</a:t>
            </a:r>
          </a:p>
          <a:p>
            <a:r>
              <a:rPr lang="ru-RU" dirty="0" smtClean="0"/>
              <a:t>Желтый, кислый — что?</a:t>
            </a:r>
          </a:p>
          <a:p>
            <a:r>
              <a:rPr lang="ru-RU" dirty="0" smtClean="0"/>
              <a:t>Сахар, мед — какие?</a:t>
            </a:r>
          </a:p>
          <a:p>
            <a:r>
              <a:rPr lang="ru-RU" dirty="0" smtClean="0"/>
              <a:t>Высокое, зеленое — что?</a:t>
            </a:r>
          </a:p>
          <a:p>
            <a:r>
              <a:rPr lang="ru-RU" dirty="0" smtClean="0"/>
              <a:t>Снег, лед — какие?</a:t>
            </a:r>
          </a:p>
          <a:p>
            <a:r>
              <a:rPr lang="ru-RU" dirty="0" smtClean="0"/>
              <a:t>Длинный, деревянный — что? Вода, молоко — какие?</a:t>
            </a:r>
          </a:p>
          <a:p>
            <a:r>
              <a:rPr lang="ru-RU" dirty="0" smtClean="0"/>
              <a:t>Яркое, теплое — что?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43. </a:t>
            </a:r>
            <a:r>
              <a:rPr lang="ru-RU" sz="2800" b="1" i="1" dirty="0" smtClean="0">
                <a:solidFill>
                  <a:srgbClr val="008000"/>
                </a:solidFill>
              </a:rPr>
              <a:t>Подобрать как можно больше названий предметов к названию действия.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352928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Бежит: кто? (человек, собака...); что? (река, ручей, молоко, время).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Идет: кто? (девочка, кошка...); что? (время, дождь, снег, град).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Растет: кто? (ребенок, щенок...); что? (дерево, цветок).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Можно также дать задание подобрать картинки, названия к которым употребляются с данным словом (глаголом).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2. Классификация предметов по картинкам.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Детям предлагаются картинки, и дается задание разложить их на две группы (критерий классификации не называется). Можно предложить серии картинок, включающие две группы предметов.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Например: 			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а) Овощи и фрукты.					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б) Домашние и дикие животные.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в) Домашние и дикие птицы.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г) Посуда и мебель.		</a:t>
            </a:r>
            <a:r>
              <a:rPr lang="ru-RU" sz="2000" dirty="0" smtClean="0">
                <a:hlinkClick r:id="rId2"/>
              </a:rPr>
              <a:t> </a:t>
            </a:r>
            <a:r>
              <a:rPr lang="ru-RU" sz="2000" dirty="0" smtClean="0"/>
              <a:t>			</a:t>
            </a:r>
            <a:r>
              <a:rPr lang="ru-RU" sz="2000" dirty="0" smtClean="0">
                <a:hlinkClick r:id="rId3"/>
              </a:rPr>
              <a:t>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д</a:t>
            </a:r>
            <a:r>
              <a:rPr lang="ru-RU" sz="2000" dirty="0" smtClean="0"/>
              <a:t>) Одежда и обувь.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е) Птицы и насекомые.</a:t>
            </a:r>
          </a:p>
          <a:p>
            <a:endParaRPr lang="ru-RU" dirty="0"/>
          </a:p>
        </p:txBody>
      </p:sp>
      <p:pic>
        <p:nvPicPr>
          <p:cNvPr id="4" name="Рисунок 3" descr="image00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56992"/>
            <a:ext cx="1428750" cy="3619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image004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284984"/>
            <a:ext cx="1428750" cy="9334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image006.jpg">
            <a:hlinkClick r:id="rId2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933056"/>
            <a:ext cx="1428750" cy="93345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image008.jpg">
            <a:hlinkClick r:id="rId3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941168"/>
            <a:ext cx="1428750" cy="914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image010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5229200"/>
            <a:ext cx="1428750" cy="7620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image012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5301208"/>
            <a:ext cx="1428750" cy="10668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50"/>
                            </p:stCondLst>
                            <p:childTnLst>
                              <p:par>
                                <p:cTn id="4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44. Игра «Кто как передвигается?»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/>
          <a:lstStyle/>
          <a:p>
            <a:pPr marL="273050" indent="0" algn="just">
              <a:buNone/>
            </a:pPr>
            <a:r>
              <a:rPr lang="ru-RU" sz="2400" dirty="0" smtClean="0"/>
              <a:t>Взрослый показывает картинки, изображающие животных, дети определяют их и называют, как они передвигаются.</a:t>
            </a:r>
          </a:p>
          <a:p>
            <a:pPr marL="531813" indent="-531813">
              <a:lnSpc>
                <a:spcPct val="150000"/>
              </a:lnSpc>
            </a:pPr>
            <a:r>
              <a:rPr lang="ru-RU" dirty="0" smtClean="0"/>
              <a:t>Лошадь — скачет, </a:t>
            </a:r>
          </a:p>
          <a:p>
            <a:pPr marL="531813" indent="-531813">
              <a:lnSpc>
                <a:spcPct val="150000"/>
              </a:lnSpc>
            </a:pPr>
            <a:r>
              <a:rPr lang="ru-RU" dirty="0" smtClean="0"/>
              <a:t>змея — ползает, </a:t>
            </a:r>
          </a:p>
          <a:p>
            <a:pPr marL="531813" indent="-531813">
              <a:lnSpc>
                <a:spcPct val="150000"/>
              </a:lnSpc>
            </a:pPr>
            <a:r>
              <a:rPr lang="ru-RU" dirty="0" smtClean="0"/>
              <a:t>птица — летает, </a:t>
            </a:r>
          </a:p>
          <a:p>
            <a:pPr marL="531813" indent="-531813">
              <a:lnSpc>
                <a:spcPct val="150000"/>
              </a:lnSpc>
            </a:pPr>
            <a:r>
              <a:rPr lang="ru-RU" dirty="0" smtClean="0"/>
              <a:t>рыба — плавает, </a:t>
            </a:r>
          </a:p>
          <a:p>
            <a:pPr marL="531813" indent="-531813">
              <a:lnSpc>
                <a:spcPct val="150000"/>
              </a:lnSpc>
            </a:pPr>
            <a:r>
              <a:rPr lang="ru-RU" dirty="0" smtClean="0"/>
              <a:t>лягушка — прыгает.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45. «Кто как ест?»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357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Кошка лакает молоко.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Собака грызет кость.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Корова жует сено.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Курица клюет зерно </a:t>
            </a:r>
          </a:p>
          <a:p>
            <a:pPr>
              <a:lnSpc>
                <a:spcPct val="150000"/>
              </a:lnSpc>
            </a:pPr>
            <a:r>
              <a:rPr lang="ru-RU" sz="3200" dirty="0" smtClean="0"/>
              <a:t>и т.п.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</a:rPr>
              <a:t>46. «Кто как голос подает?»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Голубь воркует, </a:t>
            </a:r>
          </a:p>
          <a:p>
            <a:r>
              <a:rPr lang="ru-RU" dirty="0" smtClean="0"/>
              <a:t>ворона каркает, </a:t>
            </a:r>
          </a:p>
          <a:p>
            <a:r>
              <a:rPr lang="ru-RU" dirty="0" smtClean="0"/>
              <a:t>кошка мяукает,</a:t>
            </a:r>
          </a:p>
          <a:p>
            <a:r>
              <a:rPr lang="ru-RU" dirty="0" smtClean="0"/>
              <a:t>воробей чирикает, </a:t>
            </a:r>
          </a:p>
          <a:p>
            <a:r>
              <a:rPr lang="ru-RU" dirty="0" smtClean="0"/>
              <a:t>сорока стрекочет, </a:t>
            </a:r>
          </a:p>
          <a:p>
            <a:r>
              <a:rPr lang="ru-RU" dirty="0" smtClean="0"/>
              <a:t>свинья хрюкает,</a:t>
            </a:r>
          </a:p>
          <a:p>
            <a:r>
              <a:rPr lang="ru-RU" dirty="0" smtClean="0"/>
              <a:t>петух кукарекает, </a:t>
            </a:r>
          </a:p>
          <a:p>
            <a:r>
              <a:rPr lang="ru-RU" dirty="0" smtClean="0"/>
              <a:t>сова ухает, </a:t>
            </a:r>
          </a:p>
          <a:p>
            <a:r>
              <a:rPr lang="ru-RU" dirty="0" smtClean="0"/>
              <a:t>овца блеет,</a:t>
            </a:r>
          </a:p>
          <a:p>
            <a:endParaRPr lang="ru-RU" dirty="0" smtClean="0"/>
          </a:p>
          <a:p>
            <a:r>
              <a:rPr lang="ru-RU" dirty="0" smtClean="0"/>
              <a:t>курица кудахчет, </a:t>
            </a:r>
          </a:p>
          <a:p>
            <a:r>
              <a:rPr lang="ru-RU" dirty="0" smtClean="0"/>
              <a:t>лягушка квакает, </a:t>
            </a:r>
          </a:p>
          <a:p>
            <a:r>
              <a:rPr lang="ru-RU" dirty="0" smtClean="0"/>
              <a:t>корова мычит,</a:t>
            </a:r>
          </a:p>
          <a:p>
            <a:r>
              <a:rPr lang="ru-RU" dirty="0" smtClean="0"/>
              <a:t>гусь гогочет, </a:t>
            </a:r>
          </a:p>
          <a:p>
            <a:r>
              <a:rPr lang="ru-RU" dirty="0" smtClean="0"/>
              <a:t>волк воет, </a:t>
            </a:r>
          </a:p>
          <a:p>
            <a:r>
              <a:rPr lang="ru-RU" dirty="0" smtClean="0"/>
              <a:t>лошадь ржет,</a:t>
            </a:r>
          </a:p>
          <a:p>
            <a:r>
              <a:rPr lang="ru-RU" dirty="0" smtClean="0"/>
              <a:t>утка крякает, </a:t>
            </a:r>
          </a:p>
          <a:p>
            <a:r>
              <a:rPr lang="ru-RU" dirty="0" smtClean="0"/>
              <a:t>медведь рычит, </a:t>
            </a:r>
          </a:p>
          <a:p>
            <a:r>
              <a:rPr lang="ru-RU" dirty="0" smtClean="0"/>
              <a:t>собака лает.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47. «Когда человек ест?»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/>
          <a:lstStyle/>
          <a:p>
            <a:pPr marL="273050" indent="0">
              <a:lnSpc>
                <a:spcPct val="150000"/>
              </a:lnSpc>
              <a:buNone/>
            </a:pPr>
            <a:r>
              <a:rPr lang="ru-RU" dirty="0" smtClean="0"/>
              <a:t>Взрослый спрашивает детей, </a:t>
            </a:r>
          </a:p>
          <a:p>
            <a:pPr marL="273050" indent="-273050">
              <a:lnSpc>
                <a:spcPct val="150000"/>
              </a:lnSpc>
            </a:pPr>
            <a:r>
              <a:rPr lang="ru-RU" dirty="0" smtClean="0"/>
              <a:t> что делает человек, если он ест утром? 							(Завтракает). </a:t>
            </a:r>
          </a:p>
          <a:p>
            <a:pPr marL="273050" indent="-273050">
              <a:lnSpc>
                <a:spcPct val="150000"/>
              </a:lnSpc>
            </a:pPr>
            <a:r>
              <a:rPr lang="ru-RU" dirty="0" smtClean="0"/>
              <a:t>А если он ест днем? 		(Обедает). </a:t>
            </a:r>
          </a:p>
          <a:p>
            <a:pPr marL="273050" indent="-273050">
              <a:lnSpc>
                <a:spcPct val="150000"/>
              </a:lnSpc>
            </a:pPr>
            <a:r>
              <a:rPr lang="ru-RU" dirty="0" smtClean="0"/>
              <a:t>А если он ест вечером? 	(Ужинает).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</a:rPr>
              <a:t>48. «Кто что умеет делать?»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268760"/>
            <a:ext cx="8064896" cy="5112568"/>
          </a:xfrm>
        </p:spPr>
        <p:txBody>
          <a:bodyPr numCol="2"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700" i="1" dirty="0" smtClean="0"/>
              <a:t>Взрослый предлагает детям картинки с изображением людей различных профессий. </a:t>
            </a:r>
          </a:p>
          <a:p>
            <a:pPr marL="0" indent="0" algn="just">
              <a:buNone/>
            </a:pPr>
            <a:r>
              <a:rPr lang="ru-RU" sz="1700" i="1" dirty="0" smtClean="0"/>
              <a:t>Дети называют, кто что делает.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Учитель учит,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доктор лечит,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повар варит (готовит),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уборщица убирает,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дворник подметает,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маляр красит,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художник рисует,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парикмахер стрижет,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чертежник чертит,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плотник рубит топором, пилит, стругает,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строитель строит дома,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шофер водит машину,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 продавец продает,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 покупатель покупает,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портной шьет.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</a:rPr>
              <a:t>49. «Что какие звуки издает?»</a:t>
            </a:r>
            <a:endParaRPr lang="ru-RU" sz="36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3456384"/>
          </a:xfrm>
        </p:spPr>
        <p:txBody>
          <a:bodyPr numCol="2"/>
          <a:lstStyle/>
          <a:p>
            <a:r>
              <a:rPr lang="ru-RU" sz="2800" dirty="0" smtClean="0"/>
              <a:t>Дверь — скрипит,</a:t>
            </a:r>
          </a:p>
          <a:p>
            <a:r>
              <a:rPr lang="ru-RU" sz="2800" dirty="0" smtClean="0"/>
              <a:t>ветер — свистит, </a:t>
            </a:r>
          </a:p>
          <a:p>
            <a:r>
              <a:rPr lang="ru-RU" sz="2800" dirty="0" smtClean="0"/>
              <a:t>машина — гудит, </a:t>
            </a:r>
          </a:p>
          <a:p>
            <a:r>
              <a:rPr lang="ru-RU" sz="2800" dirty="0" smtClean="0"/>
              <a:t>дождь — шумит, </a:t>
            </a:r>
          </a:p>
          <a:p>
            <a:r>
              <a:rPr lang="ru-RU" sz="2800" dirty="0" smtClean="0"/>
              <a:t>листья — шелестят, </a:t>
            </a:r>
          </a:p>
          <a:p>
            <a:endParaRPr lang="ru-RU" sz="2800" dirty="0" smtClean="0"/>
          </a:p>
          <a:p>
            <a:r>
              <a:rPr lang="ru-RU" sz="2800" dirty="0" smtClean="0"/>
              <a:t>ручеек — журчит,</a:t>
            </a:r>
          </a:p>
          <a:p>
            <a:r>
              <a:rPr lang="ru-RU" sz="2800" dirty="0" smtClean="0"/>
              <a:t>гром — грохочет, </a:t>
            </a:r>
          </a:p>
          <a:p>
            <a:r>
              <a:rPr lang="ru-RU" sz="2800" dirty="0" smtClean="0"/>
              <a:t>бумага — шуршит, </a:t>
            </a:r>
          </a:p>
          <a:p>
            <a:r>
              <a:rPr lang="ru-RU" sz="2800" dirty="0" smtClean="0"/>
              <a:t>град, капель – стучит,</a:t>
            </a:r>
          </a:p>
          <a:p>
            <a:r>
              <a:rPr lang="ru-RU" sz="2800" dirty="0" smtClean="0"/>
              <a:t>звонок – звенит,</a:t>
            </a:r>
          </a:p>
          <a:p>
            <a:r>
              <a:rPr lang="ru-RU" sz="2800" dirty="0" smtClean="0"/>
              <a:t>стекло - дребезжит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50. «Кто или что может это делать?»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3672408"/>
          </a:xfrm>
        </p:spPr>
        <p:txBody>
          <a:bodyPr numCol="2">
            <a:normAutofit/>
          </a:bodyPr>
          <a:lstStyle/>
          <a:p>
            <a:r>
              <a:rPr lang="ru-RU" sz="2800" dirty="0" smtClean="0"/>
              <a:t>Бегать — ...</a:t>
            </a:r>
          </a:p>
          <a:p>
            <a:r>
              <a:rPr lang="ru-RU" sz="2800" dirty="0" smtClean="0"/>
              <a:t>скакать — ...</a:t>
            </a:r>
          </a:p>
          <a:p>
            <a:r>
              <a:rPr lang="ru-RU" sz="2800" dirty="0" smtClean="0"/>
              <a:t>летать — ...</a:t>
            </a:r>
          </a:p>
          <a:p>
            <a:r>
              <a:rPr lang="ru-RU" sz="2800" dirty="0" smtClean="0"/>
              <a:t>плавать — ...</a:t>
            </a:r>
          </a:p>
          <a:p>
            <a:r>
              <a:rPr lang="ru-RU" sz="2800" dirty="0" smtClean="0"/>
              <a:t>ползать — ...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катиться — ...</a:t>
            </a:r>
          </a:p>
          <a:p>
            <a:r>
              <a:rPr lang="ru-RU" sz="2800" dirty="0" smtClean="0"/>
              <a:t>стоять — ...</a:t>
            </a:r>
          </a:p>
          <a:p>
            <a:r>
              <a:rPr lang="ru-RU" sz="2800" dirty="0" smtClean="0"/>
              <a:t>лежать — ...</a:t>
            </a:r>
          </a:p>
          <a:p>
            <a:r>
              <a:rPr lang="ru-RU" sz="2800" dirty="0" smtClean="0"/>
              <a:t>прыгать — ...</a:t>
            </a:r>
          </a:p>
          <a:p>
            <a:r>
              <a:rPr lang="ru-RU" sz="2800" dirty="0" smtClean="0"/>
              <a:t>сидеть —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51. Игра в лото «Кто что делает?»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50055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 smtClean="0"/>
              <a:t>На карточках лото изображены люди и животные, выполняющие различные действия. Взрослый называет действие, дети находят соответствующую картинку и называют предложение. Если предложение воспроизведено правильно, картинка закрывается фишкой.                         </a:t>
            </a:r>
            <a:r>
              <a:rPr lang="ru-RU" dirty="0" smtClean="0"/>
              <a:t>Например:</a:t>
            </a:r>
          </a:p>
          <a:p>
            <a:pPr algn="just"/>
            <a:r>
              <a:rPr lang="ru-RU" dirty="0" smtClean="0"/>
              <a:t>Взрослый называет слово «скачет», дети находят изображение данного действия (заяц скачет, лошадь скачет, лягушка скачет) и закрывают картинки фишками после воспроизведения предложений.</a:t>
            </a:r>
          </a:p>
          <a:p>
            <a:pPr algn="just"/>
            <a:r>
              <a:rPr lang="ru-RU" dirty="0" smtClean="0"/>
              <a:t>Предлагаются карточки на глаголы: идет, стоит, лежит, сидит, бежит, плавает, летит, спит, гладит, скачет, ползет, качается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</a:rPr>
              <a:t>52. Отгадать названия животных.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Мычит (кто?) ...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Хрюкает ...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Лает ...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Ржет ...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Мяукает ...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Блеет ...    </a:t>
            </a:r>
            <a:r>
              <a:rPr lang="ru-RU" dirty="0" smtClean="0"/>
              <a:t>и т.д.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53. </a:t>
            </a:r>
            <a:r>
              <a:rPr lang="ru-RU" i="1" dirty="0" smtClean="0"/>
              <a:t>«Как голос подает?», «Как двигается?», «Как ест?».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/>
          <a:lstStyle/>
          <a:p>
            <a:pPr marL="273050" indent="0">
              <a:buNone/>
            </a:pPr>
            <a:r>
              <a:rPr lang="ru-RU" sz="2400" b="1" i="1" dirty="0" smtClean="0"/>
              <a:t>К названиям животных подобрать и записать слова, которые отвечают на вопросы: «Как голос подает?», «Как двигается?», «Как ест?».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Например: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кошка мяукает, мурлычет, крадется, прыгает, лазает, лакает.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Собака лает, рычит, бежит, прыгает, кусает, бросается, грызет.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09120"/>
            <a:ext cx="1549310" cy="1549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509120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3. Игра «Найди лишний предмет».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89512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/>
              <a:t>Детям предлагается несколько картинок, среди которых одна картинка изображает предмет, не относящийся к той же тематической группе, что и другие предметы, изображенные на картинках.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/>
              <a:t>Дети должны показать «лишнюю» картинку и объяснить, почему она лишняя.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/>
              <a:t>Примерные серии картинок: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54. Подобрать как можно больше слов, которые отвечают на вопрос «что делает?», к названиям животных.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916832"/>
            <a:ext cx="8003232" cy="446449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Курица кудахчет, квохчет, клюет, кормит, созывает, несется.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Собака лает, рычит, ласкается, кусается, бегает, сторожит, охраняет, спасает, скачет, грызет.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Кошка царапается, мурлычет, трется, мяукает, ловит, царапается, играет, облизывается, крадется.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55. Игра «Отгадай, что это за животные?»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5077544"/>
          </a:xfrm>
        </p:spPr>
        <p:txBody>
          <a:bodyPr>
            <a:normAutofit/>
          </a:bodyPr>
          <a:lstStyle/>
          <a:p>
            <a:r>
              <a:rPr lang="ru-RU" dirty="0" smtClean="0"/>
              <a:t>Логопед называет действия, которые свойственны данному животному. Дети должны отгадать, о каком животном' идет речь.</a:t>
            </a:r>
          </a:p>
          <a:p>
            <a:r>
              <a:rPr lang="ru-RU" dirty="0" smtClean="0"/>
              <a:t>Сторожит, грызет, лает — кто это?</a:t>
            </a:r>
          </a:p>
          <a:p>
            <a:r>
              <a:rPr lang="ru-RU" dirty="0" smtClean="0"/>
              <a:t>Мяукает, лакает, царапается — ...</a:t>
            </a:r>
          </a:p>
          <a:p>
            <a:r>
              <a:rPr lang="ru-RU" dirty="0" smtClean="0"/>
              <a:t>Хрюкает, роет — ...</a:t>
            </a:r>
          </a:p>
          <a:p>
            <a:r>
              <a:rPr lang="ru-RU" dirty="0" smtClean="0"/>
              <a:t>Ржет, бегает, скачет — ...</a:t>
            </a:r>
          </a:p>
          <a:p>
            <a:r>
              <a:rPr lang="ru-RU" dirty="0" smtClean="0"/>
              <a:t>Блеет, бодается — ...</a:t>
            </a:r>
          </a:p>
          <a:p>
            <a:r>
              <a:rPr lang="ru-RU" dirty="0" smtClean="0"/>
              <a:t>Мычит, жует, ходит — ...</a:t>
            </a:r>
          </a:p>
          <a:p>
            <a:r>
              <a:rPr lang="ru-RU" dirty="0" smtClean="0"/>
              <a:t>Летает, жужжит, жалит —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56. «Отгадать загадку»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9335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а) Хорошо кума принаряжена: шерсть пушистая, золотистая; на груди жилет, а на шее галстук.</a:t>
            </a:r>
            <a:endParaRPr lang="ru-RU" sz="1200" dirty="0" smtClean="0"/>
          </a:p>
          <a:p>
            <a:pPr algn="just">
              <a:lnSpc>
                <a:spcPct val="150000"/>
              </a:lnSpc>
            </a:pPr>
            <a:r>
              <a:rPr lang="ru-RU" dirty="0" smtClean="0"/>
              <a:t>б) Ходит тихохонько, к земле пригибается, будто кланяется; свой пушистый хвост носит бережно; смотрит ласково, улыбается, зубки белые показывает.</a:t>
            </a:r>
          </a:p>
          <a:p>
            <a:pPr>
              <a:buNone/>
            </a:pPr>
            <a:r>
              <a:rPr lang="ru-RU" sz="2000" i="1" dirty="0" smtClean="0"/>
              <a:t>     (по К. Д.Ушинскому «Лиса»)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57. Игра «Какой?», «Какая?», «Какие?»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050" indent="0" algn="just">
              <a:buNone/>
            </a:pPr>
            <a:r>
              <a:rPr lang="ru-RU" sz="2000" i="1" dirty="0" smtClean="0"/>
              <a:t>Уточнение связи прилагательных с существительными. </a:t>
            </a:r>
          </a:p>
          <a:p>
            <a:pPr marL="273050" indent="0" algn="just">
              <a:lnSpc>
                <a:spcPct val="150000"/>
              </a:lnSpc>
              <a:buNone/>
            </a:pPr>
            <a:r>
              <a:rPr lang="ru-RU" dirty="0" smtClean="0"/>
              <a:t>Например: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трава — какая она? — Зеленая, мягкая, шелковистая, высокая, изумрудная, густая, скользкая, сухая, болотная ...</a:t>
            </a:r>
          </a:p>
          <a:p>
            <a:pPr marL="273050" indent="0" algn="just">
              <a:lnSpc>
                <a:spcPct val="150000"/>
              </a:lnSpc>
              <a:buNone/>
            </a:pPr>
            <a:r>
              <a:rPr lang="ru-RU" sz="2000" dirty="0" smtClean="0"/>
              <a:t>Побеждает тот, кто назовет последним слово-прилагательное.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58. Добавить слово: </a:t>
            </a:r>
            <a:br>
              <a:rPr lang="ru-RU" sz="2800" i="1" dirty="0" smtClean="0"/>
            </a:br>
            <a:r>
              <a:rPr lang="ru-RU" sz="2800" i="1" dirty="0" smtClean="0"/>
              <a:t>«Какой?», «Какая?», «Какое?», «Какие?».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— Взошло (какое?) солнце...</a:t>
            </a:r>
          </a:p>
          <a:p>
            <a:pPr marL="273050" indent="0" algn="just">
              <a:lnSpc>
                <a:spcPct val="150000"/>
              </a:lnSpc>
              <a:buNone/>
            </a:pPr>
            <a:r>
              <a:rPr lang="ru-RU" dirty="0" smtClean="0"/>
              <a:t>Подобрать как можно больше слов, отвечающих на вопрос «Какое?» </a:t>
            </a:r>
          </a:p>
          <a:p>
            <a:pPr marL="273050" indent="0" algn="just">
              <a:lnSpc>
                <a:spcPct val="150000"/>
              </a:lnSpc>
              <a:buNone/>
            </a:pPr>
            <a:r>
              <a:rPr lang="ru-RU" dirty="0" smtClean="0"/>
              <a:t>(Солнце — яркое, блестящее, красное, багровое, большое, веселое, улыбающееся, радостное, весеннее).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59. Добавить слово в предложение, отвечающее на вопрос «Как?».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772400" cy="388694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Например: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Черепаха ползет (как?) медленно.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Солнце светит (как?) ярко.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Конь скачет (как?) быстро.</a:t>
            </a:r>
          </a:p>
          <a:p>
            <a:r>
              <a:rPr lang="ru-RU" dirty="0" smtClean="0"/>
              <a:t>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8215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60. Придумать и записать как можно больше слов, </a:t>
            </a:r>
            <a:r>
              <a:rPr lang="ru-RU" sz="2400" dirty="0" smtClean="0"/>
              <a:t>отвечающих на вопросы: </a:t>
            </a:r>
            <a:br>
              <a:rPr lang="ru-RU" sz="2400" dirty="0" smtClean="0"/>
            </a:br>
            <a:r>
              <a:rPr lang="ru-RU" sz="2400" dirty="0" smtClean="0"/>
              <a:t>«Какой?», «Какая?», «Какое?», «Какие?»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824536"/>
          </a:xfrm>
        </p:spPr>
        <p:txBody>
          <a:bodyPr>
            <a:normAutofit fontScale="92500" lnSpcReduction="20000"/>
          </a:bodyPr>
          <a:lstStyle/>
          <a:p>
            <a:pPr marL="273050" indent="0" algn="just">
              <a:buNone/>
            </a:pPr>
            <a:r>
              <a:rPr lang="ru-RU" b="1" i="1" dirty="0" smtClean="0"/>
              <a:t>по теме «Осень» (ранняя, поздняя).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sz="2800" dirty="0" smtClean="0"/>
              <a:t>Солнце (какое?) ..,</a:t>
            </a:r>
          </a:p>
          <a:p>
            <a:r>
              <a:rPr lang="ru-RU" sz="2800" dirty="0" smtClean="0"/>
              <a:t>дождь...</a:t>
            </a:r>
          </a:p>
          <a:p>
            <a:r>
              <a:rPr lang="ru-RU" sz="2800" dirty="0" smtClean="0"/>
              <a:t>небо...</a:t>
            </a:r>
          </a:p>
          <a:p>
            <a:r>
              <a:rPr lang="ru-RU" sz="2800" dirty="0" smtClean="0"/>
              <a:t>ветер...</a:t>
            </a:r>
          </a:p>
          <a:p>
            <a:r>
              <a:rPr lang="ru-RU" sz="2800" dirty="0" smtClean="0"/>
              <a:t>облака...</a:t>
            </a:r>
          </a:p>
          <a:p>
            <a:r>
              <a:rPr lang="ru-RU" sz="2800" dirty="0" smtClean="0"/>
              <a:t>листья...</a:t>
            </a:r>
          </a:p>
          <a:p>
            <a:r>
              <a:rPr lang="ru-RU" sz="2800" dirty="0" smtClean="0"/>
              <a:t>земля...</a:t>
            </a:r>
          </a:p>
          <a:p>
            <a:r>
              <a:rPr lang="ru-RU" sz="2800" dirty="0" smtClean="0"/>
              <a:t>день...</a:t>
            </a:r>
          </a:p>
          <a:p>
            <a:r>
              <a:rPr lang="ru-RU" sz="2800" dirty="0" smtClean="0"/>
              <a:t>трава...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 этом детям предлагается картинка «Осень».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61. Придумать и записать как можно больше слов, отвечающих на вопросы: «Что делает?», «Что делают?»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по теме «Осень» (ранняя, поздняя)</a:t>
            </a:r>
            <a:endParaRPr lang="ru-RU" b="1" dirty="0" smtClean="0"/>
          </a:p>
          <a:p>
            <a:r>
              <a:rPr lang="ru-RU" dirty="0" smtClean="0"/>
              <a:t>Солнце (что делает?) ...</a:t>
            </a:r>
          </a:p>
          <a:p>
            <a:r>
              <a:rPr lang="ru-RU" dirty="0" smtClean="0"/>
              <a:t>трава ...</a:t>
            </a:r>
          </a:p>
          <a:p>
            <a:r>
              <a:rPr lang="ru-RU" dirty="0" smtClean="0"/>
              <a:t>облака ..,</a:t>
            </a:r>
          </a:p>
          <a:p>
            <a:r>
              <a:rPr lang="ru-RU" dirty="0" smtClean="0"/>
              <a:t>листья ..,</a:t>
            </a:r>
          </a:p>
          <a:p>
            <a:r>
              <a:rPr lang="ru-RU" dirty="0" smtClean="0"/>
              <a:t>дождь ..,</a:t>
            </a:r>
          </a:p>
          <a:p>
            <a:r>
              <a:rPr lang="ru-RU" dirty="0" smtClean="0"/>
              <a:t>птицы ..,</a:t>
            </a:r>
          </a:p>
          <a:p>
            <a:r>
              <a:rPr lang="ru-RU" dirty="0" smtClean="0"/>
              <a:t>ветер ..,</a:t>
            </a:r>
          </a:p>
          <a:p>
            <a:r>
              <a:rPr lang="ru-RU" dirty="0" smtClean="0"/>
              <a:t>деревья 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1014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62. Придумать и записать слова, отвечающие на вопрос «Что?»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96855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b="1" i="1" dirty="0" smtClean="0"/>
              <a:t>по теме «Осень»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Приходит (что?) опадают ..,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дует ..,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желтеет ..,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моросит .., 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мокнет ..,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плывут ..,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вянут ..,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улетают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63. Придумай, как можно больше слов, отвечающих на вопросы: </a:t>
            </a:r>
            <a:br>
              <a:rPr lang="ru-RU" sz="2400" i="1" dirty="0" smtClean="0"/>
            </a:br>
            <a:r>
              <a:rPr lang="ru-RU" sz="2400" i="1" dirty="0" smtClean="0"/>
              <a:t>«Какой?», «Какая?», «Какое?», «Какие?»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978080" cy="460851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b="1" i="1" dirty="0" smtClean="0"/>
              <a:t>по теме «Зима»</a:t>
            </a:r>
          </a:p>
          <a:p>
            <a:r>
              <a:rPr lang="ru-RU" dirty="0" smtClean="0"/>
              <a:t>Солнце (какое?) </a:t>
            </a:r>
          </a:p>
          <a:p>
            <a:r>
              <a:rPr lang="ru-RU" dirty="0" smtClean="0"/>
              <a:t>ветер ..,</a:t>
            </a:r>
          </a:p>
          <a:p>
            <a:r>
              <a:rPr lang="ru-RU" dirty="0" smtClean="0"/>
              <a:t>небо .., </a:t>
            </a:r>
          </a:p>
          <a:p>
            <a:r>
              <a:rPr lang="ru-RU" dirty="0" smtClean="0"/>
              <a:t>иней ..,</a:t>
            </a:r>
          </a:p>
          <a:p>
            <a:r>
              <a:rPr lang="ru-RU" dirty="0" smtClean="0"/>
              <a:t>снег .., </a:t>
            </a:r>
          </a:p>
          <a:p>
            <a:r>
              <a:rPr lang="ru-RU" dirty="0" smtClean="0"/>
              <a:t>узоры ..,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снежинки .., </a:t>
            </a:r>
          </a:p>
          <a:p>
            <a:r>
              <a:rPr lang="ru-RU" dirty="0" smtClean="0"/>
              <a:t>день ..,</a:t>
            </a:r>
          </a:p>
          <a:p>
            <a:r>
              <a:rPr lang="ru-RU" dirty="0" smtClean="0"/>
              <a:t>погода .., </a:t>
            </a:r>
          </a:p>
          <a:p>
            <a:r>
              <a:rPr lang="ru-RU" dirty="0" smtClean="0"/>
              <a:t>мороз ..,</a:t>
            </a:r>
          </a:p>
          <a:p>
            <a:r>
              <a:rPr lang="ru-RU" dirty="0" smtClean="0"/>
              <a:t>воздух ...</a:t>
            </a:r>
          </a:p>
          <a:p>
            <a:pPr marL="273050" indent="0">
              <a:buNone/>
            </a:pPr>
            <a:endParaRPr lang="ru-RU" sz="2200" dirty="0" smtClean="0"/>
          </a:p>
          <a:p>
            <a:pPr marL="273050" indent="0">
              <a:buNone/>
            </a:pPr>
            <a:r>
              <a:rPr lang="ru-RU" sz="2200" dirty="0" smtClean="0"/>
              <a:t>При выполнении задания детям предлагается картинка «Зима».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4. Игра «Назови лишнее слово».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5544616"/>
          </a:xfrm>
        </p:spPr>
        <p:txBody>
          <a:bodyPr numCol="2"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 smtClean="0"/>
              <a:t>Взрослый называет слова и предлагает детям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300" dirty="0" smtClean="0"/>
              <a:t>назвать «лишнее» слово, а затем объяснить, почему это слово «лишнее».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300" dirty="0" smtClean="0"/>
          </a:p>
          <a:p>
            <a:pPr>
              <a:buNone/>
            </a:pPr>
            <a:r>
              <a:rPr lang="ru-RU" sz="4800" b="1" i="1" u="sng" dirty="0" smtClean="0">
                <a:solidFill>
                  <a:srgbClr val="00B050"/>
                </a:solidFill>
              </a:rPr>
              <a:t>а) «Лишнее» слово среди имен существительных:</a:t>
            </a:r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ru-RU" sz="3700" dirty="0" smtClean="0"/>
              <a:t>кукла, песок, юла, ведерко, мяч;</a:t>
            </a:r>
          </a:p>
          <a:p>
            <a:r>
              <a:rPr lang="ru-RU" sz="3700" dirty="0" smtClean="0"/>
              <a:t>стол, шкаф, ковер, кресло, диван;</a:t>
            </a:r>
          </a:p>
          <a:p>
            <a:r>
              <a:rPr lang="ru-RU" sz="3700" dirty="0" smtClean="0"/>
              <a:t>пальто, шапка, шарф, сапоги, шляпа;</a:t>
            </a:r>
          </a:p>
          <a:p>
            <a:r>
              <a:rPr lang="ru-RU" sz="3700" dirty="0" smtClean="0"/>
              <a:t>слива, яблоко, помидор, абрикос, груша;</a:t>
            </a:r>
          </a:p>
          <a:p>
            <a:r>
              <a:rPr lang="ru-RU" sz="3700" dirty="0" smtClean="0"/>
              <a:t>волк, собака, рысь, лиса, заяц;</a:t>
            </a:r>
          </a:p>
          <a:p>
            <a:r>
              <a:rPr lang="ru-RU" sz="3700" dirty="0" smtClean="0"/>
              <a:t>лошадь, корова, олень, баран, свинья;</a:t>
            </a:r>
          </a:p>
          <a:p>
            <a:r>
              <a:rPr lang="ru-RU" sz="3700" dirty="0" smtClean="0"/>
              <a:t>роза, тюльпан, фасоль, василек, мак;</a:t>
            </a:r>
          </a:p>
          <a:p>
            <a:r>
              <a:rPr lang="ru-RU" sz="3700" dirty="0" smtClean="0"/>
              <a:t>автобус, комбайн, трамвай, велосипед, мотоцикл;</a:t>
            </a:r>
          </a:p>
          <a:p>
            <a:r>
              <a:rPr lang="ru-RU" sz="3700" dirty="0" smtClean="0"/>
              <a:t>зима, апрель, весна, осень, лето;</a:t>
            </a:r>
          </a:p>
          <a:p>
            <a:r>
              <a:rPr lang="ru-RU" sz="3700" dirty="0" smtClean="0"/>
              <a:t>мама, подруга, папа, сын, бабушка;</a:t>
            </a:r>
          </a:p>
          <a:p>
            <a:r>
              <a:rPr lang="ru-RU" sz="3700" dirty="0" smtClean="0"/>
              <a:t>море, озеро, река, мост, пруд;</a:t>
            </a:r>
          </a:p>
          <a:p>
            <a:r>
              <a:rPr lang="ru-RU" sz="3700" dirty="0" smtClean="0"/>
              <a:t>круг, квадрат, карандаш, треугольник, прямоугольник;</a:t>
            </a:r>
          </a:p>
          <a:p>
            <a:r>
              <a:rPr lang="ru-RU" sz="3700" dirty="0" smtClean="0"/>
              <a:t>Николай, Саша, Иванов, Миша, Петр;</a:t>
            </a:r>
          </a:p>
          <a:p>
            <a:r>
              <a:rPr lang="ru-RU" sz="3700" dirty="0" smtClean="0"/>
              <a:t>Москва, Новгород, площадь, Петербург, Псков;</a:t>
            </a:r>
          </a:p>
          <a:p>
            <a:r>
              <a:rPr lang="ru-RU" sz="3700" dirty="0" smtClean="0"/>
              <a:t>молоток, топор, ложка, пила, клещи;</a:t>
            </a:r>
          </a:p>
          <a:p>
            <a:r>
              <a:rPr lang="ru-RU" sz="3700" dirty="0" smtClean="0"/>
              <a:t>Илья, Федор, Петров, Андрей, Женя;</a:t>
            </a:r>
          </a:p>
          <a:p>
            <a:r>
              <a:rPr lang="ru-RU" sz="3700" dirty="0" smtClean="0"/>
              <a:t>сыр, будка, мороженое, масло, творог;</a:t>
            </a:r>
          </a:p>
          <a:p>
            <a:r>
              <a:rPr lang="ru-RU" sz="3700" dirty="0" smtClean="0"/>
              <a:t>бутылка, банка, сковородка, кувшин, стакан;</a:t>
            </a:r>
          </a:p>
          <a:p>
            <a:r>
              <a:rPr lang="ru-RU" sz="3700" dirty="0" smtClean="0"/>
              <a:t>молоко, сливки, сыр, сало, сметана;</a:t>
            </a:r>
          </a:p>
          <a:p>
            <a:r>
              <a:rPr lang="ru-RU" sz="3700" dirty="0" smtClean="0"/>
              <a:t>дом, сарай, изба, хижина, здание;</a:t>
            </a:r>
          </a:p>
          <a:p>
            <a:r>
              <a:rPr lang="ru-RU" sz="3700" dirty="0" smtClean="0"/>
              <a:t>береза, сосна, дерево, дуб, ель;</a:t>
            </a:r>
          </a:p>
          <a:p>
            <a:r>
              <a:rPr lang="ru-RU" sz="3700" dirty="0" smtClean="0"/>
              <a:t>книга, альбом, блокнот, краски, тетрадь;</a:t>
            </a:r>
          </a:p>
          <a:p>
            <a:endParaRPr lang="ru-RU" sz="3700" dirty="0" smtClean="0"/>
          </a:p>
          <a:p>
            <a:endParaRPr lang="ru-RU" sz="3700" dirty="0" smtClean="0"/>
          </a:p>
          <a:p>
            <a:endParaRPr lang="ru-RU" sz="3700" dirty="0" smtClean="0"/>
          </a:p>
          <a:p>
            <a:endParaRPr lang="ru-RU" sz="3700" dirty="0" smtClean="0"/>
          </a:p>
          <a:p>
            <a:r>
              <a:rPr lang="ru-RU" sz="3700" dirty="0" smtClean="0"/>
              <a:t>кисточка, карандаш, лист, краски, картина;</a:t>
            </a:r>
          </a:p>
          <a:p>
            <a:r>
              <a:rPr lang="ru-RU" sz="3700" dirty="0" smtClean="0"/>
              <a:t>торт, портфель, сумка, рюкзак, чемодан;</a:t>
            </a:r>
          </a:p>
          <a:p>
            <a:r>
              <a:rPr lang="ru-RU" sz="3700" dirty="0" smtClean="0"/>
              <a:t>месяц, день, год, небо, час;</a:t>
            </a:r>
          </a:p>
          <a:p>
            <a:r>
              <a:rPr lang="ru-RU" sz="3700" dirty="0" smtClean="0"/>
              <a:t>гнездо, кора, муравейник, курятник, берлога;</a:t>
            </a:r>
          </a:p>
          <a:p>
            <a:r>
              <a:rPr lang="ru-RU" sz="3700" dirty="0" smtClean="0"/>
              <a:t>молоток, гвоздь, топор, клещи, долото;</a:t>
            </a:r>
          </a:p>
          <a:p>
            <a:r>
              <a:rPr lang="ru-RU" sz="3700" dirty="0" smtClean="0"/>
              <a:t>минута, секунда, час, вечер, сутки;</a:t>
            </a:r>
          </a:p>
          <a:p>
            <a:r>
              <a:rPr lang="ru-RU" sz="3700" dirty="0" smtClean="0"/>
              <a:t>грабеж, кража, землетрясение, поджог, нападение.</a:t>
            </a:r>
          </a:p>
          <a:p>
            <a:endParaRPr lang="ru-RU" sz="3700" dirty="0" smtClean="0"/>
          </a:p>
          <a:p>
            <a:pPr>
              <a:buNone/>
            </a:pPr>
            <a:r>
              <a:rPr lang="ru-RU" sz="4800" b="1" i="1" u="sng" dirty="0" smtClean="0">
                <a:solidFill>
                  <a:srgbClr val="00B050"/>
                </a:solidFill>
              </a:rPr>
              <a:t>б) «Лишнее» слово среди имен прилагательных.</a:t>
            </a:r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ru-RU" sz="3700" dirty="0" smtClean="0"/>
              <a:t>грустный, печальный, унылый, глубокий;</a:t>
            </a:r>
          </a:p>
          <a:p>
            <a:r>
              <a:rPr lang="ru-RU" sz="3700" dirty="0" smtClean="0"/>
              <a:t>храбрый, звонкий, смелый, отважный;</a:t>
            </a:r>
          </a:p>
          <a:p>
            <a:r>
              <a:rPr lang="ru-RU" sz="3700" dirty="0" smtClean="0"/>
              <a:t>желтый, красный, сильный, зеленый;</a:t>
            </a:r>
          </a:p>
          <a:p>
            <a:r>
              <a:rPr lang="ru-RU" sz="3700" dirty="0" smtClean="0"/>
              <a:t>слабый, ломкий, долгий, хрупкий;</a:t>
            </a:r>
          </a:p>
          <a:p>
            <a:r>
              <a:rPr lang="ru-RU" sz="3700" dirty="0" smtClean="0"/>
              <a:t>крепкий, далекий, прочный, надежный;</a:t>
            </a:r>
          </a:p>
          <a:p>
            <a:r>
              <a:rPr lang="ru-RU" sz="3700" dirty="0" smtClean="0"/>
              <a:t>дряхлый, старый, изношенный, маленький, ветхий;</a:t>
            </a:r>
          </a:p>
          <a:p>
            <a:r>
              <a:rPr lang="ru-RU" sz="3700" dirty="0" smtClean="0"/>
              <a:t>смелый, храбрый, отважный, злой, решительный;</a:t>
            </a:r>
          </a:p>
          <a:p>
            <a:r>
              <a:rPr lang="ru-RU" sz="3700" dirty="0" smtClean="0"/>
              <a:t>глубокий, мелкий, высокий, светлый, низкий.</a:t>
            </a:r>
          </a:p>
          <a:p>
            <a:endParaRPr lang="ru-RU" sz="3700" dirty="0" smtClean="0"/>
          </a:p>
          <a:p>
            <a:pPr>
              <a:buNone/>
            </a:pPr>
            <a:r>
              <a:rPr lang="ru-RU" sz="4800" b="1" i="1" u="sng" dirty="0" smtClean="0">
                <a:solidFill>
                  <a:srgbClr val="00B050"/>
                </a:solidFill>
              </a:rPr>
              <a:t>в) «Лишнее» слово среди глаголов:</a:t>
            </a:r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ru-RU" sz="3700" dirty="0" smtClean="0"/>
              <a:t>думать, ехать, размышлять, соображать; </a:t>
            </a:r>
          </a:p>
          <a:p>
            <a:r>
              <a:rPr lang="ru-RU" sz="3700" dirty="0" smtClean="0"/>
              <a:t>бросился, слушал, ринулся, помчался; </a:t>
            </a:r>
          </a:p>
          <a:p>
            <a:r>
              <a:rPr lang="ru-RU" sz="3700" dirty="0" smtClean="0"/>
              <a:t>ненавидеть, презирать, наказывать; </a:t>
            </a:r>
          </a:p>
          <a:p>
            <a:r>
              <a:rPr lang="ru-RU" sz="3700" dirty="0" smtClean="0"/>
              <a:t>приехал, прибыл, убежал, прискакал; </a:t>
            </a:r>
          </a:p>
          <a:p>
            <a:r>
              <a:rPr lang="ru-RU" sz="3700" dirty="0" smtClean="0"/>
              <a:t>пришел, явился, смотрел; </a:t>
            </a:r>
          </a:p>
          <a:p>
            <a:r>
              <a:rPr lang="ru-RU" sz="3700" dirty="0" smtClean="0"/>
              <a:t>выбежал, вошел, вылетел, выскочил;</a:t>
            </a:r>
          </a:p>
          <a:p>
            <a:r>
              <a:rPr lang="ru-RU" sz="3700" dirty="0" smtClean="0"/>
              <a:t>налил, насорил, вылил; подбежал, вошел, подошел.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5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5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5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75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75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75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75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75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75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75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750"/>
                            </p:stCondLst>
                            <p:childTnLst>
                              <p:par>
                                <p:cTn id="7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75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750"/>
                            </p:stCondLst>
                            <p:childTnLst>
                              <p:par>
                                <p:cTn id="8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750"/>
                            </p:stCondLst>
                            <p:childTnLst>
                              <p:par>
                                <p:cTn id="9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750"/>
                            </p:stCondLst>
                            <p:childTnLst>
                              <p:par>
                                <p:cTn id="9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750"/>
                            </p:stCondLst>
                            <p:childTnLst>
                              <p:par>
                                <p:cTn id="9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750"/>
                            </p:stCondLst>
                            <p:childTnLst>
                              <p:par>
                                <p:cTn id="10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750"/>
                            </p:stCondLst>
                            <p:childTnLst>
                              <p:par>
                                <p:cTn id="1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10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750"/>
                            </p:stCondLst>
                            <p:childTnLst>
                              <p:par>
                                <p:cTn id="1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9750"/>
                            </p:stCondLst>
                            <p:childTnLst>
                              <p:par>
                                <p:cTn id="1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10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750"/>
                            </p:stCondLst>
                            <p:childTnLst>
                              <p:par>
                                <p:cTn id="1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10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1750"/>
                            </p:stCondLst>
                            <p:childTnLst>
                              <p:par>
                                <p:cTn id="1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2750"/>
                            </p:stCondLst>
                            <p:childTnLst>
                              <p:par>
                                <p:cTn id="1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10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3750"/>
                            </p:stCondLst>
                            <p:childTnLst>
                              <p:par>
                                <p:cTn id="1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1000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4750"/>
                            </p:stCondLst>
                            <p:childTnLst>
                              <p:par>
                                <p:cTn id="1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1000"/>
                                        <p:tgtEl>
                                          <p:spTgt spid="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750"/>
                            </p:stCondLst>
                            <p:childTnLst>
                              <p:par>
                                <p:cTn id="1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1000"/>
                                        <p:tgtEl>
                                          <p:spTgt spid="5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750"/>
                            </p:stCondLst>
                            <p:childTnLst>
                              <p:par>
                                <p:cTn id="1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1000"/>
                                        <p:tgtEl>
                                          <p:spTgt spid="5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750"/>
                            </p:stCondLst>
                            <p:childTnLst>
                              <p:par>
                                <p:cTn id="1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1000"/>
                                        <p:tgtEl>
                                          <p:spTgt spid="5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8750"/>
                            </p:stCondLst>
                            <p:childTnLst>
                              <p:par>
                                <p:cTn id="1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1000"/>
                                        <p:tgtEl>
                                          <p:spTgt spid="5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9750"/>
                            </p:stCondLst>
                            <p:childTnLst>
                              <p:par>
                                <p:cTn id="1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1000"/>
                                        <p:tgtEl>
                                          <p:spTgt spid="5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750"/>
                            </p:stCondLst>
                            <p:childTnLst>
                              <p:par>
                                <p:cTn id="1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1000"/>
                                        <p:tgtEl>
                                          <p:spTgt spid="5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1750"/>
                            </p:stCondLst>
                            <p:childTnLst>
                              <p:par>
                                <p:cTn id="1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1000"/>
                                        <p:tgtEl>
                                          <p:spTgt spid="5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2750"/>
                            </p:stCondLst>
                            <p:childTnLst>
                              <p:par>
                                <p:cTn id="1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1000"/>
                                        <p:tgtEl>
                                          <p:spTgt spid="5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750"/>
                            </p:stCondLst>
                            <p:childTnLst>
                              <p:par>
                                <p:cTn id="17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1" dur="1000"/>
                                        <p:tgtEl>
                                          <p:spTgt spid="5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4750"/>
                            </p:stCondLst>
                            <p:childTnLst>
                              <p:par>
                                <p:cTn id="1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1000"/>
                                        <p:tgtEl>
                                          <p:spTgt spid="5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750"/>
                            </p:stCondLst>
                            <p:childTnLst>
                              <p:par>
                                <p:cTn id="18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9" dur="1000"/>
                                        <p:tgtEl>
                                          <p:spTgt spid="5">
                                            <p:txEl>
                                              <p:pRg st="51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6750"/>
                            </p:stCondLst>
                            <p:childTnLst>
                              <p:par>
                                <p:cTn id="19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3" dur="1000"/>
                                        <p:tgtEl>
                                          <p:spTgt spid="5">
                                            <p:txEl>
                                              <p:pRg st="52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7750"/>
                            </p:stCondLst>
                            <p:childTnLst>
                              <p:par>
                                <p:cTn id="19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1000"/>
                                        <p:tgtEl>
                                          <p:spTgt spid="5">
                                            <p:txEl>
                                              <p:pRg st="53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8750"/>
                            </p:stCondLst>
                            <p:childTnLst>
                              <p:par>
                                <p:cTn id="19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1" dur="1000"/>
                                        <p:tgtEl>
                                          <p:spTgt spid="5">
                                            <p:txEl>
                                              <p:pRg st="54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9750"/>
                            </p:stCondLst>
                            <p:childTnLst>
                              <p:par>
                                <p:cTn id="20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1000"/>
                                        <p:tgtEl>
                                          <p:spTgt spid="5">
                                            <p:txEl>
                                              <p:pRg st="55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64. Придумать как можно больше слов, отвечающих на вопросы: «Что делает?», "Что делают?».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396044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b="1" i="1" dirty="0" smtClean="0"/>
              <a:t>по теме «Зима». </a:t>
            </a:r>
          </a:p>
          <a:p>
            <a:endParaRPr lang="ru-RU" sz="2400" b="1" i="1" dirty="0" smtClean="0"/>
          </a:p>
          <a:p>
            <a:r>
              <a:rPr lang="ru-RU" dirty="0" smtClean="0"/>
              <a:t>Снег (что делает?) </a:t>
            </a:r>
          </a:p>
          <a:p>
            <a:r>
              <a:rPr lang="ru-RU" dirty="0" smtClean="0"/>
              <a:t>ветер..,</a:t>
            </a:r>
          </a:p>
          <a:p>
            <a:r>
              <a:rPr lang="ru-RU" dirty="0" smtClean="0"/>
              <a:t>снежинки .., </a:t>
            </a:r>
          </a:p>
          <a:p>
            <a:r>
              <a:rPr lang="ru-RU" dirty="0" smtClean="0"/>
              <a:t>птицы ..,</a:t>
            </a:r>
          </a:p>
          <a:p>
            <a:r>
              <a:rPr lang="ru-RU" dirty="0" smtClean="0"/>
              <a:t>мороз ..,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люди ..,</a:t>
            </a:r>
          </a:p>
          <a:p>
            <a:r>
              <a:rPr lang="ru-RU" dirty="0" smtClean="0"/>
              <a:t>иней .., </a:t>
            </a:r>
          </a:p>
          <a:p>
            <a:r>
              <a:rPr lang="ru-RU" dirty="0" smtClean="0"/>
              <a:t>дети ..,</a:t>
            </a:r>
          </a:p>
          <a:p>
            <a:r>
              <a:rPr lang="ru-RU" dirty="0" smtClean="0"/>
              <a:t>узоры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65. Придумать как можно больше слов, отвечающих на вопросы </a:t>
            </a:r>
            <a:br>
              <a:rPr lang="ru-RU" sz="2800" i="1" dirty="0" smtClean="0"/>
            </a:br>
            <a:r>
              <a:rPr lang="ru-RU" sz="2800" i="1" dirty="0" smtClean="0"/>
              <a:t>«Кто?», «Что?».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3888432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r>
              <a:rPr lang="ru-RU" sz="2400" b="1" i="1" dirty="0" smtClean="0"/>
              <a:t>по теме «Зима».</a:t>
            </a:r>
          </a:p>
          <a:p>
            <a:pPr>
              <a:buNone/>
            </a:pPr>
            <a:endParaRPr lang="ru-RU" sz="2400" b="1" i="1" dirty="0" smtClean="0"/>
          </a:p>
          <a:p>
            <a:r>
              <a:rPr lang="ru-RU" dirty="0" smtClean="0"/>
              <a:t>Наступает (что?) .., </a:t>
            </a:r>
          </a:p>
          <a:p>
            <a:r>
              <a:rPr lang="ru-RU" dirty="0" smtClean="0"/>
              <a:t>замерзает ..,</a:t>
            </a:r>
          </a:p>
          <a:p>
            <a:r>
              <a:rPr lang="ru-RU" dirty="0" smtClean="0"/>
              <a:t>валит .., </a:t>
            </a:r>
          </a:p>
          <a:p>
            <a:r>
              <a:rPr lang="ru-RU" dirty="0" smtClean="0"/>
              <a:t>блестит ..,</a:t>
            </a:r>
          </a:p>
          <a:p>
            <a:r>
              <a:rPr lang="ru-RU" dirty="0" smtClean="0"/>
              <a:t>свищет ..,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лежит ..,</a:t>
            </a:r>
          </a:p>
          <a:p>
            <a:r>
              <a:rPr lang="ru-RU" dirty="0" smtClean="0"/>
              <a:t>бушует .., </a:t>
            </a:r>
          </a:p>
          <a:p>
            <a:r>
              <a:rPr lang="ru-RU" dirty="0" smtClean="0"/>
              <a:t>лепят ..,</a:t>
            </a:r>
          </a:p>
          <a:p>
            <a:r>
              <a:rPr lang="ru-RU" dirty="0" smtClean="0"/>
              <a:t>кружатся .., </a:t>
            </a:r>
          </a:p>
          <a:p>
            <a:r>
              <a:rPr lang="ru-RU" dirty="0" smtClean="0"/>
              <a:t>катаются 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66. Придумать как можно больше слов, отвечающих на вопросы </a:t>
            </a:r>
            <a:br>
              <a:rPr lang="ru-RU" sz="2800" i="1" dirty="0" smtClean="0"/>
            </a:br>
            <a:r>
              <a:rPr lang="ru-RU" sz="2800" i="1" dirty="0" smtClean="0"/>
              <a:t>«Какой?», «Какая?», «Какое?», «Какие?»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060848"/>
            <a:ext cx="7772400" cy="36004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b="1" i="1" dirty="0" smtClean="0"/>
              <a:t>по теме «Весна» (ранняя, поздняя).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dirty="0" smtClean="0"/>
              <a:t>Солнце (какое?) .., </a:t>
            </a:r>
          </a:p>
          <a:p>
            <a:r>
              <a:rPr lang="ru-RU" dirty="0" smtClean="0"/>
              <a:t>сосулька ..,</a:t>
            </a:r>
          </a:p>
          <a:p>
            <a:r>
              <a:rPr lang="ru-RU" dirty="0" smtClean="0"/>
              <a:t>небо ..,</a:t>
            </a:r>
          </a:p>
          <a:p>
            <a:r>
              <a:rPr lang="ru-RU" dirty="0" smtClean="0"/>
              <a:t>ручей ..,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облака .., </a:t>
            </a:r>
          </a:p>
          <a:p>
            <a:r>
              <a:rPr lang="ru-RU" dirty="0" smtClean="0"/>
              <a:t>листочки ..,</a:t>
            </a:r>
          </a:p>
          <a:p>
            <a:r>
              <a:rPr lang="ru-RU" dirty="0" smtClean="0"/>
              <a:t>снег .., </a:t>
            </a:r>
          </a:p>
          <a:p>
            <a:r>
              <a:rPr lang="ru-RU" dirty="0" smtClean="0"/>
              <a:t>день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67. Придумать как можно больше слов, отвечающих на вопросы: </a:t>
            </a:r>
            <a:br>
              <a:rPr lang="ru-RU" sz="2800" i="1" dirty="0" smtClean="0"/>
            </a:br>
            <a:r>
              <a:rPr lang="ru-RU" sz="2800" i="1" dirty="0" smtClean="0"/>
              <a:t>«Что делает?», «Что делают?»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76872"/>
            <a:ext cx="7772400" cy="388843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b="1" i="1" dirty="0" smtClean="0"/>
              <a:t>по теме «Весна» (ранняя, поздняя).</a:t>
            </a:r>
            <a:endParaRPr lang="ru-RU" sz="2400" b="1" dirty="0" smtClean="0"/>
          </a:p>
          <a:p>
            <a:r>
              <a:rPr lang="ru-RU" sz="2800" dirty="0" smtClean="0"/>
              <a:t>Солнце (что делает?) </a:t>
            </a:r>
          </a:p>
          <a:p>
            <a:r>
              <a:rPr lang="ru-RU" sz="2800" dirty="0" smtClean="0"/>
              <a:t>птицы .., </a:t>
            </a:r>
          </a:p>
          <a:p>
            <a:r>
              <a:rPr lang="ru-RU" sz="2800" dirty="0" smtClean="0"/>
              <a:t>трава .., </a:t>
            </a:r>
          </a:p>
          <a:p>
            <a:r>
              <a:rPr lang="ru-RU" sz="2800" dirty="0" smtClean="0"/>
              <a:t>деревья ..,</a:t>
            </a:r>
          </a:p>
          <a:p>
            <a:r>
              <a:rPr lang="ru-RU" sz="2800" dirty="0" smtClean="0"/>
              <a:t>сады .., </a:t>
            </a:r>
          </a:p>
          <a:p>
            <a:r>
              <a:rPr lang="ru-RU" sz="2800" dirty="0" smtClean="0"/>
              <a:t>яблони .., 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дети ...</a:t>
            </a:r>
          </a:p>
          <a:p>
            <a:r>
              <a:rPr lang="ru-RU" sz="2800" dirty="0" smtClean="0"/>
              <a:t>снег ..,</a:t>
            </a:r>
          </a:p>
          <a:p>
            <a:r>
              <a:rPr lang="ru-RU" sz="2800" dirty="0" smtClean="0"/>
              <a:t>сосульки ..,</a:t>
            </a:r>
          </a:p>
          <a:p>
            <a:r>
              <a:rPr lang="ru-RU" sz="2800" dirty="0" smtClean="0"/>
              <a:t>ручьи ..,</a:t>
            </a:r>
          </a:p>
          <a:p>
            <a:r>
              <a:rPr lang="ru-RU" sz="2800" dirty="0" smtClean="0"/>
              <a:t>почки ..,</a:t>
            </a:r>
          </a:p>
          <a:p>
            <a:r>
              <a:rPr lang="ru-RU" sz="2800" dirty="0" smtClean="0"/>
              <a:t>листья ..,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68. Придумать как можно больше слов, отвечающих на вопросы: </a:t>
            </a:r>
            <a:br>
              <a:rPr lang="ru-RU" sz="2800" i="1" dirty="0" smtClean="0"/>
            </a:br>
            <a:r>
              <a:rPr lang="ru-RU" sz="2800" i="1" dirty="0" smtClean="0"/>
              <a:t>«Кто?» или «Что?»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7931224" cy="41029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/>
              <a:t>по теме «Весна». </a:t>
            </a:r>
          </a:p>
          <a:p>
            <a:r>
              <a:rPr lang="ru-RU" dirty="0" smtClean="0"/>
              <a:t>Тает (что?) .., </a:t>
            </a:r>
          </a:p>
          <a:p>
            <a:r>
              <a:rPr lang="ru-RU" dirty="0" smtClean="0"/>
              <a:t>зеленеет ..,</a:t>
            </a:r>
          </a:p>
          <a:p>
            <a:r>
              <a:rPr lang="ru-RU" dirty="0" smtClean="0"/>
              <a:t>бегут.., </a:t>
            </a:r>
          </a:p>
          <a:p>
            <a:r>
              <a:rPr lang="ru-RU" dirty="0" smtClean="0"/>
              <a:t>прилетают..,</a:t>
            </a:r>
          </a:p>
          <a:p>
            <a:r>
              <a:rPr lang="ru-RU" dirty="0" smtClean="0"/>
              <a:t>распускаются .., </a:t>
            </a:r>
          </a:p>
          <a:p>
            <a:r>
              <a:rPr lang="ru-RU" dirty="0" smtClean="0"/>
              <a:t>покрываются листьями ..,</a:t>
            </a:r>
          </a:p>
          <a:p>
            <a:r>
              <a:rPr lang="ru-RU" dirty="0" smtClean="0"/>
              <a:t>появляются .., </a:t>
            </a:r>
          </a:p>
          <a:p>
            <a:r>
              <a:rPr lang="ru-RU" dirty="0" smtClean="0"/>
              <a:t>цветут 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5416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69. Придумать как можно больше слов, отвечающих на вопросы: «Что делает?», «Что делают?»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/>
              <a:t>по теме «Лето».</a:t>
            </a:r>
            <a:endParaRPr lang="ru-RU" b="1" dirty="0" smtClean="0"/>
          </a:p>
          <a:p>
            <a:r>
              <a:rPr lang="ru-RU" dirty="0" smtClean="0"/>
              <a:t>Солнце (что делает?) .., </a:t>
            </a:r>
          </a:p>
          <a:p>
            <a:r>
              <a:rPr lang="ru-RU" dirty="0" smtClean="0"/>
              <a:t>птицы ..,</a:t>
            </a:r>
          </a:p>
          <a:p>
            <a:r>
              <a:rPr lang="ru-RU" dirty="0" smtClean="0"/>
              <a:t>облака .., </a:t>
            </a:r>
          </a:p>
          <a:p>
            <a:r>
              <a:rPr lang="ru-RU" dirty="0" smtClean="0"/>
              <a:t>фрукты, овощи ..,</a:t>
            </a:r>
          </a:p>
          <a:p>
            <a:r>
              <a:rPr lang="ru-RU" dirty="0" smtClean="0"/>
              <a:t>трава .., </a:t>
            </a:r>
          </a:p>
          <a:p>
            <a:r>
              <a:rPr lang="ru-RU" dirty="0" smtClean="0"/>
              <a:t>дети ..,</a:t>
            </a:r>
          </a:p>
          <a:p>
            <a:r>
              <a:rPr lang="ru-RU" dirty="0" smtClean="0"/>
              <a:t>листья .., </a:t>
            </a:r>
          </a:p>
          <a:p>
            <a:r>
              <a:rPr lang="ru-RU" dirty="0" smtClean="0"/>
              <a:t>вода в реке ...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При выполнении задания используется картинка «Лето».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70. Придумать как можно больше слов, отвечающих на вопросы: «Какой?», «Какая?», «Какое?», «Какие?»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3960440"/>
          </a:xfrm>
        </p:spPr>
        <p:txBody>
          <a:bodyPr numCol="2">
            <a:normAutofit/>
          </a:bodyPr>
          <a:lstStyle/>
          <a:p>
            <a:r>
              <a:rPr lang="ru-RU" sz="2400" b="1" i="1" dirty="0" smtClean="0"/>
              <a:t>по теме «Лето»</a:t>
            </a:r>
            <a:endParaRPr lang="ru-RU" sz="2400" b="1" dirty="0" smtClean="0"/>
          </a:p>
          <a:p>
            <a:r>
              <a:rPr lang="ru-RU" sz="2800" dirty="0" smtClean="0"/>
              <a:t>Солнце (какое?) ..,</a:t>
            </a:r>
          </a:p>
          <a:p>
            <a:r>
              <a:rPr lang="ru-RU" sz="2800" dirty="0" smtClean="0"/>
              <a:t>воздух ..,</a:t>
            </a:r>
          </a:p>
          <a:p>
            <a:r>
              <a:rPr lang="ru-RU" sz="2800" dirty="0" smtClean="0"/>
              <a:t>небо .., </a:t>
            </a:r>
          </a:p>
          <a:p>
            <a:r>
              <a:rPr lang="ru-RU" sz="2800" dirty="0" smtClean="0"/>
              <a:t>погода ..,</a:t>
            </a:r>
          </a:p>
          <a:p>
            <a:r>
              <a:rPr lang="ru-RU" sz="2800" dirty="0" smtClean="0"/>
              <a:t>облака ..,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дождь ..,</a:t>
            </a:r>
          </a:p>
          <a:p>
            <a:r>
              <a:rPr lang="ru-RU" sz="2800" dirty="0" smtClean="0"/>
              <a:t>трава .., </a:t>
            </a:r>
          </a:p>
          <a:p>
            <a:r>
              <a:rPr lang="ru-RU" sz="2800" dirty="0" smtClean="0"/>
              <a:t>день ..,</a:t>
            </a:r>
          </a:p>
          <a:p>
            <a:r>
              <a:rPr lang="ru-RU" sz="2800" dirty="0" smtClean="0"/>
              <a:t>листья .., </a:t>
            </a:r>
          </a:p>
          <a:p>
            <a:r>
              <a:rPr lang="ru-RU" sz="2800" dirty="0" smtClean="0"/>
              <a:t>ночь ...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71. Придумать слова, отвечающие на вопрос «Что?» по теме «Овощи, фрукты, ягоды».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536504"/>
          </a:xfrm>
        </p:spPr>
        <p:txBody>
          <a:bodyPr numCol="2">
            <a:normAutofit fontScale="92500" lnSpcReduction="10000"/>
          </a:bodyPr>
          <a:lstStyle/>
          <a:p>
            <a:r>
              <a:rPr lang="ru-RU" dirty="0" smtClean="0"/>
              <a:t>Большой (что?) арбуз,</a:t>
            </a:r>
          </a:p>
          <a:p>
            <a:r>
              <a:rPr lang="ru-RU" dirty="0" smtClean="0"/>
              <a:t> желтая-…</a:t>
            </a:r>
          </a:p>
          <a:p>
            <a:r>
              <a:rPr lang="ru-RU" dirty="0" smtClean="0"/>
              <a:t>маленькая .., </a:t>
            </a:r>
          </a:p>
          <a:p>
            <a:r>
              <a:rPr lang="ru-RU" dirty="0" smtClean="0"/>
              <a:t>синяя…</a:t>
            </a:r>
          </a:p>
          <a:p>
            <a:r>
              <a:rPr lang="ru-RU" dirty="0" smtClean="0"/>
              <a:t>крупный… </a:t>
            </a:r>
          </a:p>
          <a:p>
            <a:r>
              <a:rPr lang="ru-RU" dirty="0" smtClean="0"/>
              <a:t>красное…</a:t>
            </a:r>
          </a:p>
          <a:p>
            <a:r>
              <a:rPr lang="ru-RU" dirty="0" smtClean="0"/>
              <a:t>круглый …</a:t>
            </a:r>
          </a:p>
          <a:p>
            <a:r>
              <a:rPr lang="ru-RU" dirty="0" smtClean="0"/>
              <a:t>зеленый…</a:t>
            </a:r>
          </a:p>
          <a:p>
            <a:r>
              <a:rPr lang="ru-RU" dirty="0" smtClean="0"/>
              <a:t>мелкий… </a:t>
            </a:r>
          </a:p>
          <a:p>
            <a:r>
              <a:rPr lang="ru-RU" dirty="0" smtClean="0"/>
              <a:t>черная …</a:t>
            </a:r>
          </a:p>
          <a:p>
            <a:endParaRPr lang="ru-RU" dirty="0" smtClean="0"/>
          </a:p>
          <a:p>
            <a:r>
              <a:rPr lang="ru-RU" dirty="0" smtClean="0"/>
              <a:t>твердый - … </a:t>
            </a:r>
          </a:p>
          <a:p>
            <a:r>
              <a:rPr lang="ru-RU" dirty="0" smtClean="0"/>
              <a:t>длинный…</a:t>
            </a:r>
          </a:p>
          <a:p>
            <a:r>
              <a:rPr lang="ru-RU" dirty="0" smtClean="0"/>
              <a:t>мягкая – </a:t>
            </a:r>
          </a:p>
          <a:p>
            <a:r>
              <a:rPr lang="ru-RU" dirty="0" smtClean="0"/>
              <a:t>спелая…</a:t>
            </a:r>
          </a:p>
          <a:p>
            <a:r>
              <a:rPr lang="ru-RU" dirty="0" smtClean="0"/>
              <a:t>сладкая - …</a:t>
            </a:r>
          </a:p>
          <a:p>
            <a:r>
              <a:rPr lang="ru-RU" dirty="0" smtClean="0"/>
              <a:t> сочный …</a:t>
            </a:r>
          </a:p>
          <a:p>
            <a:r>
              <a:rPr lang="ru-RU" dirty="0" smtClean="0"/>
              <a:t>вкусное – </a:t>
            </a:r>
          </a:p>
          <a:p>
            <a:r>
              <a:rPr lang="ru-RU" dirty="0" smtClean="0"/>
              <a:t>свежий …</a:t>
            </a:r>
          </a:p>
          <a:p>
            <a:r>
              <a:rPr lang="ru-RU" dirty="0" smtClean="0"/>
              <a:t>горький … </a:t>
            </a:r>
          </a:p>
          <a:p>
            <a:r>
              <a:rPr lang="ru-RU" dirty="0" smtClean="0"/>
              <a:t>хрустящий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72. Придумать слова, отвечающие на вопрос «Кто?» по теме «Дикие животные».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824536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Большой (кто?) слон,</a:t>
            </a:r>
          </a:p>
          <a:p>
            <a:r>
              <a:rPr lang="ru-RU" dirty="0" smtClean="0"/>
              <a:t>сильный</a:t>
            </a:r>
          </a:p>
          <a:p>
            <a:r>
              <a:rPr lang="ru-RU" dirty="0" smtClean="0"/>
              <a:t>маленькая .., </a:t>
            </a:r>
          </a:p>
          <a:p>
            <a:r>
              <a:rPr lang="ru-RU" dirty="0" smtClean="0"/>
              <a:t>слабый ..,</a:t>
            </a:r>
          </a:p>
          <a:p>
            <a:r>
              <a:rPr lang="ru-RU" dirty="0" smtClean="0"/>
              <a:t>пушистая .., </a:t>
            </a:r>
          </a:p>
          <a:p>
            <a:r>
              <a:rPr lang="ru-RU" dirty="0" smtClean="0"/>
              <a:t>трусливый ..,</a:t>
            </a:r>
          </a:p>
          <a:p>
            <a:r>
              <a:rPr lang="ru-RU" dirty="0" smtClean="0"/>
              <a:t>колючий .., </a:t>
            </a:r>
          </a:p>
          <a:p>
            <a:r>
              <a:rPr lang="ru-RU" dirty="0" smtClean="0"/>
              <a:t>добрый ..,</a:t>
            </a:r>
          </a:p>
          <a:p>
            <a:r>
              <a:rPr lang="ru-RU" dirty="0" smtClean="0"/>
              <a:t>могучий .., </a:t>
            </a:r>
          </a:p>
          <a:p>
            <a:r>
              <a:rPr lang="ru-RU" dirty="0" smtClean="0"/>
              <a:t>злой ..,</a:t>
            </a:r>
          </a:p>
          <a:p>
            <a:r>
              <a:rPr lang="ru-RU" dirty="0" smtClean="0"/>
              <a:t>пятнистый .., </a:t>
            </a:r>
          </a:p>
          <a:p>
            <a:r>
              <a:rPr lang="ru-RU" dirty="0" smtClean="0"/>
              <a:t>быстрый ..,</a:t>
            </a:r>
          </a:p>
          <a:p>
            <a:r>
              <a:rPr lang="ru-RU" dirty="0" smtClean="0"/>
              <a:t>полосатая .., </a:t>
            </a:r>
          </a:p>
          <a:p>
            <a:r>
              <a:rPr lang="ru-RU" dirty="0" smtClean="0"/>
              <a:t>горбатый ..,</a:t>
            </a:r>
          </a:p>
          <a:p>
            <a:r>
              <a:rPr lang="ru-RU" dirty="0" smtClean="0"/>
              <a:t>длинноногий .., </a:t>
            </a:r>
          </a:p>
          <a:p>
            <a:r>
              <a:rPr lang="ru-RU" dirty="0" smtClean="0"/>
              <a:t>хитрая ..,</a:t>
            </a:r>
          </a:p>
          <a:p>
            <a:r>
              <a:rPr lang="ru-RU" dirty="0" smtClean="0"/>
              <a:t>серый .., </a:t>
            </a:r>
          </a:p>
          <a:p>
            <a:r>
              <a:rPr lang="ru-RU" dirty="0" smtClean="0"/>
              <a:t>ловкая ..,</a:t>
            </a:r>
          </a:p>
          <a:p>
            <a:r>
              <a:rPr lang="ru-RU" dirty="0" smtClean="0"/>
              <a:t>неуклюжий ,.,</a:t>
            </a:r>
          </a:p>
          <a:p>
            <a:r>
              <a:rPr lang="ru-RU" dirty="0" smtClean="0"/>
              <a:t>хищный 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73. Придумать слова, отвечающие на вопрос </a:t>
            </a:r>
            <a:br>
              <a:rPr lang="ru-RU" sz="2800" i="1" dirty="0" smtClean="0"/>
            </a:br>
            <a:r>
              <a:rPr lang="ru-RU" sz="2800" i="1" dirty="0" smtClean="0"/>
              <a:t>«Что?» по теме «Транспорт».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3600400"/>
          </a:xfrm>
        </p:spPr>
        <p:txBody>
          <a:bodyPr numCol="2">
            <a:normAutofit/>
          </a:bodyPr>
          <a:lstStyle/>
          <a:p>
            <a:r>
              <a:rPr lang="ru-RU" sz="2800" dirty="0" smtClean="0"/>
              <a:t>Новый (что?) ..,</a:t>
            </a:r>
          </a:p>
          <a:p>
            <a:r>
              <a:rPr lang="ru-RU" sz="2800" dirty="0" smtClean="0"/>
              <a:t>длинный ..,</a:t>
            </a:r>
          </a:p>
          <a:p>
            <a:r>
              <a:rPr lang="ru-RU" sz="2800" dirty="0" smtClean="0"/>
              <a:t>старый .., </a:t>
            </a:r>
          </a:p>
          <a:p>
            <a:r>
              <a:rPr lang="ru-RU" sz="2800" dirty="0" smtClean="0"/>
              <a:t>грузовой ..,</a:t>
            </a:r>
          </a:p>
          <a:p>
            <a:r>
              <a:rPr lang="ru-RU" sz="2800" dirty="0" smtClean="0"/>
              <a:t>большой ..,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трехколесный ..,</a:t>
            </a:r>
          </a:p>
          <a:p>
            <a:r>
              <a:rPr lang="ru-RU" sz="2800" dirty="0" smtClean="0"/>
              <a:t>маленькая .., </a:t>
            </a:r>
          </a:p>
          <a:p>
            <a:r>
              <a:rPr lang="ru-RU" sz="2800" dirty="0" smtClean="0"/>
              <a:t>быстроходный ..,</a:t>
            </a:r>
          </a:p>
          <a:p>
            <a:r>
              <a:rPr lang="ru-RU" sz="2800" dirty="0" smtClean="0"/>
              <a:t>мощный .., </a:t>
            </a:r>
          </a:p>
          <a:p>
            <a:r>
              <a:rPr lang="ru-RU" sz="2800" dirty="0" smtClean="0"/>
              <a:t>летящий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5. Объясните, чем отличаются предметы (с использованием картинок).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785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Чашка и стакан  	Тарелка и миска		Помидор и тыква</a:t>
            </a:r>
          </a:p>
          <a:p>
            <a:pPr>
              <a:buNone/>
            </a:pPr>
            <a:r>
              <a:rPr lang="ru-RU" sz="1800" dirty="0" smtClean="0"/>
              <a:t>       	             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sz="1800" dirty="0" smtClean="0"/>
          </a:p>
          <a:p>
            <a:r>
              <a:rPr lang="ru-RU" sz="1800" dirty="0" smtClean="0"/>
              <a:t>Стул и кресло	Кофта и свитер			Яблоко и груша</a:t>
            </a:r>
          </a:p>
          <a:p>
            <a:r>
              <a:rPr lang="ru-RU" sz="1800" dirty="0" smtClean="0"/>
              <a:t> 		       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Грузовик и легковая машина			Самолет и птица</a:t>
            </a:r>
          </a:p>
          <a:p>
            <a:r>
              <a:rPr lang="ru-RU" sz="1800" dirty="0" smtClean="0"/>
              <a:t>                           		  </a:t>
            </a:r>
            <a:r>
              <a:rPr lang="ru-RU" sz="1800" dirty="0" smtClean="0">
                <a:hlinkClick r:id="rId2"/>
              </a:rPr>
              <a:t> </a:t>
            </a:r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Береза и дуб					Дерево и куст</a:t>
            </a:r>
          </a:p>
          <a:p>
            <a:r>
              <a:rPr lang="ru-RU" sz="1800" dirty="0" smtClean="0"/>
              <a:t>           	</a:t>
            </a:r>
            <a:endParaRPr lang="ru-RU" sz="1800" dirty="0"/>
          </a:p>
        </p:txBody>
      </p:sp>
      <p:pic>
        <p:nvPicPr>
          <p:cNvPr id="4" name="Рисунок 3" descr="image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13303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060848"/>
            <a:ext cx="1330325" cy="78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ыкв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132856"/>
            <a:ext cx="7612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мидор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132856"/>
            <a:ext cx="700041" cy="6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026.jpg"/>
          <p:cNvPicPr/>
          <p:nvPr/>
        </p:nvPicPr>
        <p:blipFill>
          <a:blip r:embed="rId7" cstate="print"/>
          <a:srcRect b="15748"/>
          <a:stretch>
            <a:fillRect/>
          </a:stretch>
        </p:blipFill>
        <p:spPr bwMode="auto">
          <a:xfrm>
            <a:off x="899592" y="3356992"/>
            <a:ext cx="1521854" cy="94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age02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429000"/>
            <a:ext cx="1520190" cy="7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груш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3501008"/>
            <a:ext cx="514905" cy="76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яблоко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3501008"/>
            <a:ext cx="815297" cy="7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age032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869160"/>
            <a:ext cx="14249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age034.jpg">
            <a:hlinkClick r:id="rId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4725144"/>
            <a:ext cx="1424940" cy="55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image036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760" y="5229200"/>
            <a:ext cx="1289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image038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016" y="5445224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9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4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74. К названию действий придумать слова, отвечающие на вопрос </a:t>
            </a:r>
            <a:br>
              <a:rPr lang="ru-RU" sz="2800" i="1" dirty="0" smtClean="0"/>
            </a:br>
            <a:r>
              <a:rPr lang="ru-RU" sz="2800" i="1" dirty="0" smtClean="0"/>
              <a:t>«Что?» по теме «Овощи, фрукты, ягоды».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04864"/>
            <a:ext cx="7772400" cy="3672408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Растет (что?) .., </a:t>
            </a:r>
          </a:p>
          <a:p>
            <a:r>
              <a:rPr lang="ru-RU" dirty="0" smtClean="0"/>
              <a:t>срезают ..,</a:t>
            </a:r>
          </a:p>
          <a:p>
            <a:r>
              <a:rPr lang="ru-RU" dirty="0" smtClean="0"/>
              <a:t>зеленеет .., </a:t>
            </a:r>
          </a:p>
          <a:p>
            <a:r>
              <a:rPr lang="ru-RU" dirty="0" smtClean="0"/>
              <a:t>выкапывают ...</a:t>
            </a:r>
          </a:p>
          <a:p>
            <a:r>
              <a:rPr lang="ru-RU" dirty="0" smtClean="0"/>
              <a:t>краснеет .., </a:t>
            </a:r>
          </a:p>
          <a:p>
            <a:r>
              <a:rPr lang="ru-RU" dirty="0" smtClean="0"/>
              <a:t>срывают ..,</a:t>
            </a:r>
          </a:p>
          <a:p>
            <a:endParaRPr lang="ru-RU" dirty="0" smtClean="0"/>
          </a:p>
          <a:p>
            <a:r>
              <a:rPr lang="ru-RU" dirty="0" smtClean="0"/>
              <a:t>созревает ..,</a:t>
            </a:r>
          </a:p>
          <a:p>
            <a:r>
              <a:rPr lang="ru-RU" dirty="0" smtClean="0"/>
              <a:t> варят ..,</a:t>
            </a:r>
          </a:p>
          <a:p>
            <a:r>
              <a:rPr lang="ru-RU" dirty="0" smtClean="0"/>
              <a:t>дергают .., </a:t>
            </a:r>
          </a:p>
          <a:p>
            <a:r>
              <a:rPr lang="ru-RU" dirty="0" smtClean="0"/>
              <a:t>жарят ..,</a:t>
            </a:r>
          </a:p>
          <a:p>
            <a:r>
              <a:rPr lang="ru-RU" dirty="0" smtClean="0"/>
              <a:t>маринуют .., </a:t>
            </a:r>
          </a:p>
          <a:p>
            <a:r>
              <a:rPr lang="ru-RU" dirty="0" smtClean="0"/>
              <a:t>солят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75. К названиям действий придумать слова, отвечающие на вопрос </a:t>
            </a:r>
            <a:br>
              <a:rPr lang="ru-RU" sz="2800" i="1" dirty="0" smtClean="0"/>
            </a:br>
            <a:r>
              <a:rPr lang="ru-RU" sz="2800" i="1" dirty="0" smtClean="0"/>
              <a:t>«Кто?» по теме «Животные».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2204864"/>
            <a:ext cx="7772400" cy="3888432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Прыгает (кто?) ..,</a:t>
            </a:r>
          </a:p>
          <a:p>
            <a:r>
              <a:rPr lang="ru-RU" dirty="0" smtClean="0"/>
              <a:t>скачет ..,</a:t>
            </a:r>
          </a:p>
          <a:p>
            <a:r>
              <a:rPr lang="ru-RU" dirty="0" smtClean="0"/>
              <a:t>кусается .., </a:t>
            </a:r>
          </a:p>
          <a:p>
            <a:r>
              <a:rPr lang="ru-RU" dirty="0" smtClean="0"/>
              <a:t>спит ..,</a:t>
            </a:r>
          </a:p>
          <a:p>
            <a:r>
              <a:rPr lang="ru-RU" dirty="0" smtClean="0"/>
              <a:t>пугается .., </a:t>
            </a:r>
          </a:p>
          <a:p>
            <a:r>
              <a:rPr lang="ru-RU" dirty="0" smtClean="0"/>
              <a:t>охотится ..,</a:t>
            </a:r>
          </a:p>
          <a:p>
            <a:r>
              <a:rPr lang="ru-RU" dirty="0" smtClean="0"/>
              <a:t>прячется ..,</a:t>
            </a:r>
          </a:p>
          <a:p>
            <a:endParaRPr lang="ru-RU" dirty="0" smtClean="0"/>
          </a:p>
          <a:p>
            <a:r>
              <a:rPr lang="ru-RU" dirty="0" smtClean="0"/>
              <a:t>хитрит ..,</a:t>
            </a:r>
          </a:p>
          <a:p>
            <a:r>
              <a:rPr lang="ru-RU" dirty="0" smtClean="0"/>
              <a:t>нападает .., </a:t>
            </a:r>
          </a:p>
          <a:p>
            <a:r>
              <a:rPr lang="ru-RU" dirty="0" smtClean="0"/>
              <a:t>ползает ..,</a:t>
            </a:r>
          </a:p>
          <a:p>
            <a:r>
              <a:rPr lang="ru-RU" dirty="0" smtClean="0"/>
              <a:t>крадется .., </a:t>
            </a:r>
          </a:p>
          <a:p>
            <a:r>
              <a:rPr lang="ru-RU" dirty="0" smtClean="0"/>
              <a:t>заметает следы ..,</a:t>
            </a:r>
          </a:p>
          <a:p>
            <a:r>
              <a:rPr lang="ru-RU" dirty="0" smtClean="0"/>
              <a:t>переваливается .., </a:t>
            </a:r>
          </a:p>
          <a:p>
            <a:r>
              <a:rPr lang="ru-RU" dirty="0" smtClean="0"/>
              <a:t>бросается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52128"/>
          </a:xfrm>
        </p:spPr>
        <p:txBody>
          <a:bodyPr>
            <a:noAutofit/>
          </a:bodyPr>
          <a:lstStyle/>
          <a:p>
            <a:r>
              <a:rPr lang="ru-RU" sz="3200" i="1" dirty="0" smtClean="0"/>
              <a:t>76. Игра с мячом </a:t>
            </a:r>
            <a:br>
              <a:rPr lang="ru-RU" sz="3200" i="1" dirty="0" smtClean="0"/>
            </a:br>
            <a:r>
              <a:rPr lang="ru-RU" sz="3200" i="1" dirty="0" smtClean="0"/>
              <a:t>«Расскажи про зайчика».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075240" cy="5328592"/>
          </a:xfrm>
        </p:spPr>
        <p:txBody>
          <a:bodyPr>
            <a:normAutofit fontScale="92500"/>
          </a:bodyPr>
          <a:lstStyle/>
          <a:p>
            <a:pPr marL="273050" indent="0" algn="just">
              <a:buNone/>
            </a:pPr>
            <a:r>
              <a:rPr lang="ru-RU" sz="2100" dirty="0" smtClean="0"/>
              <a:t>На доске картинка «Заяц». Взрослый дает задание детям придумать слова, описывающие внешний вид зайца, его повадки, настроение, «характер».</a:t>
            </a:r>
          </a:p>
          <a:p>
            <a:pPr marL="273050" indent="0" algn="just">
              <a:buNone/>
            </a:pPr>
            <a:r>
              <a:rPr lang="ru-RU" sz="2100" dirty="0" smtClean="0"/>
              <a:t>Затем взрослый бросает мяч одному из детей. Ребенок, поймавший мяч, говорит слово, отвечающее на вопрос «Какой заяц?» и бросает мяч обратно. </a:t>
            </a:r>
          </a:p>
          <a:p>
            <a:pPr marL="273050" indent="0" algn="just">
              <a:buNone/>
            </a:pPr>
            <a:r>
              <a:rPr lang="ru-RU" sz="2100" dirty="0" smtClean="0"/>
              <a:t>В процессе игры Взрослый изменяет вопросы:</a:t>
            </a:r>
          </a:p>
          <a:p>
            <a:r>
              <a:rPr lang="ru-RU" dirty="0" smtClean="0"/>
              <a:t>«Какой заяц?» (серый, белый, длинноухий, пугливый).</a:t>
            </a:r>
          </a:p>
          <a:p>
            <a:r>
              <a:rPr lang="ru-RU" dirty="0" smtClean="0"/>
              <a:t>«Какая шубка у зайца?» (серая летом, белая зимой, пушистая, мягкая, гладкая).</a:t>
            </a:r>
          </a:p>
          <a:p>
            <a:r>
              <a:rPr lang="ru-RU" dirty="0" smtClean="0"/>
              <a:t>«Какое у зайца может быть настроение?» (веселое, грустное, хорошее, плохое).</a:t>
            </a:r>
          </a:p>
          <a:p>
            <a:r>
              <a:rPr lang="ru-RU" dirty="0" smtClean="0"/>
              <a:t>«Какие зайчата у зайца?» (быстрые, шустрые, веселые, маленькие, длинноухие).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77. Игра «Чье это жилище?»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19256" cy="4968552"/>
          </a:xfrm>
        </p:spPr>
        <p:txBody>
          <a:bodyPr>
            <a:normAutofit fontScale="70000" lnSpcReduction="20000"/>
          </a:bodyPr>
          <a:lstStyle/>
          <a:p>
            <a:pPr marL="273050" indent="0" algn="just">
              <a:buNone/>
            </a:pPr>
            <a:r>
              <a:rPr lang="ru-RU" sz="2400" dirty="0" smtClean="0"/>
              <a:t>На доске слева — картинки, изображающие жилища животных, справа — изображения животных.</a:t>
            </a:r>
          </a:p>
          <a:p>
            <a:pPr marL="273050" indent="0" algn="just">
              <a:buNone/>
            </a:pPr>
            <a:r>
              <a:rPr lang="ru-RU" sz="2400" dirty="0" smtClean="0"/>
              <a:t>Взрослый объясняет, что Незнайка перепутал домики животных. Надо им помочь найти свои. Дети переставляют изображения животных, помещая их около своих жилищ, а затем называют, чьи это жилища</a:t>
            </a:r>
          </a:p>
          <a:p>
            <a:pPr marL="273050" indent="0" algn="just">
              <a:buNone/>
            </a:pPr>
            <a:r>
              <a:rPr lang="ru-RU" sz="2400" dirty="0" smtClean="0"/>
              <a:t> </a:t>
            </a:r>
          </a:p>
          <a:p>
            <a:pPr marL="273050" indent="-273050" algn="just"/>
            <a:r>
              <a:rPr lang="ru-RU" dirty="0" smtClean="0"/>
              <a:t>нора — для лисы, мышки; </a:t>
            </a:r>
          </a:p>
          <a:p>
            <a:pPr marL="273050" indent="-273050" algn="just"/>
            <a:r>
              <a:rPr lang="ru-RU" dirty="0" smtClean="0"/>
              <a:t>берлога — для медведя; </a:t>
            </a:r>
          </a:p>
          <a:p>
            <a:pPr marL="273050" indent="-273050" algn="just"/>
            <a:r>
              <a:rPr lang="ru-RU" dirty="0" smtClean="0"/>
              <a:t>дупло — для белки, для совы; </a:t>
            </a:r>
          </a:p>
          <a:p>
            <a:pPr marL="273050" indent="-273050" algn="just"/>
            <a:r>
              <a:rPr lang="ru-RU" dirty="0" smtClean="0"/>
              <a:t>гнездо — для птицы; </a:t>
            </a:r>
          </a:p>
          <a:p>
            <a:pPr marL="273050" indent="-273050" algn="just"/>
            <a:r>
              <a:rPr lang="ru-RU" dirty="0" smtClean="0"/>
              <a:t>скворечник — для скворца; </a:t>
            </a:r>
          </a:p>
          <a:p>
            <a:pPr marL="273050" indent="-273050" algn="just"/>
            <a:r>
              <a:rPr lang="ru-RU" dirty="0" smtClean="0"/>
              <a:t>коровник — для коровы, телят; </a:t>
            </a:r>
          </a:p>
          <a:p>
            <a:pPr marL="273050" indent="-273050" algn="just"/>
            <a:r>
              <a:rPr lang="ru-RU" dirty="0" smtClean="0"/>
              <a:t>конюшня — для лошади, жеребят; </a:t>
            </a:r>
          </a:p>
          <a:p>
            <a:pPr marL="273050" indent="-273050" algn="just"/>
            <a:r>
              <a:rPr lang="ru-RU" dirty="0" smtClean="0"/>
              <a:t>свинарник — для свиньи и поросят; </a:t>
            </a:r>
          </a:p>
          <a:p>
            <a:pPr marL="273050" indent="-273050" algn="just"/>
            <a:r>
              <a:rPr lang="ru-RU" dirty="0" smtClean="0"/>
              <a:t>крольчатник — для кроликов.</a:t>
            </a:r>
          </a:p>
          <a:p>
            <a:pPr marL="273050" indent="0" algn="just">
              <a:buNone/>
            </a:pPr>
            <a:endParaRPr lang="ru-RU" dirty="0" smtClean="0"/>
          </a:p>
          <a:p>
            <a:pPr marL="273050" indent="0" algn="just">
              <a:buNone/>
            </a:pPr>
            <a:r>
              <a:rPr lang="ru-RU" sz="2300" dirty="0" smtClean="0"/>
              <a:t>Перед выполнением этого задания дети закрепляют названия жилищ домашних и диких животных и птиц по картинкам.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080120"/>
          </a:xfrm>
        </p:spPr>
        <p:txBody>
          <a:bodyPr>
            <a:normAutofit/>
          </a:bodyPr>
          <a:lstStyle/>
          <a:p>
            <a:r>
              <a:rPr lang="ru-RU" sz="2700" i="1" dirty="0" smtClean="0"/>
              <a:t>78. Отгадывание загадок с объяснением того, почему дети догадались.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24936" cy="5256584"/>
          </a:xfrm>
        </p:spPr>
        <p:txBody>
          <a:bodyPr>
            <a:normAutofit fontScale="92500" lnSpcReduction="10000"/>
          </a:bodyPr>
          <a:lstStyle/>
          <a:p>
            <a:pPr marL="273050" indent="0" algn="just">
              <a:buNone/>
            </a:pPr>
            <a:r>
              <a:rPr lang="ru-RU" sz="2200" dirty="0" smtClean="0"/>
              <a:t>Например, предлагается загадка про овощи. Взрослый предлагает прослушать стихотворение и догадаться, какие овощи были в корзине.</a:t>
            </a:r>
          </a:p>
          <a:p>
            <a:pPr marL="273050" indent="0" algn="just">
              <a:lnSpc>
                <a:spcPct val="110000"/>
              </a:lnSpc>
            </a:pPr>
            <a:r>
              <a:rPr lang="ru-RU" dirty="0" smtClean="0"/>
              <a:t>Мы сами сажали весной огород.</a:t>
            </a:r>
          </a:p>
          <a:p>
            <a:pPr marL="273050" indent="0" algn="just">
              <a:lnSpc>
                <a:spcPct val="110000"/>
              </a:lnSpc>
              <a:buNone/>
            </a:pPr>
            <a:r>
              <a:rPr lang="ru-RU" dirty="0" smtClean="0"/>
              <a:t>Мы сами сажали, пололи и вот...</a:t>
            </a:r>
          </a:p>
          <a:p>
            <a:pPr marL="273050" indent="0" algn="just">
              <a:lnSpc>
                <a:spcPct val="110000"/>
              </a:lnSpc>
              <a:buNone/>
            </a:pPr>
            <a:r>
              <a:rPr lang="ru-RU" dirty="0" smtClean="0"/>
              <a:t>Расселся, разлегся в большущей корзине</a:t>
            </a:r>
          </a:p>
          <a:p>
            <a:pPr marL="273050" indent="0" algn="just">
              <a:lnSpc>
                <a:spcPct val="110000"/>
              </a:lnSpc>
              <a:buNone/>
            </a:pPr>
            <a:r>
              <a:rPr lang="ru-RU" dirty="0" smtClean="0"/>
              <a:t>И красный, и желтый, и черный, и синий,</a:t>
            </a:r>
          </a:p>
          <a:p>
            <a:pPr marL="273050" indent="0" algn="just">
              <a:lnSpc>
                <a:spcPct val="110000"/>
              </a:lnSpc>
              <a:buNone/>
            </a:pPr>
            <a:r>
              <a:rPr lang="ru-RU" dirty="0" smtClean="0"/>
              <a:t>Здоровый такой разноцветный народ.</a:t>
            </a:r>
          </a:p>
          <a:p>
            <a:pPr marL="273050" indent="0" algn="just">
              <a:lnSpc>
                <a:spcPct val="110000"/>
              </a:lnSpc>
              <a:buNone/>
            </a:pPr>
            <a:r>
              <a:rPr lang="ru-RU" dirty="0" smtClean="0"/>
              <a:t>Что же это за «народ»?</a:t>
            </a:r>
          </a:p>
          <a:p>
            <a:pPr marL="273050" indent="0" algn="just"/>
            <a:r>
              <a:rPr lang="ru-RU" dirty="0" smtClean="0"/>
              <a:t>(Овощи: помидоры, репа, редька, баклажаны...)</a:t>
            </a:r>
          </a:p>
          <a:p>
            <a:pPr marL="273050" indent="0" algn="just">
              <a:buNone/>
            </a:pPr>
            <a:endParaRPr lang="ru-RU" sz="2200" dirty="0" smtClean="0"/>
          </a:p>
          <a:p>
            <a:pPr marL="273050" indent="0" algn="just">
              <a:buNone/>
            </a:pPr>
            <a:r>
              <a:rPr lang="ru-RU" sz="2200" dirty="0" smtClean="0"/>
              <a:t>Взрослый спрашивает, как дети догадались, что именно эти овощи лежат в корзине. (Помидор красный, редька черная, репа желтая, баклажан синий и т. д.).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79. Составление детьми загадок-описаний по определенному плану.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>
            <a:normAutofit/>
          </a:bodyPr>
          <a:lstStyle/>
          <a:p>
            <a:pPr marL="273050" indent="0" algn="just">
              <a:buNone/>
            </a:pPr>
            <a:r>
              <a:rPr lang="ru-RU" dirty="0" smtClean="0"/>
              <a:t>Например, детям предлагается составить загадку про одежду, используя описание </a:t>
            </a:r>
          </a:p>
          <a:p>
            <a:pPr marL="273050" indent="-273050" algn="just"/>
            <a:r>
              <a:rPr lang="ru-RU" sz="2400" dirty="0" smtClean="0"/>
              <a:t>цвета, </a:t>
            </a:r>
          </a:p>
          <a:p>
            <a:pPr marL="273050" indent="-273050" algn="just"/>
            <a:r>
              <a:rPr lang="ru-RU" sz="2400" dirty="0" smtClean="0"/>
              <a:t>величины, </a:t>
            </a:r>
          </a:p>
          <a:p>
            <a:pPr marL="273050" indent="-273050" algn="just"/>
            <a:r>
              <a:rPr lang="ru-RU" sz="2400" dirty="0" smtClean="0"/>
              <a:t>формы, </a:t>
            </a:r>
          </a:p>
          <a:p>
            <a:pPr marL="273050" indent="-273050" algn="just"/>
            <a:r>
              <a:rPr lang="ru-RU" sz="2400" dirty="0" smtClean="0"/>
              <a:t>материала, из которого она сделана, </a:t>
            </a:r>
          </a:p>
          <a:p>
            <a:pPr marL="273050" indent="-273050" algn="just"/>
            <a:r>
              <a:rPr lang="ru-RU" sz="2400" dirty="0" smtClean="0"/>
              <a:t>времени года, когда ее носят.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Полосатый, длинный, теплый, шерстяной, носят осенью, зимой. Что это? (Шарф)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80.   Игра </a:t>
            </a:r>
            <a:br>
              <a:rPr lang="ru-RU" sz="2800" i="1" dirty="0" smtClean="0"/>
            </a:br>
            <a:r>
              <a:rPr lang="ru-RU" sz="2800" i="1" dirty="0" smtClean="0"/>
              <a:t>«Придумай, о чем может идти речь»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5077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Взрослый предлагает детям сказать, о чем может идти речь, если в тексте, например, есть слова КОТ И ЛИСТ. </a:t>
            </a:r>
          </a:p>
          <a:p>
            <a:pPr algn="just">
              <a:buNone/>
            </a:pPr>
            <a:r>
              <a:rPr lang="ru-RU" dirty="0" smtClean="0"/>
              <a:t>Дети могут ответить:</a:t>
            </a:r>
          </a:p>
          <a:p>
            <a:pPr algn="just"/>
            <a:r>
              <a:rPr lang="ru-RU" dirty="0" smtClean="0"/>
              <a:t>а) о том, как кот играл с листом;</a:t>
            </a:r>
          </a:p>
          <a:p>
            <a:pPr algn="just"/>
            <a:r>
              <a:rPr lang="ru-RU" dirty="0" smtClean="0"/>
              <a:t>б) о том, как лист упал на кота;</a:t>
            </a:r>
          </a:p>
          <a:p>
            <a:pPr algn="just"/>
            <a:r>
              <a:rPr lang="ru-RU" dirty="0" smtClean="0"/>
              <a:t>в) о том, как кота засыпали листьями;</a:t>
            </a:r>
          </a:p>
          <a:p>
            <a:pPr algn="just"/>
            <a:r>
              <a:rPr lang="ru-RU" dirty="0" smtClean="0"/>
              <a:t>г) о том, как кота щекотали листом;</a:t>
            </a:r>
          </a:p>
          <a:p>
            <a:pPr algn="just"/>
            <a:r>
              <a:rPr lang="ru-RU" dirty="0" err="1" smtClean="0"/>
              <a:t>д</a:t>
            </a:r>
            <a:r>
              <a:rPr lang="ru-RU" dirty="0" smtClean="0"/>
              <a:t>) о том, как игрушечного кота завернули в лист бумаги;</a:t>
            </a:r>
          </a:p>
          <a:p>
            <a:pPr algn="just"/>
            <a:r>
              <a:rPr lang="ru-RU" dirty="0" smtClean="0"/>
              <a:t>е) о том, как на листе бумаги мальчик нарисовал кота и т.д. 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/>
              <a:t>Можно предложить следующие пары слов: рак и мост, ТАЗ И КОСА, мак и стакан, ШКОЛА И СУХАРИ, сок и тетрадь, НОС И БУСЫ, мышь и трава, МОХ И БЕЛКА, стол и дерево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g17.slando.ru/images_slandoru/63655487_1_644x461_logoped-defektolog-samar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536504" cy="42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6. </a:t>
            </a:r>
            <a:r>
              <a:rPr lang="ru-RU" b="1" i="1" dirty="0" smtClean="0"/>
              <a:t>Разложите картинки по сходству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доске выставляется вертикальный ряд картинки овца (или баран), дерево, корова, колос.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Детям раздаются картинки: свитер (или кофта), шапка, шерстяные варежки (или перчатки), шарф (к картинке «овца»); стол, деревянные грабли, забор, стул (к картинке «дерево»); бутылка молока, масло, сыр, мороженое (к картинке «корова»); хлеб, батон, бублик, рогалик (к картинке «колосья»). </a:t>
            </a:r>
          </a:p>
          <a:p>
            <a:r>
              <a:rPr lang="ru-RU" dirty="0" smtClean="0"/>
              <a:t>У каждого ребенка по 1—2 картинки.</a:t>
            </a:r>
          </a:p>
          <a:p>
            <a:r>
              <a:rPr lang="ru-RU" dirty="0" smtClean="0"/>
              <a:t>Взрослый предлагает детям положить свою картинку к одной из 4 картинок на доске и объяснить, почему он положил именно так.</a:t>
            </a:r>
          </a:p>
          <a:p>
            <a:endParaRPr lang="ru-RU" dirty="0"/>
          </a:p>
        </p:txBody>
      </p:sp>
      <p:pic>
        <p:nvPicPr>
          <p:cNvPr id="4" name="Рисунок 3" descr="ов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89894" cy="5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у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60848"/>
            <a:ext cx="1472398" cy="132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ров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420888"/>
            <a:ext cx="1296144" cy="80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колос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92080" y="2420888"/>
            <a:ext cx="360040" cy="8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587</TotalTime>
  <Words>5986</Words>
  <Application>Microsoft Office PowerPoint</Application>
  <PresentationFormat>Экран (4:3)</PresentationFormat>
  <Paragraphs>988</Paragraphs>
  <Slides>87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Справедливость</vt:lpstr>
      <vt:lpstr>МЕТОДЫ  ЛОГОПЕДИЧЕСКОЙ РАБОТЫ    по накоплению и систематизации  СЛОВАРЯ    У  ДОШКОЛЬНИКОВ </vt:lpstr>
      <vt:lpstr>МЕТОДЫ ЛОГОПЕДИЧЕСКОЙ РАБОТЫ   ПО РАЗВИТИЮ ЛЕКСИКИ У ДОШКОЛЬНИКОВ</vt:lpstr>
      <vt:lpstr>КАРТОТЕКА  ДИДАКТИЧЕСКИХ    ИГР    И    ЗАДАНИЙ </vt:lpstr>
      <vt:lpstr>1. Развитие ассоциаций.</vt:lpstr>
      <vt:lpstr>2. Классификация предметов по картинкам.</vt:lpstr>
      <vt:lpstr>3. Игра «Найди лишний предмет».</vt:lpstr>
      <vt:lpstr>4. Игра «Назови лишнее слово».</vt:lpstr>
      <vt:lpstr>5. Объясните, чем отличаются предметы (с использованием картинок).</vt:lpstr>
      <vt:lpstr>6. Разложите картинки по сходству.</vt:lpstr>
      <vt:lpstr>7. Назови одним словом серию картинок.</vt:lpstr>
      <vt:lpstr>8. Игра «Пара к паре»</vt:lpstr>
      <vt:lpstr>9. Послушайте слова. Какие из них обозначают овощи?</vt:lpstr>
      <vt:lpstr>10. Послушайте слова и назовите только те из них, которые обозначают домашних животных.</vt:lpstr>
      <vt:lpstr>11. Послушайте слова и назовите, те, которые обозначают транспорт.</vt:lpstr>
      <vt:lpstr>12. Догадайтесь, каким будет четвертое слово (смысловые ряды).</vt:lpstr>
      <vt:lpstr>13. Где и для чего можно применять предмет, который я назову?</vt:lpstr>
      <vt:lpstr>14. Выбери правильный ответ.</vt:lpstr>
      <vt:lpstr>15. Игра «Назови части».</vt:lpstr>
      <vt:lpstr>16.Отгадай предмет по названию его частей.</vt:lpstr>
      <vt:lpstr>17. Объясните, что общее у предметов.</vt:lpstr>
      <vt:lpstr>18. Отгадывание обобщающего слова </vt:lpstr>
      <vt:lpstr>19. Отгадать название предмета по описанию его признаков.</vt:lpstr>
      <vt:lpstr>20. Отгадывание загадок по картинкам с использованием эпитетов. </vt:lpstr>
      <vt:lpstr>21. Подберите соответствующие картинки к следующим словам:</vt:lpstr>
      <vt:lpstr>22. Выбрать из 3 слов  - 2 слова – неприятеля (антонима)</vt:lpstr>
      <vt:lpstr>23. Выбрать из 3 или 4 слов одно, противоположное по смыслу.</vt:lpstr>
      <vt:lpstr>23.1. Закончить предложение и назвать слова — «неприятели».</vt:lpstr>
      <vt:lpstr>24. «Сравни!»</vt:lpstr>
      <vt:lpstr>25. К данным словам придумать слова «неприятели».</vt:lpstr>
      <vt:lpstr>26. Игра «Сравни наоборот».</vt:lpstr>
      <vt:lpstr>27. Объясни, чем отличаются слова </vt:lpstr>
      <vt:lpstr>28. Игра с мячом «Скажи наоборот».</vt:lpstr>
      <vt:lpstr>29.     Выбрать из 3 слов  2 слова-«приятеля».</vt:lpstr>
      <vt:lpstr>30. Придумать слова-«приятели» к данным словам:</vt:lpstr>
      <vt:lpstr>31. Придумать предложение с каждым из слов-«приятелей».</vt:lpstr>
      <vt:lpstr>32. Игра «На что похоже?»</vt:lpstr>
      <vt:lpstr>33. Игра «Закончи предложение» или «Подбери сравнение»</vt:lpstr>
      <vt:lpstr>Слайд 38</vt:lpstr>
      <vt:lpstr>КАРТОТЕКА  ДИДАКТИЧЕСКИХ    ИГР    И    ЗАДАНИЙ </vt:lpstr>
      <vt:lpstr>34. Уточнение  значения  слов-существительных.</vt:lpstr>
      <vt:lpstr>35. Объяснить значение слов-глаголов.</vt:lpstr>
      <vt:lpstr>36. Назвать другие действия, которые входят в состав исходного</vt:lpstr>
      <vt:lpstr>37. Объяснить значения слов в словосочетаниях: </vt:lpstr>
      <vt:lpstr>38. Выбрать среди других предметов или картинок те, названия которых звучат почти одинаково.</vt:lpstr>
      <vt:lpstr>39. Найти в предложении слова, которые звучат одинаково. </vt:lpstr>
      <vt:lpstr>40. Определить, применительно к каким предметам используются слова. </vt:lpstr>
      <vt:lpstr>41. Найти в стихотворениях слова, которые звучат одинаково, но имеют разное значение.</vt:lpstr>
      <vt:lpstr>42. Добавить одно общее слово  к двум словам.</vt:lpstr>
      <vt:lpstr>43. Подобрать как можно больше названий предметов к названию действия.</vt:lpstr>
      <vt:lpstr>44. Игра «Кто как передвигается?»</vt:lpstr>
      <vt:lpstr>45. «Кто как ест?»</vt:lpstr>
      <vt:lpstr>46. «Кто как голос подает?»</vt:lpstr>
      <vt:lpstr>47. «Когда человек ест?»</vt:lpstr>
      <vt:lpstr>48. «Кто что умеет делать?»</vt:lpstr>
      <vt:lpstr>49. «Что какие звуки издает?»</vt:lpstr>
      <vt:lpstr>50. «Кто или что может это делать?»</vt:lpstr>
      <vt:lpstr>51. Игра в лото «Кто что делает?»</vt:lpstr>
      <vt:lpstr>52. Отгадать названия животных.</vt:lpstr>
      <vt:lpstr>53. «Как голос подает?», «Как двигается?», «Как ест?».</vt:lpstr>
      <vt:lpstr>54. Подобрать как можно больше слов, которые отвечают на вопрос «что делает?», к названиям животных.</vt:lpstr>
      <vt:lpstr>55. Игра «Отгадай, что это за животные?»</vt:lpstr>
      <vt:lpstr>56. «Отгадать загадку» </vt:lpstr>
      <vt:lpstr>57. Игра «Какой?», «Какая?», «Какие?»</vt:lpstr>
      <vt:lpstr>58. Добавить слово:  «Какой?», «Какая?», «Какое?», «Какие?».</vt:lpstr>
      <vt:lpstr>59. Добавить слово в предложение, отвечающее на вопрос «Как?».</vt:lpstr>
      <vt:lpstr>60. Придумать и записать как можно больше слов, отвечающих на вопросы:  «Какой?», «Какая?», «Какое?», «Какие?»</vt:lpstr>
      <vt:lpstr>61. Придумать и записать как можно больше слов, отвечающих на вопросы: «Что делает?», «Что делают?» </vt:lpstr>
      <vt:lpstr>62. Придумать и записать слова, отвечающие на вопрос «Что?» </vt:lpstr>
      <vt:lpstr>63. Придумай, как можно больше слов, отвечающих на вопросы:  «Какой?», «Какая?», «Какое?», «Какие?» </vt:lpstr>
      <vt:lpstr>64. Придумать как можно больше слов, отвечающих на вопросы: «Что делает?», "Что делают?».</vt:lpstr>
      <vt:lpstr>65. Придумать как можно больше слов, отвечающих на вопросы  «Кто?», «Что?».</vt:lpstr>
      <vt:lpstr>66. Придумать как можно больше слов, отвечающих на вопросы  «Какой?», «Какая?», «Какое?», «Какие?» </vt:lpstr>
      <vt:lpstr>67. Придумать как можно больше слов, отвечающих на вопросы:  «Что делает?», «Что делают?» </vt:lpstr>
      <vt:lpstr>68. Придумать как можно больше слов, отвечающих на вопросы:  «Кто?» или «Что?»</vt:lpstr>
      <vt:lpstr>69. Придумать как можно больше слов, отвечающих на вопросы: «Что делает?», «Что делают?»</vt:lpstr>
      <vt:lpstr>70. Придумать как можно больше слов, отвечающих на вопросы: «Какой?», «Какая?», «Какое?», «Какие?»</vt:lpstr>
      <vt:lpstr>71. Придумать слова, отвечающие на вопрос «Что?» по теме «Овощи, фрукты, ягоды».</vt:lpstr>
      <vt:lpstr>72. Придумать слова, отвечающие на вопрос «Кто?» по теме «Дикие животные».</vt:lpstr>
      <vt:lpstr>73. Придумать слова, отвечающие на вопрос  «Что?» по теме «Транспорт».</vt:lpstr>
      <vt:lpstr>74. К названию действий придумать слова, отвечающие на вопрос  «Что?» по теме «Овощи, фрукты, ягоды».</vt:lpstr>
      <vt:lpstr>75. К названиям действий придумать слова, отвечающие на вопрос  «Кто?» по теме «Животные».</vt:lpstr>
      <vt:lpstr>76. Игра с мячом  «Расскажи про зайчика».</vt:lpstr>
      <vt:lpstr>77. Игра «Чье это жилище?»</vt:lpstr>
      <vt:lpstr>78. Отгадывание загадок с объяснением того, почему дети догадались.</vt:lpstr>
      <vt:lpstr>79. Составление детьми загадок-описаний по определенному плану.</vt:lpstr>
      <vt:lpstr>80.   Игра  «Придумай, о чем может идти речь»</vt:lpstr>
      <vt:lpstr>Слайд 87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 ЛОГОПЕДИЧЕСКОЙ РАБОТЫ    ПО РАЗВИТИЮ ЛЕКСИКИ  У   ДОШКОЛЬНИКОВ</dc:title>
  <dc:creator>Елена Смирнова</dc:creator>
  <cp:lastModifiedBy>психолог логопед</cp:lastModifiedBy>
  <cp:revision>77</cp:revision>
  <dcterms:created xsi:type="dcterms:W3CDTF">2012-10-14T18:26:39Z</dcterms:created>
  <dcterms:modified xsi:type="dcterms:W3CDTF">2013-06-20T05:50:21Z</dcterms:modified>
</cp:coreProperties>
</file>