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8"/>
  </p:notesMasterIdLst>
  <p:handoutMasterIdLst>
    <p:handoutMasterId r:id="rId29"/>
  </p:handoutMasterIdLst>
  <p:sldIdLst>
    <p:sldId id="268" r:id="rId2"/>
    <p:sldId id="282" r:id="rId3"/>
    <p:sldId id="302" r:id="rId4"/>
    <p:sldId id="283" r:id="rId5"/>
    <p:sldId id="285" r:id="rId6"/>
    <p:sldId id="284" r:id="rId7"/>
    <p:sldId id="286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5" r:id="rId22"/>
    <p:sldId id="301" r:id="rId23"/>
    <p:sldId id="303" r:id="rId24"/>
    <p:sldId id="304" r:id="rId25"/>
    <p:sldId id="307" r:id="rId26"/>
    <p:sldId id="30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054"/>
    <a:srgbClr val="7678D8"/>
    <a:srgbClr val="669900"/>
    <a:srgbClr val="D9DADD"/>
    <a:srgbClr val="993300"/>
    <a:srgbClr val="FF8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1392" autoAdjust="0"/>
  </p:normalViewPr>
  <p:slideViewPr>
    <p:cSldViewPr>
      <p:cViewPr>
        <p:scale>
          <a:sx n="84" d="100"/>
          <a:sy n="84" d="100"/>
        </p:scale>
        <p:origin x="-85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8F173-B357-4610-9B5B-5C4E9950F4E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055E3-CE18-432C-9F3D-02B007F246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7636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75B161-53D6-4B68-89FF-FF2C7F859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191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53150-FB9D-4D9B-B804-4070C4326F6C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C1CAA-39C8-4011-9904-4F930F8C0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69755-3E01-43BF-81E6-A69933D55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7556-8F66-433E-8D8E-6D696B9DA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E1F1-F7B7-448A-A77C-D81D1823F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15977-1E31-4FFA-A0B6-8AEB9CF30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3E73-7F84-464E-A607-E2D9B3905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1D677-92F5-4E62-B4B2-323A02185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51C00-D62D-445E-A359-AB9E85154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6A935-2E22-4D28-A10B-D4616F223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DEEBB-618F-4A0E-849D-D9C45499D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54B2E-AE97-46A4-B290-6C5D1B5A1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ABF9015-650D-4F77-8193-FA624C010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2.xml"/><Relationship Id="rId3" Type="http://schemas.openxmlformats.org/officeDocument/2006/relationships/slide" Target="slide15.xml"/><Relationship Id="rId7" Type="http://schemas.openxmlformats.org/officeDocument/2006/relationships/slide" Target="slide19.xml"/><Relationship Id="rId12" Type="http://schemas.openxmlformats.org/officeDocument/2006/relationships/slide" Target="slide2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11" Type="http://schemas.openxmlformats.org/officeDocument/2006/relationships/slide" Target="slide23.xml"/><Relationship Id="rId5" Type="http://schemas.openxmlformats.org/officeDocument/2006/relationships/slide" Target="slide17.xml"/><Relationship Id="rId10" Type="http://schemas.openxmlformats.org/officeDocument/2006/relationships/slide" Target="slide14.xml"/><Relationship Id="rId4" Type="http://schemas.openxmlformats.org/officeDocument/2006/relationships/slide" Target="slide16.xml"/><Relationship Id="rId9" Type="http://schemas.openxmlformats.org/officeDocument/2006/relationships/slide" Target="slide22.xml"/><Relationship Id="rId14" Type="http://schemas.openxmlformats.org/officeDocument/2006/relationships/slide" Target="slide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214422"/>
            <a:ext cx="8278842" cy="228600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Коллекция учебных динамических слайдов по химии 8 класс. </a:t>
            </a:r>
            <a:endParaRPr lang="ru-RU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6054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6054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18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200" dirty="0" smtClean="0">
                <a:solidFill>
                  <a:schemeClr val="accent4"/>
                </a:solidFill>
              </a:rPr>
              <a:t>Строение электронных оболочек атомов.</a:t>
            </a:r>
            <a:endParaRPr lang="ru-RU" sz="2200" dirty="0">
              <a:solidFill>
                <a:schemeClr val="accent4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85918" y="1214422"/>
            <a:ext cx="7167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- Энергетический уровень состоит из </a:t>
            </a:r>
            <a:r>
              <a:rPr lang="ru-RU" sz="2400" dirty="0" err="1" smtClean="0">
                <a:solidFill>
                  <a:srgbClr val="FF0000"/>
                </a:solidFill>
              </a:rPr>
              <a:t>орбиталей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1357290" y="2500306"/>
            <a:ext cx="1239998" cy="1200329"/>
            <a:chOff x="1357290" y="3786190"/>
            <a:chExt cx="1239998" cy="1200329"/>
          </a:xfrm>
        </p:grpSpPr>
        <p:sp>
          <p:nvSpPr>
            <p:cNvPr id="40" name="TextBox 39"/>
            <p:cNvSpPr txBox="1"/>
            <p:nvPr/>
          </p:nvSpPr>
          <p:spPr>
            <a:xfrm>
              <a:off x="1785918" y="3786190"/>
              <a:ext cx="69442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dirty="0" smtClean="0"/>
                <a:t>Р</a:t>
              </a:r>
              <a:endParaRPr lang="ru-RU" sz="7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57290" y="4572008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+15</a:t>
              </a:r>
              <a:endParaRPr lang="ru-RU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00166" y="384548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31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85984" y="378619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</p:grpSp>
      <p:sp>
        <p:nvSpPr>
          <p:cNvPr id="45" name="Дуга 44"/>
          <p:cNvSpPr/>
          <p:nvPr/>
        </p:nvSpPr>
        <p:spPr>
          <a:xfrm>
            <a:off x="2000232" y="2500306"/>
            <a:ext cx="857256" cy="142876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>
            <a:off x="2285984" y="2500306"/>
            <a:ext cx="857256" cy="142876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уга 46"/>
          <p:cNvSpPr/>
          <p:nvPr/>
        </p:nvSpPr>
        <p:spPr>
          <a:xfrm>
            <a:off x="2571736" y="2500306"/>
            <a:ext cx="857256" cy="142876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2500298" y="371475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786050" y="371475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071802" y="371475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grpSp>
        <p:nvGrpSpPr>
          <p:cNvPr id="51" name="Группа 50"/>
          <p:cNvGrpSpPr/>
          <p:nvPr/>
        </p:nvGrpSpPr>
        <p:grpSpPr>
          <a:xfrm>
            <a:off x="2000232" y="2500306"/>
            <a:ext cx="857256" cy="1583778"/>
            <a:chOff x="3714744" y="3714752"/>
            <a:chExt cx="857256" cy="1583778"/>
          </a:xfrm>
        </p:grpSpPr>
        <p:sp>
          <p:nvSpPr>
            <p:cNvPr id="52" name="Дуга 51"/>
            <p:cNvSpPr/>
            <p:nvPr/>
          </p:nvSpPr>
          <p:spPr>
            <a:xfrm>
              <a:off x="3714744" y="3714752"/>
              <a:ext cx="857256" cy="142876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214810" y="492919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572000" y="2214554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Первый уровень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0" y="2571744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– </a:t>
            </a:r>
            <a:r>
              <a:rPr lang="ru-RU" dirty="0" smtClean="0"/>
              <a:t>орбиталь</a:t>
            </a:r>
            <a:endParaRPr lang="ru-RU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2285984" y="2500306"/>
            <a:ext cx="857256" cy="1583778"/>
            <a:chOff x="4643438" y="4214818"/>
            <a:chExt cx="857256" cy="1583778"/>
          </a:xfrm>
        </p:grpSpPr>
        <p:sp>
          <p:nvSpPr>
            <p:cNvPr id="57" name="Дуга 56"/>
            <p:cNvSpPr/>
            <p:nvPr/>
          </p:nvSpPr>
          <p:spPr>
            <a:xfrm>
              <a:off x="4643438" y="4214818"/>
              <a:ext cx="857256" cy="142876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43504" y="54292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8</a:t>
              </a:r>
              <a:endParaRPr lang="ru-RU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572000" y="334542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Второй уровень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4572000" y="370261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– </a:t>
            </a:r>
            <a:r>
              <a:rPr lang="ru-RU" dirty="0" smtClean="0"/>
              <a:t>орбиталь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4572000" y="4059800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– </a:t>
            </a:r>
            <a:r>
              <a:rPr lang="ru-RU" dirty="0" smtClean="0"/>
              <a:t>орбиталь</a:t>
            </a:r>
            <a:endParaRPr lang="ru-RU" dirty="0"/>
          </a:p>
        </p:txBody>
      </p:sp>
      <p:grpSp>
        <p:nvGrpSpPr>
          <p:cNvPr id="62" name="Группа 61"/>
          <p:cNvGrpSpPr/>
          <p:nvPr/>
        </p:nvGrpSpPr>
        <p:grpSpPr>
          <a:xfrm>
            <a:off x="2571736" y="2500306"/>
            <a:ext cx="857256" cy="1583778"/>
            <a:chOff x="6357950" y="4786322"/>
            <a:chExt cx="857256" cy="1583778"/>
          </a:xfrm>
        </p:grpSpPr>
        <p:sp>
          <p:nvSpPr>
            <p:cNvPr id="63" name="Дуга 62"/>
            <p:cNvSpPr/>
            <p:nvPr/>
          </p:nvSpPr>
          <p:spPr>
            <a:xfrm>
              <a:off x="6357950" y="4786322"/>
              <a:ext cx="857256" cy="142876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858016" y="600076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4572000" y="470274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4572000" y="5059932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– </a:t>
            </a:r>
            <a:r>
              <a:rPr lang="ru-RU" dirty="0" smtClean="0"/>
              <a:t>орбиталь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4572000" y="5417122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– </a:t>
            </a:r>
            <a:r>
              <a:rPr lang="ru-RU" dirty="0" smtClean="0"/>
              <a:t>орбиталь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4572000" y="5774312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– </a:t>
            </a:r>
            <a:r>
              <a:rPr lang="ru-RU" dirty="0" smtClean="0"/>
              <a:t>орбиталь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786314" y="3213098"/>
            <a:ext cx="43576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786314" y="4570420"/>
            <a:ext cx="43576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791856" y="1214422"/>
            <a:ext cx="5923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- Орбиталь состоит из квантовых ячеек.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572264" y="2571744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6572264" y="2571744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1715550" y="4500570"/>
            <a:ext cx="149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квантовая </a:t>
            </a:r>
          </a:p>
          <a:p>
            <a:r>
              <a:rPr lang="ru-RU" dirty="0" smtClean="0"/>
              <a:t>  ячейка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6357950" y="371475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357950" y="407194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643702" y="407194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929454" y="407194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6357950" y="514351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6357950" y="550070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643702" y="550070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929454" y="550070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357950" y="585789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6643702" y="585789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6929454" y="585789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7215206" y="585789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7500958" y="5857892"/>
            <a:ext cx="285752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1714480" y="5429264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2357422" y="4857760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2857488" y="4357694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3357554" y="4357694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3857620" y="4357694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рямоугольник 251"/>
          <p:cNvSpPr/>
          <p:nvPr/>
        </p:nvSpPr>
        <p:spPr>
          <a:xfrm>
            <a:off x="4500594" y="3786190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/>
          <p:cNvSpPr/>
          <p:nvPr/>
        </p:nvSpPr>
        <p:spPr>
          <a:xfrm>
            <a:off x="5000660" y="3286124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5500726" y="3286124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рямоугольник 254"/>
          <p:cNvSpPr/>
          <p:nvPr/>
        </p:nvSpPr>
        <p:spPr>
          <a:xfrm>
            <a:off x="6000792" y="3286124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рямоугольник 255"/>
          <p:cNvSpPr/>
          <p:nvPr/>
        </p:nvSpPr>
        <p:spPr>
          <a:xfrm>
            <a:off x="6500858" y="2786058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рямоугольник 256"/>
          <p:cNvSpPr/>
          <p:nvPr/>
        </p:nvSpPr>
        <p:spPr>
          <a:xfrm>
            <a:off x="7000924" y="2786058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7500990" y="2786058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рямоугольник 258"/>
          <p:cNvSpPr/>
          <p:nvPr/>
        </p:nvSpPr>
        <p:spPr>
          <a:xfrm>
            <a:off x="8001056" y="2786058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рямоугольник 259"/>
          <p:cNvSpPr/>
          <p:nvPr/>
        </p:nvSpPr>
        <p:spPr>
          <a:xfrm>
            <a:off x="8501090" y="2786058"/>
            <a:ext cx="50006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1" name="Прямая со стрелкой 260"/>
          <p:cNvCxnSpPr/>
          <p:nvPr/>
        </p:nvCxnSpPr>
        <p:spPr>
          <a:xfrm rot="5400000" flipH="1" flipV="1">
            <a:off x="1677967" y="5679297"/>
            <a:ext cx="3571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2" name="Прямая со стрелкой 261"/>
          <p:cNvCxnSpPr/>
          <p:nvPr/>
        </p:nvCxnSpPr>
        <p:spPr>
          <a:xfrm rot="5400000">
            <a:off x="1893075" y="5679297"/>
            <a:ext cx="35719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1785918" y="1240681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- На одной квантовой ячейке могут находиться два электрона с разными спинами.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1714480" y="507207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endParaRPr lang="ru-RU" dirty="0"/>
          </a:p>
        </p:txBody>
      </p:sp>
      <p:sp>
        <p:nvSpPr>
          <p:cNvPr id="265" name="TextBox 264"/>
          <p:cNvSpPr txBox="1"/>
          <p:nvPr/>
        </p:nvSpPr>
        <p:spPr>
          <a:xfrm>
            <a:off x="1717294" y="507207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endParaRPr lang="ru-RU" dirty="0"/>
          </a:p>
        </p:txBody>
      </p:sp>
      <p:cxnSp>
        <p:nvCxnSpPr>
          <p:cNvPr id="266" name="Прямая со стрелкой 265"/>
          <p:cNvCxnSpPr/>
          <p:nvPr/>
        </p:nvCxnSpPr>
        <p:spPr>
          <a:xfrm rot="5400000" flipH="1" flipV="1">
            <a:off x="2321703" y="5106999"/>
            <a:ext cx="3571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7" name="Прямая со стрелкой 266"/>
          <p:cNvCxnSpPr/>
          <p:nvPr/>
        </p:nvCxnSpPr>
        <p:spPr>
          <a:xfrm rot="5400000">
            <a:off x="2536811" y="5106999"/>
            <a:ext cx="35719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8" name="TextBox 267"/>
          <p:cNvSpPr txBox="1"/>
          <p:nvPr/>
        </p:nvSpPr>
        <p:spPr>
          <a:xfrm>
            <a:off x="2354608" y="442913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2357422" y="442913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endParaRPr lang="ru-RU" dirty="0"/>
          </a:p>
        </p:txBody>
      </p:sp>
      <p:cxnSp>
        <p:nvCxnSpPr>
          <p:cNvPr id="270" name="Прямая соединительная линия 269"/>
          <p:cNvCxnSpPr/>
          <p:nvPr/>
        </p:nvCxnSpPr>
        <p:spPr>
          <a:xfrm>
            <a:off x="4714876" y="5643578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1" name="Прямая со стрелкой 270"/>
          <p:cNvCxnSpPr/>
          <p:nvPr/>
        </p:nvCxnSpPr>
        <p:spPr>
          <a:xfrm rot="5400000" flipH="1" flipV="1">
            <a:off x="2822563" y="4606933"/>
            <a:ext cx="3571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2" name="Прямая со стрелкой 271"/>
          <p:cNvCxnSpPr/>
          <p:nvPr/>
        </p:nvCxnSpPr>
        <p:spPr>
          <a:xfrm rot="5400000" flipH="1" flipV="1">
            <a:off x="3322629" y="4606933"/>
            <a:ext cx="3571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3" name="Прямая со стрелкой 272"/>
          <p:cNvCxnSpPr/>
          <p:nvPr/>
        </p:nvCxnSpPr>
        <p:spPr>
          <a:xfrm rot="5400000" flipH="1" flipV="1">
            <a:off x="3822695" y="4606933"/>
            <a:ext cx="3571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4" name="Прямая со стрелкой 273"/>
          <p:cNvCxnSpPr/>
          <p:nvPr/>
        </p:nvCxnSpPr>
        <p:spPr>
          <a:xfrm rot="5400000">
            <a:off x="3036877" y="4606933"/>
            <a:ext cx="35719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5" name="Прямая со стрелкой 274"/>
          <p:cNvCxnSpPr/>
          <p:nvPr/>
        </p:nvCxnSpPr>
        <p:spPr>
          <a:xfrm rot="5400000">
            <a:off x="3536943" y="4606933"/>
            <a:ext cx="35719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6" name="Прямая со стрелкой 275"/>
          <p:cNvCxnSpPr/>
          <p:nvPr/>
        </p:nvCxnSpPr>
        <p:spPr>
          <a:xfrm rot="5400000">
            <a:off x="4035421" y="4606933"/>
            <a:ext cx="35719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3211864" y="3929066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endParaRPr lang="ru-RU" dirty="0"/>
          </a:p>
        </p:txBody>
      </p:sp>
      <p:sp>
        <p:nvSpPr>
          <p:cNvPr id="278" name="TextBox 277"/>
          <p:cNvSpPr txBox="1"/>
          <p:nvPr/>
        </p:nvSpPr>
        <p:spPr>
          <a:xfrm>
            <a:off x="3214678" y="3929066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endParaRPr lang="ru-RU" dirty="0"/>
          </a:p>
        </p:txBody>
      </p:sp>
      <p:cxnSp>
        <p:nvCxnSpPr>
          <p:cNvPr id="279" name="Прямая со стрелкой 278"/>
          <p:cNvCxnSpPr/>
          <p:nvPr/>
        </p:nvCxnSpPr>
        <p:spPr>
          <a:xfrm rot="5400000" flipH="1" flipV="1">
            <a:off x="4464843" y="4035429"/>
            <a:ext cx="3571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0" name="Прямая со стрелкой 279"/>
          <p:cNvCxnSpPr/>
          <p:nvPr/>
        </p:nvCxnSpPr>
        <p:spPr>
          <a:xfrm rot="5400000">
            <a:off x="4679951" y="4035429"/>
            <a:ext cx="35719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1" name="TextBox 280"/>
          <p:cNvSpPr txBox="1"/>
          <p:nvPr/>
        </p:nvSpPr>
        <p:spPr>
          <a:xfrm>
            <a:off x="4497748" y="335756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endParaRPr lang="ru-RU" dirty="0"/>
          </a:p>
        </p:txBody>
      </p:sp>
      <p:sp>
        <p:nvSpPr>
          <p:cNvPr id="282" name="TextBox 281"/>
          <p:cNvSpPr txBox="1"/>
          <p:nvPr/>
        </p:nvSpPr>
        <p:spPr>
          <a:xfrm>
            <a:off x="4500562" y="335756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endParaRPr lang="ru-RU" dirty="0"/>
          </a:p>
        </p:txBody>
      </p:sp>
      <p:cxnSp>
        <p:nvCxnSpPr>
          <p:cNvPr id="283" name="Прямая со стрелкой 282"/>
          <p:cNvCxnSpPr/>
          <p:nvPr/>
        </p:nvCxnSpPr>
        <p:spPr>
          <a:xfrm rot="5400000" flipH="1" flipV="1">
            <a:off x="5037141" y="3535363"/>
            <a:ext cx="3571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4" name="Прямая со стрелкой 283"/>
          <p:cNvCxnSpPr/>
          <p:nvPr/>
        </p:nvCxnSpPr>
        <p:spPr>
          <a:xfrm rot="5400000" flipH="1" flipV="1">
            <a:off x="5537207" y="3535363"/>
            <a:ext cx="3571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5" name="Прямая со стрелкой 284"/>
          <p:cNvCxnSpPr/>
          <p:nvPr/>
        </p:nvCxnSpPr>
        <p:spPr>
          <a:xfrm rot="5400000" flipH="1" flipV="1">
            <a:off x="6037273" y="3535363"/>
            <a:ext cx="35719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5283566" y="2857496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3p</a:t>
            </a:r>
            <a:r>
              <a:rPr lang="en-US" baseline="30000" dirty="0" smtClean="0"/>
              <a:t>3</a:t>
            </a:r>
            <a:endParaRPr lang="ru-RU" dirty="0"/>
          </a:p>
        </p:txBody>
      </p:sp>
      <p:sp>
        <p:nvSpPr>
          <p:cNvPr id="287" name="TextBox 286"/>
          <p:cNvSpPr txBox="1"/>
          <p:nvPr/>
        </p:nvSpPr>
        <p:spPr>
          <a:xfrm>
            <a:off x="5286380" y="2857496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3p</a:t>
            </a:r>
            <a:r>
              <a:rPr lang="en-US" baseline="30000" dirty="0" smtClean="0"/>
              <a:t>3</a:t>
            </a:r>
            <a:endParaRPr lang="ru-RU" dirty="0"/>
          </a:p>
        </p:txBody>
      </p:sp>
      <p:sp>
        <p:nvSpPr>
          <p:cNvPr id="288" name="TextBox 287"/>
          <p:cNvSpPr txBox="1"/>
          <p:nvPr/>
        </p:nvSpPr>
        <p:spPr>
          <a:xfrm>
            <a:off x="7286644" y="235743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3d</a:t>
            </a:r>
            <a:r>
              <a:rPr lang="en-US" baseline="30000" dirty="0" smtClean="0"/>
              <a:t>0</a:t>
            </a:r>
            <a:endParaRPr lang="ru-RU" dirty="0"/>
          </a:p>
        </p:txBody>
      </p:sp>
      <p:sp>
        <p:nvSpPr>
          <p:cNvPr id="289" name="TextBox 288"/>
          <p:cNvSpPr txBox="1"/>
          <p:nvPr/>
        </p:nvSpPr>
        <p:spPr>
          <a:xfrm>
            <a:off x="5429256" y="5214950"/>
            <a:ext cx="345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ru-RU" dirty="0" smtClean="0"/>
              <a:t>Краткая электронная запись.</a:t>
            </a:r>
            <a:endParaRPr lang="ru-RU" dirty="0"/>
          </a:p>
        </p:txBody>
      </p:sp>
      <p:sp>
        <p:nvSpPr>
          <p:cNvPr id="102" name="Управляющая кнопка: настраиваемая 101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103" name="Управляющая кнопка: настраиваемая 102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04" name="Управляющая кнопка: настраиваемая 103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05" name="Управляющая кнопка: настраиваемая 104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10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8776E-6 L 0.17309 -0.1047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92945E-6 L 0.14011 0.11497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-4.92945E-6 L 0.10886 0.32478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1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14296E-6 L -0.56511 0.29355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0"/>
                            </p:stCondLst>
                            <p:childTnLst>
                              <p:par>
                                <p:cTn id="2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500"/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0983E-6 L 0.19462 0.02845 " pathEditMode="relative" rAng="0" ptsTypes="AA">
                                      <p:cBhvr>
                                        <p:cTn id="272" dur="1000" fill="hold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0" y="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4916E-6 L 0.16406 0.12214 " pathEditMode="relative" rAng="0" ptsTypes="AA">
                                      <p:cBhvr>
                                        <p:cTn id="292" dur="100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500"/>
                            </p:stCondLst>
                            <p:childTnLst>
                              <p:par>
                                <p:cTn id="3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2500"/>
                            </p:stCondLst>
                            <p:childTnLst>
                              <p:par>
                                <p:cTn id="3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"/>
                            </p:stCondLst>
                            <p:childTnLst>
                              <p:par>
                                <p:cTn id="3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"/>
                            </p:stCondLst>
                            <p:childTnLst>
                              <p:par>
                                <p:cTn id="327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51608E-6 L 0.10834 0.195 " pathEditMode="relative" rAng="0" ptsTypes="AA">
                                      <p:cBhvr>
                                        <p:cTn id="328" dur="1000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00"/>
                            </p:stCondLst>
                            <p:childTnLst>
                              <p:par>
                                <p:cTn id="3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00"/>
                            </p:stCondLst>
                            <p:childTnLst>
                              <p:par>
                                <p:cTn id="347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9.808E-7 L 0.00833 0.27828 " pathEditMode="relative" rAng="0" ptsTypes="AA">
                                      <p:cBhvr>
                                        <p:cTn id="348" dur="1000" fill="hold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500"/>
                            </p:stCondLst>
                            <p:childTnLst>
                              <p:par>
                                <p:cTn id="3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000"/>
                            </p:stCondLst>
                            <p:childTnLst>
                              <p:par>
                                <p:cTn id="3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6" dur="500"/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00"/>
                            </p:stCondLst>
                            <p:childTnLst>
                              <p:par>
                                <p:cTn id="3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00"/>
                            </p:stCondLst>
                            <p:childTnLst>
                              <p:par>
                                <p:cTn id="371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1557E-6 L -0.03959 0.35115 " pathEditMode="relative" rAng="0" ptsTypes="AA">
                                      <p:cBhvr>
                                        <p:cTn id="372" dur="100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7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45" grpId="0" animBg="1"/>
      <p:bldP spid="46" grpId="0" animBg="1"/>
      <p:bldP spid="47" grpId="0" animBg="1"/>
      <p:bldP spid="48" grpId="0"/>
      <p:bldP spid="49" grpId="0"/>
      <p:bldP spid="50" grpId="0"/>
      <p:bldP spid="54" grpId="0"/>
      <p:bldP spid="54" grpId="1"/>
      <p:bldP spid="55" grpId="0"/>
      <p:bldP spid="55" grpId="1"/>
      <p:bldP spid="59" grpId="0"/>
      <p:bldP spid="59" grpId="1"/>
      <p:bldP spid="60" grpId="0"/>
      <p:bldP spid="60" grpId="1"/>
      <p:bldP spid="61" grpId="0"/>
      <p:bldP spid="61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71" grpId="0"/>
      <p:bldP spid="71" grpId="1"/>
      <p:bldP spid="72" grpId="0" animBg="1"/>
      <p:bldP spid="72" grpId="1" animBg="1"/>
      <p:bldP spid="73" grpId="0" animBg="1"/>
      <p:bldP spid="73" grpId="1" animBg="1"/>
      <p:bldP spid="73" grpId="2" animBg="1"/>
      <p:bldP spid="74" grpId="0"/>
      <p:bldP spid="74" grpId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3" grpId="0"/>
      <p:bldP spid="265" grpId="0" build="allAtOnce"/>
      <p:bldP spid="269" grpId="0" build="allAtOnce"/>
      <p:bldP spid="278" grpId="0" build="allAtOnce"/>
      <p:bldP spid="282" grpId="0" build="allAtOnce"/>
      <p:bldP spid="287" grpId="0" build="allAtOnce"/>
      <p:bldP spid="288" grpId="0"/>
      <p:bldP spid="2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20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200" dirty="0" smtClean="0">
                <a:solidFill>
                  <a:schemeClr val="accent4"/>
                </a:solidFill>
              </a:rPr>
              <a:t>Ионы и ионная химическая связь.</a:t>
            </a:r>
            <a:endParaRPr lang="ru-RU" sz="2200" dirty="0">
              <a:solidFill>
                <a:schemeClr val="accent4"/>
              </a:solidFill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285984" y="1214422"/>
            <a:ext cx="635798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Химическая связь, образующуюся между ионами, называется </a:t>
            </a:r>
            <a:r>
              <a:rPr lang="ru-RU" b="1" dirty="0" smtClean="0"/>
              <a:t>ионной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285984" y="2143116"/>
            <a:ext cx="635798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Ион</a:t>
            </a:r>
            <a:r>
              <a:rPr lang="ru-RU" dirty="0" smtClean="0"/>
              <a:t> – это частица образующаяся в результате отдачи или принятия электрона. 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1500166" y="3071810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714612" y="3429000"/>
            <a:ext cx="560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NaCl</a:t>
            </a:r>
            <a:r>
              <a:rPr lang="en-US" dirty="0" smtClean="0"/>
              <a:t> – </a:t>
            </a:r>
            <a:r>
              <a:rPr lang="ru-RU" dirty="0" smtClean="0"/>
              <a:t>хлорид натрия (поваренная, пищевая соль)</a:t>
            </a:r>
            <a:endParaRPr lang="ru-RU" dirty="0"/>
          </a:p>
        </p:txBody>
      </p:sp>
      <p:grpSp>
        <p:nvGrpSpPr>
          <p:cNvPr id="105" name="Группа 104"/>
          <p:cNvGrpSpPr/>
          <p:nvPr/>
        </p:nvGrpSpPr>
        <p:grpSpPr>
          <a:xfrm>
            <a:off x="998517" y="3916927"/>
            <a:ext cx="1644657" cy="797960"/>
            <a:chOff x="998517" y="4131241"/>
            <a:chExt cx="1644657" cy="797960"/>
          </a:xfrm>
        </p:grpSpPr>
        <p:sp>
          <p:nvSpPr>
            <p:cNvPr id="106" name="Дуга 105"/>
            <p:cNvSpPr/>
            <p:nvPr/>
          </p:nvSpPr>
          <p:spPr bwMode="auto">
            <a:xfrm>
              <a:off x="1756943" y="4189951"/>
              <a:ext cx="507018" cy="52410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377730" y="4189951"/>
              <a:ext cx="649819" cy="4540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Na</a:t>
              </a:r>
              <a:endParaRPr lang="ru-RU" sz="36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998517" y="4559869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r>
                <a:rPr lang="en-US" sz="1600" dirty="0" smtClean="0"/>
                <a:t>11</a:t>
              </a:r>
              <a:endParaRPr lang="ru-RU" sz="16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124921" y="4131241"/>
              <a:ext cx="409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23</a:t>
              </a:r>
              <a:endParaRPr lang="ru-RU" sz="16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820145" y="413976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11" name="Дуга 110"/>
            <p:cNvSpPr/>
            <p:nvPr/>
          </p:nvSpPr>
          <p:spPr bwMode="auto">
            <a:xfrm>
              <a:off x="1946550" y="4189951"/>
              <a:ext cx="507018" cy="52410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112" name="Дуга 111"/>
            <p:cNvSpPr/>
            <p:nvPr/>
          </p:nvSpPr>
          <p:spPr bwMode="auto">
            <a:xfrm>
              <a:off x="2136156" y="4189951"/>
              <a:ext cx="507018" cy="52410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009752" y="4641572"/>
              <a:ext cx="249887" cy="216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ru-RU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199358" y="4641572"/>
              <a:ext cx="249887" cy="216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endParaRPr lang="ru-RU" sz="14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388965" y="4641572"/>
              <a:ext cx="249887" cy="216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ru-RU" sz="1400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2714612" y="3857628"/>
            <a:ext cx="558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+</a:t>
            </a:r>
            <a:endParaRPr lang="ru-RU" sz="4000" dirty="0">
              <a:solidFill>
                <a:srgbClr val="0070C0"/>
              </a:solidFill>
            </a:endParaRPr>
          </a:p>
        </p:txBody>
      </p:sp>
      <p:grpSp>
        <p:nvGrpSpPr>
          <p:cNvPr id="117" name="Группа 116"/>
          <p:cNvGrpSpPr/>
          <p:nvPr/>
        </p:nvGrpSpPr>
        <p:grpSpPr>
          <a:xfrm>
            <a:off x="2998781" y="3929066"/>
            <a:ext cx="1672898" cy="818107"/>
            <a:chOff x="2998781" y="4143380"/>
            <a:chExt cx="1672898" cy="818107"/>
          </a:xfrm>
        </p:grpSpPr>
        <p:sp>
          <p:nvSpPr>
            <p:cNvPr id="118" name="Дуга 117"/>
            <p:cNvSpPr/>
            <p:nvPr/>
          </p:nvSpPr>
          <p:spPr bwMode="auto">
            <a:xfrm>
              <a:off x="3757207" y="4202090"/>
              <a:ext cx="507018" cy="52410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77994" y="4202090"/>
              <a:ext cx="5677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 smtClean="0"/>
                <a:t>Cl</a:t>
              </a:r>
              <a:endParaRPr lang="ru-RU" sz="36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998781" y="4572008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r>
                <a:rPr lang="en-US" sz="1600" dirty="0" smtClean="0"/>
                <a:t>17</a:t>
              </a:r>
              <a:endParaRPr lang="ru-RU" sz="16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125185" y="4143380"/>
              <a:ext cx="409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35</a:t>
              </a:r>
              <a:endParaRPr lang="ru-RU" sz="16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820409" y="415191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23" name="Дуга 122"/>
            <p:cNvSpPr/>
            <p:nvPr/>
          </p:nvSpPr>
          <p:spPr bwMode="auto">
            <a:xfrm>
              <a:off x="3946814" y="4202090"/>
              <a:ext cx="507018" cy="52410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124" name="Дуга 123"/>
            <p:cNvSpPr/>
            <p:nvPr/>
          </p:nvSpPr>
          <p:spPr bwMode="auto">
            <a:xfrm>
              <a:off x="4136420" y="4202090"/>
              <a:ext cx="507018" cy="52410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010016" y="4653711"/>
              <a:ext cx="249887" cy="216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ru-RU" sz="14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199622" y="4653711"/>
              <a:ext cx="249887" cy="216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endParaRPr lang="ru-RU" sz="14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389229" y="4653710"/>
              <a:ext cx="282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</a:t>
              </a:r>
              <a:endParaRPr lang="ru-RU" sz="1400" dirty="0"/>
            </a:p>
          </p:txBody>
        </p:sp>
      </p:grpSp>
      <p:cxnSp>
        <p:nvCxnSpPr>
          <p:cNvPr id="128" name="Прямая со стрелкой 127"/>
          <p:cNvCxnSpPr/>
          <p:nvPr/>
        </p:nvCxnSpPr>
        <p:spPr>
          <a:xfrm>
            <a:off x="4786314" y="4284668"/>
            <a:ext cx="64294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rot="5400000">
            <a:off x="2251058" y="4964122"/>
            <a:ext cx="500067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2500298" y="5214948"/>
            <a:ext cx="2000264" cy="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rot="5400000" flipH="1" flipV="1">
            <a:off x="4251323" y="4964121"/>
            <a:ext cx="500066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Овал 131"/>
          <p:cNvSpPr/>
          <p:nvPr/>
        </p:nvSpPr>
        <p:spPr>
          <a:xfrm>
            <a:off x="2428860" y="4714884"/>
            <a:ext cx="142876" cy="14287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3" name="Группа 132"/>
          <p:cNvGrpSpPr/>
          <p:nvPr/>
        </p:nvGrpSpPr>
        <p:grpSpPr>
          <a:xfrm>
            <a:off x="1428728" y="5702874"/>
            <a:ext cx="5966824" cy="801349"/>
            <a:chOff x="1428728" y="5917188"/>
            <a:chExt cx="5966824" cy="801349"/>
          </a:xfrm>
        </p:grpSpPr>
        <p:sp>
          <p:nvSpPr>
            <p:cNvPr id="134" name="TextBox 133"/>
            <p:cNvSpPr txBox="1"/>
            <p:nvPr/>
          </p:nvSpPr>
          <p:spPr>
            <a:xfrm>
              <a:off x="1428728" y="6046832"/>
              <a:ext cx="649819" cy="4540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Na</a:t>
              </a:r>
              <a:endParaRPr lang="ru-RU" sz="36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928794" y="591718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357554" y="6068817"/>
              <a:ext cx="5677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 smtClean="0"/>
                <a:t>Cl</a:t>
              </a:r>
              <a:endParaRPr lang="ru-RU" sz="36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786182" y="591718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643174" y="6007262"/>
              <a:ext cx="55816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olidFill>
                    <a:srgbClr val="0070C0"/>
                  </a:solidFill>
                </a:rPr>
                <a:t>+</a:t>
              </a:r>
              <a:endParaRPr lang="ru-RU" sz="4000" dirty="0">
                <a:solidFill>
                  <a:srgbClr val="0070C0"/>
                </a:solidFill>
              </a:endParaRPr>
            </a:p>
          </p:txBody>
        </p:sp>
        <p:cxnSp>
          <p:nvCxnSpPr>
            <p:cNvPr id="139" name="Прямая со стрелкой 138"/>
            <p:cNvCxnSpPr/>
            <p:nvPr/>
          </p:nvCxnSpPr>
          <p:spPr>
            <a:xfrm>
              <a:off x="4786314" y="6357958"/>
              <a:ext cx="642942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>
              <a:off x="5857884" y="6072206"/>
              <a:ext cx="649818" cy="4540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Na</a:t>
              </a:r>
              <a:endParaRPr lang="ru-RU" sz="36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286512" y="5988626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+1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643702" y="6072206"/>
              <a:ext cx="5677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 smtClean="0"/>
                <a:t>Cl</a:t>
              </a:r>
              <a:endParaRPr lang="ru-RU" sz="36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000892" y="5988626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-1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44" name="Прямая соединительная линия 143"/>
          <p:cNvCxnSpPr/>
          <p:nvPr/>
        </p:nvCxnSpPr>
        <p:spPr>
          <a:xfrm rot="5400000">
            <a:off x="1643836" y="5857098"/>
            <a:ext cx="285751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flipV="1">
            <a:off x="1785918" y="5715016"/>
            <a:ext cx="1857388" cy="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rot="5400000">
            <a:off x="3501224" y="5857098"/>
            <a:ext cx="285752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357422" y="5429264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1e</a:t>
            </a:r>
            <a:endParaRPr lang="ru-RU" dirty="0"/>
          </a:p>
        </p:txBody>
      </p:sp>
      <p:grpSp>
        <p:nvGrpSpPr>
          <p:cNvPr id="148" name="Группа 147"/>
          <p:cNvGrpSpPr/>
          <p:nvPr/>
        </p:nvGrpSpPr>
        <p:grpSpPr>
          <a:xfrm>
            <a:off x="5500694" y="3857628"/>
            <a:ext cx="1571636" cy="1357322"/>
            <a:chOff x="5500694" y="4071942"/>
            <a:chExt cx="1571636" cy="1357322"/>
          </a:xfrm>
        </p:grpSpPr>
        <p:sp>
          <p:nvSpPr>
            <p:cNvPr id="149" name="Дуга 148"/>
            <p:cNvSpPr/>
            <p:nvPr/>
          </p:nvSpPr>
          <p:spPr bwMode="auto">
            <a:xfrm>
              <a:off x="6259120" y="4202090"/>
              <a:ext cx="507018" cy="52410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879907" y="4202090"/>
              <a:ext cx="649818" cy="4540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Na</a:t>
              </a:r>
              <a:endParaRPr lang="ru-RU" sz="36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500694" y="4572008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r>
                <a:rPr lang="en-US" sz="1600" dirty="0" smtClean="0"/>
                <a:t>11</a:t>
              </a:r>
              <a:endParaRPr lang="ru-RU" sz="16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627098" y="4143380"/>
              <a:ext cx="409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23</a:t>
              </a:r>
              <a:endParaRPr lang="ru-RU" sz="16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215073" y="415191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+1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54" name="Дуга 153"/>
            <p:cNvSpPr/>
            <p:nvPr/>
          </p:nvSpPr>
          <p:spPr bwMode="auto">
            <a:xfrm>
              <a:off x="6448726" y="4202090"/>
              <a:ext cx="507018" cy="524100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511928" y="4653711"/>
              <a:ext cx="249887" cy="216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ru-RU" sz="14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701535" y="4653711"/>
              <a:ext cx="249887" cy="216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8</a:t>
              </a:r>
              <a:endParaRPr lang="ru-RU" sz="1400" dirty="0"/>
            </a:p>
          </p:txBody>
        </p:sp>
        <p:sp>
          <p:nvSpPr>
            <p:cNvPr id="157" name="Левая круглая скобка 156"/>
            <p:cNvSpPr/>
            <p:nvPr/>
          </p:nvSpPr>
          <p:spPr>
            <a:xfrm>
              <a:off x="5572132" y="4071942"/>
              <a:ext cx="214314" cy="928694"/>
            </a:xfrm>
            <a:prstGeom prst="leftBracket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Правая круглая скобка 157"/>
            <p:cNvSpPr/>
            <p:nvPr/>
          </p:nvSpPr>
          <p:spPr>
            <a:xfrm>
              <a:off x="6858016" y="4071942"/>
              <a:ext cx="214314" cy="928694"/>
            </a:xfrm>
            <a:prstGeom prst="rightBracket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751832" y="5090710"/>
              <a:ext cx="12490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ион натрия</a:t>
              </a:r>
              <a:endParaRPr lang="ru-RU" sz="1600" dirty="0"/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7215206" y="3857628"/>
            <a:ext cx="1714512" cy="1338686"/>
            <a:chOff x="7215206" y="4071942"/>
            <a:chExt cx="1714512" cy="1338686"/>
          </a:xfrm>
        </p:grpSpPr>
        <p:sp>
          <p:nvSpPr>
            <p:cNvPr id="161" name="TextBox 160"/>
            <p:cNvSpPr txBox="1"/>
            <p:nvPr/>
          </p:nvSpPr>
          <p:spPr>
            <a:xfrm>
              <a:off x="7215206" y="4572008"/>
              <a:ext cx="577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r>
                <a:rPr lang="en-US" sz="1600" dirty="0" smtClean="0"/>
                <a:t>17</a:t>
              </a:r>
              <a:endParaRPr lang="ru-RU" sz="1600" dirty="0"/>
            </a:p>
          </p:txBody>
        </p:sp>
        <p:grpSp>
          <p:nvGrpSpPr>
            <p:cNvPr id="162" name="Группа 82"/>
            <p:cNvGrpSpPr/>
            <p:nvPr/>
          </p:nvGrpSpPr>
          <p:grpSpPr>
            <a:xfrm>
              <a:off x="7286644" y="4071942"/>
              <a:ext cx="1643074" cy="1338686"/>
              <a:chOff x="7286644" y="4071942"/>
              <a:chExt cx="1643074" cy="1338686"/>
            </a:xfrm>
          </p:grpSpPr>
          <p:sp>
            <p:nvSpPr>
              <p:cNvPr id="163" name="Дуга 162"/>
              <p:cNvSpPr/>
              <p:nvPr/>
            </p:nvSpPr>
            <p:spPr bwMode="auto">
              <a:xfrm>
                <a:off x="7973632" y="4202090"/>
                <a:ext cx="507018" cy="524100"/>
              </a:xfrm>
              <a:prstGeom prst="arc">
                <a:avLst>
                  <a:gd name="adj1" fmla="val 17740311"/>
                  <a:gd name="adj2" fmla="val 3560106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00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7594419" y="4202090"/>
                <a:ext cx="5677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/>
                  <a:t>Cl</a:t>
                </a:r>
                <a:endParaRPr lang="ru-RU" sz="3600" dirty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7341610" y="4143380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35</a:t>
                </a:r>
                <a:endParaRPr lang="ru-RU" sz="1600" dirty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8036834" y="4151910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-1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7" name="Дуга 166"/>
              <p:cNvSpPr/>
              <p:nvPr/>
            </p:nvSpPr>
            <p:spPr bwMode="auto">
              <a:xfrm>
                <a:off x="8163239" y="4202090"/>
                <a:ext cx="507018" cy="524100"/>
              </a:xfrm>
              <a:prstGeom prst="arc">
                <a:avLst>
                  <a:gd name="adj1" fmla="val 17740311"/>
                  <a:gd name="adj2" fmla="val 3560106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00"/>
              </a:p>
            </p:txBody>
          </p:sp>
          <p:sp>
            <p:nvSpPr>
              <p:cNvPr id="168" name="Дуга 167"/>
              <p:cNvSpPr/>
              <p:nvPr/>
            </p:nvSpPr>
            <p:spPr bwMode="auto">
              <a:xfrm>
                <a:off x="8352845" y="4202090"/>
                <a:ext cx="507018" cy="524100"/>
              </a:xfrm>
              <a:prstGeom prst="arc">
                <a:avLst>
                  <a:gd name="adj1" fmla="val 17740311"/>
                  <a:gd name="adj2" fmla="val 3560106"/>
                </a:avLst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0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8226441" y="4653711"/>
                <a:ext cx="249887" cy="21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ru-RU" sz="1400" dirty="0"/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8416047" y="4653711"/>
                <a:ext cx="249887" cy="216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8</a:t>
                </a:r>
                <a:endParaRPr lang="ru-RU" sz="1400" dirty="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8605654" y="4653710"/>
                <a:ext cx="2824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8</a:t>
                </a:r>
                <a:endParaRPr lang="ru-RU" sz="1400" dirty="0"/>
              </a:p>
            </p:txBody>
          </p:sp>
          <p:sp>
            <p:nvSpPr>
              <p:cNvPr id="172" name="Левая круглая скобка 171"/>
              <p:cNvSpPr/>
              <p:nvPr/>
            </p:nvSpPr>
            <p:spPr>
              <a:xfrm>
                <a:off x="7286644" y="4071942"/>
                <a:ext cx="214314" cy="928694"/>
              </a:xfrm>
              <a:prstGeom prst="leftBracke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3" name="Правая круглая скобка 172"/>
              <p:cNvSpPr/>
              <p:nvPr/>
            </p:nvSpPr>
            <p:spPr>
              <a:xfrm>
                <a:off x="8715404" y="4071942"/>
                <a:ext cx="214314" cy="928694"/>
              </a:xfrm>
              <a:prstGeom prst="rightBracket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7500958" y="5072074"/>
                <a:ext cx="1140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ион хлора</a:t>
                </a:r>
                <a:endParaRPr lang="ru-RU" sz="1600" dirty="0"/>
              </a:p>
            </p:txBody>
          </p:sp>
        </p:grpSp>
      </p:grpSp>
      <p:sp>
        <p:nvSpPr>
          <p:cNvPr id="175" name="Овал 174"/>
          <p:cNvSpPr/>
          <p:nvPr/>
        </p:nvSpPr>
        <p:spPr>
          <a:xfrm>
            <a:off x="5786446" y="4857760"/>
            <a:ext cx="1214446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Овал 175"/>
          <p:cNvSpPr/>
          <p:nvPr/>
        </p:nvSpPr>
        <p:spPr>
          <a:xfrm>
            <a:off x="4857752" y="5000636"/>
            <a:ext cx="857256" cy="857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2285984" y="3071810"/>
            <a:ext cx="635798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Ионная связь как правило возникает между металлом и неметаллом. </a:t>
            </a:r>
            <a:endParaRPr lang="ru-RU" dirty="0"/>
          </a:p>
        </p:txBody>
      </p:sp>
      <p:sp>
        <p:nvSpPr>
          <p:cNvPr id="178" name="TextBox 177"/>
          <p:cNvSpPr txBox="1"/>
          <p:nvPr/>
        </p:nvSpPr>
        <p:spPr>
          <a:xfrm>
            <a:off x="1428728" y="3929066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Механизм:</a:t>
            </a:r>
            <a:endParaRPr lang="ru-RU" sz="20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643042" y="506868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</a:t>
            </a:r>
            <a:endParaRPr lang="ru-RU" sz="3600" dirty="0"/>
          </a:p>
        </p:txBody>
      </p:sp>
      <p:sp>
        <p:nvSpPr>
          <p:cNvPr id="180" name="Овал 179"/>
          <p:cNvSpPr/>
          <p:nvPr/>
        </p:nvSpPr>
        <p:spPr>
          <a:xfrm>
            <a:off x="2357422" y="5425875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2621943" y="5068685"/>
            <a:ext cx="521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+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643042" y="428625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NaCl</a:t>
            </a:r>
            <a:endParaRPr lang="ru-RU" sz="3600" dirty="0"/>
          </a:p>
        </p:txBody>
      </p:sp>
      <p:sp>
        <p:nvSpPr>
          <p:cNvPr id="183" name="Прямоугольник 182"/>
          <p:cNvSpPr/>
          <p:nvPr/>
        </p:nvSpPr>
        <p:spPr>
          <a:xfrm>
            <a:off x="3357554" y="5072074"/>
            <a:ext cx="567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Cl</a:t>
            </a:r>
            <a:endParaRPr lang="ru-RU" sz="3600" dirty="0"/>
          </a:p>
        </p:txBody>
      </p:sp>
      <p:sp>
        <p:nvSpPr>
          <p:cNvPr id="184" name="Овал 183"/>
          <p:cNvSpPr/>
          <p:nvPr/>
        </p:nvSpPr>
        <p:spPr>
          <a:xfrm>
            <a:off x="3500430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Овал 184"/>
          <p:cNvSpPr/>
          <p:nvPr/>
        </p:nvSpPr>
        <p:spPr>
          <a:xfrm>
            <a:off x="3643306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3929058" y="52863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3500430" y="57150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Овал 187"/>
          <p:cNvSpPr/>
          <p:nvPr/>
        </p:nvSpPr>
        <p:spPr>
          <a:xfrm>
            <a:off x="3643306" y="57150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3929058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3286116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1" name="Прямая со стрелкой 190"/>
          <p:cNvCxnSpPr/>
          <p:nvPr/>
        </p:nvCxnSpPr>
        <p:spPr>
          <a:xfrm>
            <a:off x="4214810" y="5427676"/>
            <a:ext cx="64294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5000628" y="507207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</a:t>
            </a:r>
            <a:endParaRPr lang="ru-RU" sz="3600" dirty="0"/>
          </a:p>
        </p:txBody>
      </p:sp>
      <p:sp>
        <p:nvSpPr>
          <p:cNvPr id="193" name="Овал 192"/>
          <p:cNvSpPr/>
          <p:nvPr/>
        </p:nvSpPr>
        <p:spPr>
          <a:xfrm>
            <a:off x="5857884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рямоугольник 193"/>
          <p:cNvSpPr/>
          <p:nvPr/>
        </p:nvSpPr>
        <p:spPr>
          <a:xfrm>
            <a:off x="6075918" y="5072074"/>
            <a:ext cx="567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Cl</a:t>
            </a:r>
            <a:endParaRPr lang="ru-RU" sz="3600" dirty="0"/>
          </a:p>
        </p:txBody>
      </p:sp>
      <p:sp>
        <p:nvSpPr>
          <p:cNvPr id="195" name="Овал 194"/>
          <p:cNvSpPr/>
          <p:nvPr/>
        </p:nvSpPr>
        <p:spPr>
          <a:xfrm>
            <a:off x="6215074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Овал 195"/>
          <p:cNvSpPr/>
          <p:nvPr/>
        </p:nvSpPr>
        <p:spPr>
          <a:xfrm>
            <a:off x="6357950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Овал 196"/>
          <p:cNvSpPr/>
          <p:nvPr/>
        </p:nvSpPr>
        <p:spPr>
          <a:xfrm>
            <a:off x="6643702" y="52863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Овал 197"/>
          <p:cNvSpPr/>
          <p:nvPr/>
        </p:nvSpPr>
        <p:spPr>
          <a:xfrm>
            <a:off x="6215074" y="57150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Овал 198"/>
          <p:cNvSpPr/>
          <p:nvPr/>
        </p:nvSpPr>
        <p:spPr>
          <a:xfrm>
            <a:off x="6357950" y="571501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/>
          <p:cNvSpPr/>
          <p:nvPr/>
        </p:nvSpPr>
        <p:spPr>
          <a:xfrm>
            <a:off x="6643702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6000760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TextBox 201"/>
          <p:cNvSpPr txBox="1"/>
          <p:nvPr/>
        </p:nvSpPr>
        <p:spPr>
          <a:xfrm>
            <a:off x="5378266" y="471488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786578" y="4714884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7" name="Управляющая кнопка: настраиваемая 206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208" name="Управляющая кнопка: настраиваемая 207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209" name="Управляющая кнопка: настраиваемая 208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210" name="Управляющая кнопка: настраиваемая 209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11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292 " pathEditMode="relative" ptsTypes="AA">
                                      <p:cBhvr>
                                        <p:cTn id="5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6477 L 0.22048 0.06477 " pathEditMode="relative" rAng="0" ptsTypes="AA">
                                      <p:cBhvr>
                                        <p:cTn id="60" dur="3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0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49 0.06477 L 0.22049 0.00185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00"/>
                            </p:stCondLst>
                            <p:childTnLst>
                              <p:par>
                                <p:cTn id="2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0"/>
                            </p:stCondLst>
                            <p:childTnLst>
                              <p:par>
                                <p:cTn id="2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0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4500"/>
                            </p:stCondLst>
                            <p:childTnLst>
                              <p:par>
                                <p:cTn id="2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3" grpId="0"/>
      <p:bldP spid="103" grpId="1"/>
      <p:bldP spid="104" grpId="0"/>
      <p:bldP spid="104" grpId="1"/>
      <p:bldP spid="116" grpId="0"/>
      <p:bldP spid="116" grpId="1"/>
      <p:bldP spid="132" grpId="0" animBg="1"/>
      <p:bldP spid="132" grpId="1" animBg="1"/>
      <p:bldP spid="132" grpId="2" animBg="1"/>
      <p:bldP spid="132" grpId="3" animBg="1"/>
      <p:bldP spid="132" grpId="4" animBg="1"/>
      <p:bldP spid="147" grpId="0"/>
      <p:bldP spid="147" grpId="1"/>
      <p:bldP spid="175" grpId="0" animBg="1"/>
      <p:bldP spid="175" grpId="1" animBg="1"/>
      <p:bldP spid="176" grpId="0" animBg="1"/>
      <p:bldP spid="176" grpId="1" animBg="1"/>
      <p:bldP spid="177" grpId="0" animBg="1"/>
      <p:bldP spid="178" grpId="0"/>
      <p:bldP spid="178" grpId="1"/>
      <p:bldP spid="179" grpId="0"/>
      <p:bldP spid="179" grpId="1"/>
      <p:bldP spid="180" grpId="0" animBg="1"/>
      <p:bldP spid="180" grpId="1" animBg="1"/>
      <p:bldP spid="181" grpId="0"/>
      <p:bldP spid="181" grpId="1"/>
      <p:bldP spid="182" grpId="0"/>
      <p:bldP spid="182" grpId="1"/>
      <p:bldP spid="183" grpId="0"/>
      <p:bldP spid="183" grpId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2" grpId="0"/>
      <p:bldP spid="192" grpId="1"/>
      <p:bldP spid="193" grpId="0" animBg="1"/>
      <p:bldP spid="193" grpId="1" animBg="1"/>
      <p:bldP spid="194" grpId="0"/>
      <p:bldP spid="194" grpId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/>
      <p:bldP spid="202" grpId="1"/>
      <p:bldP spid="203" grpId="0"/>
      <p:bldP spid="20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928670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21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14480" y="71414"/>
            <a:ext cx="7143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000" dirty="0" smtClean="0"/>
              <a:t>Ковалентная связь между одинаковыми атомами неметаллов.</a:t>
            </a:r>
            <a:endParaRPr lang="ru-RU" sz="2200" dirty="0">
              <a:solidFill>
                <a:schemeClr val="accent4"/>
              </a:solidFill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2285984" y="1357298"/>
            <a:ext cx="6357982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Химическая связь, возникающая в результате образования общих электронных пар, называется </a:t>
            </a:r>
            <a:r>
              <a:rPr lang="ru-RU" b="1" dirty="0" smtClean="0"/>
              <a:t>ковалентной.</a:t>
            </a:r>
            <a:endParaRPr lang="ru-RU" b="1" dirty="0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2285984" y="2571744"/>
            <a:ext cx="635798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Связь возникающая между одинаковыми неметаллами называется </a:t>
            </a:r>
            <a:r>
              <a:rPr lang="ru-RU" b="1" dirty="0" smtClean="0"/>
              <a:t>ковалентной неполярной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60" name="TextBox 159"/>
          <p:cNvSpPr txBox="1"/>
          <p:nvPr/>
        </p:nvSpPr>
        <p:spPr>
          <a:xfrm>
            <a:off x="1500166" y="3571876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162" name="TextBox 161"/>
          <p:cNvSpPr txBox="1"/>
          <p:nvPr/>
        </p:nvSpPr>
        <p:spPr>
          <a:xfrm>
            <a:off x="1285852" y="3929066"/>
            <a:ext cx="7713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endParaRPr lang="ru-RU" sz="4400" dirty="0"/>
          </a:p>
        </p:txBody>
      </p:sp>
      <p:sp>
        <p:nvSpPr>
          <p:cNvPr id="204" name="TextBox 203"/>
          <p:cNvSpPr txBox="1"/>
          <p:nvPr/>
        </p:nvSpPr>
        <p:spPr>
          <a:xfrm>
            <a:off x="1643042" y="5072074"/>
            <a:ext cx="56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205" name="TextBox 204"/>
          <p:cNvSpPr txBox="1"/>
          <p:nvPr/>
        </p:nvSpPr>
        <p:spPr>
          <a:xfrm>
            <a:off x="3500430" y="5072074"/>
            <a:ext cx="56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206" name="TextBox 205"/>
          <p:cNvSpPr txBox="1"/>
          <p:nvPr/>
        </p:nvSpPr>
        <p:spPr>
          <a:xfrm>
            <a:off x="2511336" y="5000636"/>
            <a:ext cx="631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+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207" name="Овал 206"/>
          <p:cNvSpPr/>
          <p:nvPr/>
        </p:nvSpPr>
        <p:spPr>
          <a:xfrm>
            <a:off x="2214546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Овал 207"/>
          <p:cNvSpPr/>
          <p:nvPr/>
        </p:nvSpPr>
        <p:spPr>
          <a:xfrm>
            <a:off x="3428992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9" name="Прямая со стрелкой 208"/>
          <p:cNvCxnSpPr/>
          <p:nvPr/>
        </p:nvCxnSpPr>
        <p:spPr>
          <a:xfrm>
            <a:off x="4143372" y="5499114"/>
            <a:ext cx="64294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5143504" y="5072074"/>
            <a:ext cx="56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211" name="Овал 210"/>
          <p:cNvSpPr/>
          <p:nvPr/>
        </p:nvSpPr>
        <p:spPr>
          <a:xfrm>
            <a:off x="5786446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TextBox 211"/>
          <p:cNvSpPr txBox="1"/>
          <p:nvPr/>
        </p:nvSpPr>
        <p:spPr>
          <a:xfrm>
            <a:off x="6077521" y="5072074"/>
            <a:ext cx="56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213" name="Овал 212"/>
          <p:cNvSpPr/>
          <p:nvPr/>
        </p:nvSpPr>
        <p:spPr>
          <a:xfrm>
            <a:off x="5929322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Овал 213"/>
          <p:cNvSpPr/>
          <p:nvPr/>
        </p:nvSpPr>
        <p:spPr>
          <a:xfrm>
            <a:off x="4857752" y="4857760"/>
            <a:ext cx="1214446" cy="114300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Овал 214"/>
          <p:cNvSpPr/>
          <p:nvPr/>
        </p:nvSpPr>
        <p:spPr>
          <a:xfrm>
            <a:off x="5715008" y="4857760"/>
            <a:ext cx="1214446" cy="114300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TextBox 215"/>
          <p:cNvSpPr txBox="1"/>
          <p:nvPr/>
        </p:nvSpPr>
        <p:spPr>
          <a:xfrm>
            <a:off x="5618018" y="45720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475274" y="45720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1285852" y="3929066"/>
            <a:ext cx="6848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</a:t>
            </a:r>
            <a:r>
              <a:rPr lang="ru-RU" sz="4400" baseline="-25000" dirty="0" smtClean="0"/>
              <a:t>2</a:t>
            </a:r>
            <a:endParaRPr lang="ru-RU" sz="4400" dirty="0"/>
          </a:p>
        </p:txBody>
      </p:sp>
      <p:sp>
        <p:nvSpPr>
          <p:cNvPr id="219" name="TextBox 218"/>
          <p:cNvSpPr txBox="1"/>
          <p:nvPr/>
        </p:nvSpPr>
        <p:spPr>
          <a:xfrm>
            <a:off x="1643042" y="5072074"/>
            <a:ext cx="4796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</a:t>
            </a:r>
            <a:endParaRPr lang="ru-RU" sz="4400" dirty="0"/>
          </a:p>
        </p:txBody>
      </p:sp>
      <p:sp>
        <p:nvSpPr>
          <p:cNvPr id="220" name="TextBox 219"/>
          <p:cNvSpPr txBox="1"/>
          <p:nvPr/>
        </p:nvSpPr>
        <p:spPr>
          <a:xfrm>
            <a:off x="3500430" y="5072074"/>
            <a:ext cx="4796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</a:t>
            </a:r>
            <a:endParaRPr lang="ru-RU" sz="4400" dirty="0"/>
          </a:p>
        </p:txBody>
      </p:sp>
      <p:sp>
        <p:nvSpPr>
          <p:cNvPr id="221" name="TextBox 220"/>
          <p:cNvSpPr txBox="1"/>
          <p:nvPr/>
        </p:nvSpPr>
        <p:spPr>
          <a:xfrm>
            <a:off x="2511336" y="5000636"/>
            <a:ext cx="631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+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222" name="Овал 221"/>
          <p:cNvSpPr/>
          <p:nvPr/>
        </p:nvSpPr>
        <p:spPr>
          <a:xfrm>
            <a:off x="2214546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Овал 222"/>
          <p:cNvSpPr/>
          <p:nvPr/>
        </p:nvSpPr>
        <p:spPr>
          <a:xfrm>
            <a:off x="3428992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4" name="Прямая со стрелкой 223"/>
          <p:cNvCxnSpPr/>
          <p:nvPr/>
        </p:nvCxnSpPr>
        <p:spPr>
          <a:xfrm>
            <a:off x="4143372" y="5499114"/>
            <a:ext cx="64294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5143504" y="5072074"/>
            <a:ext cx="4796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</a:t>
            </a:r>
            <a:endParaRPr lang="ru-RU" sz="4400" dirty="0"/>
          </a:p>
        </p:txBody>
      </p:sp>
      <p:sp>
        <p:nvSpPr>
          <p:cNvPr id="226" name="Овал 225"/>
          <p:cNvSpPr/>
          <p:nvPr/>
        </p:nvSpPr>
        <p:spPr>
          <a:xfrm>
            <a:off x="5786446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TextBox 226"/>
          <p:cNvSpPr txBox="1"/>
          <p:nvPr/>
        </p:nvSpPr>
        <p:spPr>
          <a:xfrm>
            <a:off x="6077521" y="5072074"/>
            <a:ext cx="4796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</a:t>
            </a:r>
            <a:endParaRPr lang="ru-RU" sz="4400" dirty="0"/>
          </a:p>
        </p:txBody>
      </p:sp>
      <p:sp>
        <p:nvSpPr>
          <p:cNvPr id="228" name="Овал 227"/>
          <p:cNvSpPr/>
          <p:nvPr/>
        </p:nvSpPr>
        <p:spPr>
          <a:xfrm>
            <a:off x="5929322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Овал 228"/>
          <p:cNvSpPr/>
          <p:nvPr/>
        </p:nvSpPr>
        <p:spPr>
          <a:xfrm>
            <a:off x="4857752" y="4857760"/>
            <a:ext cx="1214446" cy="114300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Овал 229"/>
          <p:cNvSpPr/>
          <p:nvPr/>
        </p:nvSpPr>
        <p:spPr>
          <a:xfrm>
            <a:off x="5715008" y="4857760"/>
            <a:ext cx="1214446" cy="114300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TextBox 230"/>
          <p:cNvSpPr txBox="1"/>
          <p:nvPr/>
        </p:nvSpPr>
        <p:spPr>
          <a:xfrm>
            <a:off x="5618018" y="45720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6475274" y="45720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3" name="Овал 232"/>
          <p:cNvSpPr/>
          <p:nvPr/>
        </p:nvSpPr>
        <p:spPr>
          <a:xfrm>
            <a:off x="1785918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Овал 233"/>
          <p:cNvSpPr/>
          <p:nvPr/>
        </p:nvSpPr>
        <p:spPr>
          <a:xfrm>
            <a:off x="1500166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Овал 234"/>
          <p:cNvSpPr/>
          <p:nvPr/>
        </p:nvSpPr>
        <p:spPr>
          <a:xfrm>
            <a:off x="1785918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Овал 235"/>
          <p:cNvSpPr/>
          <p:nvPr/>
        </p:nvSpPr>
        <p:spPr>
          <a:xfrm>
            <a:off x="1928794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Овал 236"/>
          <p:cNvSpPr/>
          <p:nvPr/>
        </p:nvSpPr>
        <p:spPr>
          <a:xfrm>
            <a:off x="1500166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Овал 237"/>
          <p:cNvSpPr/>
          <p:nvPr/>
        </p:nvSpPr>
        <p:spPr>
          <a:xfrm>
            <a:off x="1928794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Овал 238"/>
          <p:cNvSpPr/>
          <p:nvPr/>
        </p:nvSpPr>
        <p:spPr>
          <a:xfrm>
            <a:off x="3643306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Овал 239"/>
          <p:cNvSpPr/>
          <p:nvPr/>
        </p:nvSpPr>
        <p:spPr>
          <a:xfrm>
            <a:off x="3786182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Овал 240"/>
          <p:cNvSpPr/>
          <p:nvPr/>
        </p:nvSpPr>
        <p:spPr>
          <a:xfrm>
            <a:off x="4000496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Овал 241"/>
          <p:cNvSpPr/>
          <p:nvPr/>
        </p:nvSpPr>
        <p:spPr>
          <a:xfrm>
            <a:off x="4000496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Овал 242"/>
          <p:cNvSpPr/>
          <p:nvPr/>
        </p:nvSpPr>
        <p:spPr>
          <a:xfrm>
            <a:off x="3643306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Овал 243"/>
          <p:cNvSpPr/>
          <p:nvPr/>
        </p:nvSpPr>
        <p:spPr>
          <a:xfrm>
            <a:off x="3786182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Овал 244"/>
          <p:cNvSpPr/>
          <p:nvPr/>
        </p:nvSpPr>
        <p:spPr>
          <a:xfrm>
            <a:off x="5286380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Овал 245"/>
          <p:cNvSpPr/>
          <p:nvPr/>
        </p:nvSpPr>
        <p:spPr>
          <a:xfrm>
            <a:off x="5429256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Овал 246"/>
          <p:cNvSpPr/>
          <p:nvPr/>
        </p:nvSpPr>
        <p:spPr>
          <a:xfrm>
            <a:off x="6215074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Овал 247"/>
          <p:cNvSpPr/>
          <p:nvPr/>
        </p:nvSpPr>
        <p:spPr>
          <a:xfrm>
            <a:off x="6357950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Овал 248"/>
          <p:cNvSpPr/>
          <p:nvPr/>
        </p:nvSpPr>
        <p:spPr>
          <a:xfrm>
            <a:off x="6215074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Овал 249"/>
          <p:cNvSpPr/>
          <p:nvPr/>
        </p:nvSpPr>
        <p:spPr>
          <a:xfrm>
            <a:off x="6357950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Овал 250"/>
          <p:cNvSpPr/>
          <p:nvPr/>
        </p:nvSpPr>
        <p:spPr>
          <a:xfrm>
            <a:off x="5286380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Овал 251"/>
          <p:cNvSpPr/>
          <p:nvPr/>
        </p:nvSpPr>
        <p:spPr>
          <a:xfrm>
            <a:off x="5429256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Овал 252"/>
          <p:cNvSpPr/>
          <p:nvPr/>
        </p:nvSpPr>
        <p:spPr>
          <a:xfrm>
            <a:off x="6643702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Овал 253"/>
          <p:cNvSpPr/>
          <p:nvPr/>
        </p:nvSpPr>
        <p:spPr>
          <a:xfrm>
            <a:off x="6643702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Овал 254"/>
          <p:cNvSpPr/>
          <p:nvPr/>
        </p:nvSpPr>
        <p:spPr>
          <a:xfrm>
            <a:off x="5000628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Овал 255"/>
          <p:cNvSpPr/>
          <p:nvPr/>
        </p:nvSpPr>
        <p:spPr>
          <a:xfrm>
            <a:off x="5000628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TextBox 256"/>
          <p:cNvSpPr txBox="1"/>
          <p:nvPr/>
        </p:nvSpPr>
        <p:spPr>
          <a:xfrm>
            <a:off x="1285852" y="3929066"/>
            <a:ext cx="788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</a:t>
            </a:r>
            <a:r>
              <a:rPr lang="ru-RU" sz="4400" baseline="-25000" dirty="0" smtClean="0"/>
              <a:t>2</a:t>
            </a:r>
            <a:endParaRPr lang="ru-RU" sz="4400" dirty="0"/>
          </a:p>
        </p:txBody>
      </p:sp>
      <p:sp>
        <p:nvSpPr>
          <p:cNvPr id="258" name="TextBox 257"/>
          <p:cNvSpPr txBox="1"/>
          <p:nvPr/>
        </p:nvSpPr>
        <p:spPr>
          <a:xfrm>
            <a:off x="1643042" y="5072074"/>
            <a:ext cx="583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</a:t>
            </a:r>
            <a:endParaRPr lang="ru-RU" sz="4400" dirty="0"/>
          </a:p>
        </p:txBody>
      </p:sp>
      <p:sp>
        <p:nvSpPr>
          <p:cNvPr id="259" name="TextBox 258"/>
          <p:cNvSpPr txBox="1"/>
          <p:nvPr/>
        </p:nvSpPr>
        <p:spPr>
          <a:xfrm>
            <a:off x="3500430" y="5072074"/>
            <a:ext cx="583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</a:t>
            </a:r>
            <a:endParaRPr lang="ru-RU" sz="4400" dirty="0"/>
          </a:p>
        </p:txBody>
      </p:sp>
      <p:sp>
        <p:nvSpPr>
          <p:cNvPr id="260" name="TextBox 259"/>
          <p:cNvSpPr txBox="1"/>
          <p:nvPr/>
        </p:nvSpPr>
        <p:spPr>
          <a:xfrm>
            <a:off x="2511336" y="5000636"/>
            <a:ext cx="631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+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261" name="Овал 260"/>
          <p:cNvSpPr/>
          <p:nvPr/>
        </p:nvSpPr>
        <p:spPr>
          <a:xfrm>
            <a:off x="2285984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Овал 261"/>
          <p:cNvSpPr/>
          <p:nvPr/>
        </p:nvSpPr>
        <p:spPr>
          <a:xfrm>
            <a:off x="3428992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3" name="Прямая со стрелкой 262"/>
          <p:cNvCxnSpPr/>
          <p:nvPr/>
        </p:nvCxnSpPr>
        <p:spPr>
          <a:xfrm>
            <a:off x="4286248" y="5499114"/>
            <a:ext cx="64294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5357818" y="5072074"/>
            <a:ext cx="583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</a:t>
            </a:r>
            <a:endParaRPr lang="ru-RU" sz="4400" dirty="0"/>
          </a:p>
        </p:txBody>
      </p:sp>
      <p:sp>
        <p:nvSpPr>
          <p:cNvPr id="265" name="Овал 264"/>
          <p:cNvSpPr/>
          <p:nvPr/>
        </p:nvSpPr>
        <p:spPr>
          <a:xfrm>
            <a:off x="6000760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TextBox 265"/>
          <p:cNvSpPr txBox="1"/>
          <p:nvPr/>
        </p:nvSpPr>
        <p:spPr>
          <a:xfrm>
            <a:off x="6286512" y="5072074"/>
            <a:ext cx="583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</a:t>
            </a:r>
            <a:endParaRPr lang="ru-RU" sz="4400" dirty="0"/>
          </a:p>
        </p:txBody>
      </p:sp>
      <p:sp>
        <p:nvSpPr>
          <p:cNvPr id="267" name="Овал 266"/>
          <p:cNvSpPr/>
          <p:nvPr/>
        </p:nvSpPr>
        <p:spPr>
          <a:xfrm>
            <a:off x="6143636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Овал 267"/>
          <p:cNvSpPr/>
          <p:nvPr/>
        </p:nvSpPr>
        <p:spPr>
          <a:xfrm>
            <a:off x="5072066" y="4857760"/>
            <a:ext cx="1214446" cy="114300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Овал 268"/>
          <p:cNvSpPr/>
          <p:nvPr/>
        </p:nvSpPr>
        <p:spPr>
          <a:xfrm>
            <a:off x="5929322" y="4857760"/>
            <a:ext cx="1214446" cy="114300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TextBox 269"/>
          <p:cNvSpPr txBox="1"/>
          <p:nvPr/>
        </p:nvSpPr>
        <p:spPr>
          <a:xfrm>
            <a:off x="5832332" y="45720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6689588" y="45720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2" name="Овал 271"/>
          <p:cNvSpPr/>
          <p:nvPr/>
        </p:nvSpPr>
        <p:spPr>
          <a:xfrm>
            <a:off x="1928794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Овал 272"/>
          <p:cNvSpPr/>
          <p:nvPr/>
        </p:nvSpPr>
        <p:spPr>
          <a:xfrm>
            <a:off x="1500166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Овал 273"/>
          <p:cNvSpPr/>
          <p:nvPr/>
        </p:nvSpPr>
        <p:spPr>
          <a:xfrm>
            <a:off x="1785918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Овал 274"/>
          <p:cNvSpPr/>
          <p:nvPr/>
        </p:nvSpPr>
        <p:spPr>
          <a:xfrm>
            <a:off x="1500166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Овал 275"/>
          <p:cNvSpPr/>
          <p:nvPr/>
        </p:nvSpPr>
        <p:spPr>
          <a:xfrm>
            <a:off x="1928794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Овал 276"/>
          <p:cNvSpPr/>
          <p:nvPr/>
        </p:nvSpPr>
        <p:spPr>
          <a:xfrm>
            <a:off x="3643306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Овал 277"/>
          <p:cNvSpPr/>
          <p:nvPr/>
        </p:nvSpPr>
        <p:spPr>
          <a:xfrm>
            <a:off x="3786182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Овал 278"/>
          <p:cNvSpPr/>
          <p:nvPr/>
        </p:nvSpPr>
        <p:spPr>
          <a:xfrm>
            <a:off x="4071934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Овал 279"/>
          <p:cNvSpPr/>
          <p:nvPr/>
        </p:nvSpPr>
        <p:spPr>
          <a:xfrm>
            <a:off x="4071934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Овал 280"/>
          <p:cNvSpPr/>
          <p:nvPr/>
        </p:nvSpPr>
        <p:spPr>
          <a:xfrm>
            <a:off x="3714744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Овал 281"/>
          <p:cNvSpPr/>
          <p:nvPr/>
        </p:nvSpPr>
        <p:spPr>
          <a:xfrm>
            <a:off x="6500826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3" name="Овал 282"/>
          <p:cNvSpPr/>
          <p:nvPr/>
        </p:nvSpPr>
        <p:spPr>
          <a:xfrm>
            <a:off x="6643702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Овал 283"/>
          <p:cNvSpPr/>
          <p:nvPr/>
        </p:nvSpPr>
        <p:spPr>
          <a:xfrm>
            <a:off x="5500694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Овал 284"/>
          <p:cNvSpPr/>
          <p:nvPr/>
        </p:nvSpPr>
        <p:spPr>
          <a:xfrm>
            <a:off x="5643570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Овал 285"/>
          <p:cNvSpPr/>
          <p:nvPr/>
        </p:nvSpPr>
        <p:spPr>
          <a:xfrm>
            <a:off x="6929454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Овал 286"/>
          <p:cNvSpPr/>
          <p:nvPr/>
        </p:nvSpPr>
        <p:spPr>
          <a:xfrm>
            <a:off x="6929454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Овал 287"/>
          <p:cNvSpPr/>
          <p:nvPr/>
        </p:nvSpPr>
        <p:spPr>
          <a:xfrm>
            <a:off x="5214942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Овал 288"/>
          <p:cNvSpPr/>
          <p:nvPr/>
        </p:nvSpPr>
        <p:spPr>
          <a:xfrm>
            <a:off x="5214942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Овал 289"/>
          <p:cNvSpPr/>
          <p:nvPr/>
        </p:nvSpPr>
        <p:spPr>
          <a:xfrm>
            <a:off x="6000760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Овал 290"/>
          <p:cNvSpPr/>
          <p:nvPr/>
        </p:nvSpPr>
        <p:spPr>
          <a:xfrm>
            <a:off x="6143636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TextBox 291"/>
          <p:cNvSpPr txBox="1"/>
          <p:nvPr/>
        </p:nvSpPr>
        <p:spPr>
          <a:xfrm>
            <a:off x="1285852" y="3929066"/>
            <a:ext cx="766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</a:t>
            </a:r>
            <a:r>
              <a:rPr lang="ru-RU" sz="4400" baseline="-25000" dirty="0" smtClean="0"/>
              <a:t>2</a:t>
            </a:r>
            <a:endParaRPr lang="ru-RU" sz="4400" dirty="0"/>
          </a:p>
        </p:txBody>
      </p:sp>
      <p:sp>
        <p:nvSpPr>
          <p:cNvPr id="293" name="TextBox 292"/>
          <p:cNvSpPr txBox="1"/>
          <p:nvPr/>
        </p:nvSpPr>
        <p:spPr>
          <a:xfrm>
            <a:off x="1643042" y="5072074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</a:t>
            </a:r>
            <a:endParaRPr lang="ru-RU" sz="4400" dirty="0"/>
          </a:p>
        </p:txBody>
      </p:sp>
      <p:sp>
        <p:nvSpPr>
          <p:cNvPr id="294" name="TextBox 293"/>
          <p:cNvSpPr txBox="1"/>
          <p:nvPr/>
        </p:nvSpPr>
        <p:spPr>
          <a:xfrm>
            <a:off x="3500430" y="5072074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</a:t>
            </a:r>
            <a:endParaRPr lang="ru-RU" sz="4400" dirty="0"/>
          </a:p>
        </p:txBody>
      </p:sp>
      <p:sp>
        <p:nvSpPr>
          <p:cNvPr id="295" name="TextBox 294"/>
          <p:cNvSpPr txBox="1"/>
          <p:nvPr/>
        </p:nvSpPr>
        <p:spPr>
          <a:xfrm>
            <a:off x="2511336" y="5000636"/>
            <a:ext cx="631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+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296" name="Овал 295"/>
          <p:cNvSpPr/>
          <p:nvPr/>
        </p:nvSpPr>
        <p:spPr>
          <a:xfrm>
            <a:off x="2285984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Овал 296"/>
          <p:cNvSpPr/>
          <p:nvPr/>
        </p:nvSpPr>
        <p:spPr>
          <a:xfrm>
            <a:off x="3357554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8" name="Прямая со стрелкой 297"/>
          <p:cNvCxnSpPr/>
          <p:nvPr/>
        </p:nvCxnSpPr>
        <p:spPr>
          <a:xfrm>
            <a:off x="4286248" y="5499114"/>
            <a:ext cx="64294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/>
          <p:cNvSpPr txBox="1"/>
          <p:nvPr/>
        </p:nvSpPr>
        <p:spPr>
          <a:xfrm>
            <a:off x="5357818" y="5072074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</a:t>
            </a:r>
            <a:endParaRPr lang="ru-RU" sz="4400" dirty="0"/>
          </a:p>
        </p:txBody>
      </p:sp>
      <p:sp>
        <p:nvSpPr>
          <p:cNvPr id="300" name="Овал 299"/>
          <p:cNvSpPr/>
          <p:nvPr/>
        </p:nvSpPr>
        <p:spPr>
          <a:xfrm>
            <a:off x="6000760" y="52863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TextBox 300"/>
          <p:cNvSpPr txBox="1"/>
          <p:nvPr/>
        </p:nvSpPr>
        <p:spPr>
          <a:xfrm>
            <a:off x="6286512" y="5072074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</a:t>
            </a:r>
            <a:endParaRPr lang="ru-RU" sz="4400" dirty="0"/>
          </a:p>
        </p:txBody>
      </p:sp>
      <p:sp>
        <p:nvSpPr>
          <p:cNvPr id="302" name="Овал 301"/>
          <p:cNvSpPr/>
          <p:nvPr/>
        </p:nvSpPr>
        <p:spPr>
          <a:xfrm>
            <a:off x="6143636" y="528638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Овал 302"/>
          <p:cNvSpPr/>
          <p:nvPr/>
        </p:nvSpPr>
        <p:spPr>
          <a:xfrm>
            <a:off x="5143504" y="4857760"/>
            <a:ext cx="1214446" cy="114300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Овал 303"/>
          <p:cNvSpPr/>
          <p:nvPr/>
        </p:nvSpPr>
        <p:spPr>
          <a:xfrm>
            <a:off x="5857884" y="4857760"/>
            <a:ext cx="1214446" cy="114300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TextBox 304"/>
          <p:cNvSpPr txBox="1"/>
          <p:nvPr/>
        </p:nvSpPr>
        <p:spPr>
          <a:xfrm>
            <a:off x="5832332" y="45720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6689588" y="45720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7" name="Овал 306"/>
          <p:cNvSpPr/>
          <p:nvPr/>
        </p:nvSpPr>
        <p:spPr>
          <a:xfrm>
            <a:off x="1928794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Овал 307"/>
          <p:cNvSpPr/>
          <p:nvPr/>
        </p:nvSpPr>
        <p:spPr>
          <a:xfrm>
            <a:off x="1500166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Овал 308"/>
          <p:cNvSpPr/>
          <p:nvPr/>
        </p:nvSpPr>
        <p:spPr>
          <a:xfrm>
            <a:off x="1857356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Овал 309"/>
          <p:cNvSpPr/>
          <p:nvPr/>
        </p:nvSpPr>
        <p:spPr>
          <a:xfrm>
            <a:off x="2000232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Овал 310"/>
          <p:cNvSpPr/>
          <p:nvPr/>
        </p:nvSpPr>
        <p:spPr>
          <a:xfrm>
            <a:off x="3714744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Овал 311"/>
          <p:cNvSpPr/>
          <p:nvPr/>
        </p:nvSpPr>
        <p:spPr>
          <a:xfrm>
            <a:off x="3857620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Овал 312"/>
          <p:cNvSpPr/>
          <p:nvPr/>
        </p:nvSpPr>
        <p:spPr>
          <a:xfrm>
            <a:off x="4071934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4" name="Овал 313"/>
          <p:cNvSpPr/>
          <p:nvPr/>
        </p:nvSpPr>
        <p:spPr>
          <a:xfrm>
            <a:off x="3714744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Овал 314"/>
          <p:cNvSpPr/>
          <p:nvPr/>
        </p:nvSpPr>
        <p:spPr>
          <a:xfrm>
            <a:off x="6500826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6" name="Овал 315"/>
          <p:cNvSpPr/>
          <p:nvPr/>
        </p:nvSpPr>
        <p:spPr>
          <a:xfrm>
            <a:off x="6643702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Овал 316"/>
          <p:cNvSpPr/>
          <p:nvPr/>
        </p:nvSpPr>
        <p:spPr>
          <a:xfrm>
            <a:off x="5500694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8" name="Овал 317"/>
          <p:cNvSpPr/>
          <p:nvPr/>
        </p:nvSpPr>
        <p:spPr>
          <a:xfrm>
            <a:off x="5643570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9" name="Овал 318"/>
          <p:cNvSpPr/>
          <p:nvPr/>
        </p:nvSpPr>
        <p:spPr>
          <a:xfrm>
            <a:off x="6000760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0" name="Овал 319"/>
          <p:cNvSpPr/>
          <p:nvPr/>
        </p:nvSpPr>
        <p:spPr>
          <a:xfrm>
            <a:off x="6143636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1" name="Овал 320"/>
          <p:cNvSpPr/>
          <p:nvPr/>
        </p:nvSpPr>
        <p:spPr>
          <a:xfrm>
            <a:off x="6000760" y="55721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2" name="Овал 321"/>
          <p:cNvSpPr/>
          <p:nvPr/>
        </p:nvSpPr>
        <p:spPr>
          <a:xfrm>
            <a:off x="6143636" y="55721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Управляющая кнопка: настраиваемая 133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135" name="Управляющая кнопка: настраиваемая 134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36" name="Управляющая кнопка: настраиваемая 135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37" name="Управляющая кнопка: настраиваемая 136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12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500"/>
                            </p:stCondLst>
                            <p:childTnLst>
                              <p:par>
                                <p:cTn id="3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000"/>
                            </p:stCondLst>
                            <p:childTnLst>
                              <p:par>
                                <p:cTn id="3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500"/>
                            </p:stCondLst>
                            <p:childTnLst>
                              <p:par>
                                <p:cTn id="3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9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500"/>
                            </p:stCondLst>
                            <p:childTnLst>
                              <p:par>
                                <p:cTn id="3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000"/>
                            </p:stCondLst>
                            <p:childTnLst>
                              <p:par>
                                <p:cTn id="4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500"/>
                            </p:stCondLst>
                            <p:childTnLst>
                              <p:par>
                                <p:cTn id="4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6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500"/>
                            </p:stCondLst>
                            <p:childTnLst>
                              <p:par>
                                <p:cTn id="5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1000"/>
                            </p:stCondLst>
                            <p:childTnLst>
                              <p:par>
                                <p:cTn id="5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1500"/>
                            </p:stCondLst>
                            <p:childTnLst>
                              <p:par>
                                <p:cTn id="5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4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1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>
                            <p:stCondLst>
                              <p:cond delay="500"/>
                            </p:stCondLst>
                            <p:childTnLst>
                              <p:par>
                                <p:cTn id="5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1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1000"/>
                            </p:stCondLst>
                            <p:childTnLst>
                              <p:par>
                                <p:cTn id="5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1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1500"/>
                            </p:stCondLst>
                            <p:childTnLst>
                              <p:par>
                                <p:cTn id="6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8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1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48" grpId="0" animBg="1"/>
      <p:bldP spid="160" grpId="0"/>
      <p:bldP spid="160" grpId="1"/>
      <p:bldP spid="162" grpId="0"/>
      <p:bldP spid="162" grpId="1"/>
      <p:bldP spid="204" grpId="0"/>
      <p:bldP spid="204" grpId="1"/>
      <p:bldP spid="205" grpId="0"/>
      <p:bldP spid="205" grpId="1"/>
      <p:bldP spid="206" grpId="0"/>
      <p:bldP spid="206" grpId="1"/>
      <p:bldP spid="207" grpId="0" animBg="1"/>
      <p:bldP spid="207" grpId="1" animBg="1"/>
      <p:bldP spid="208" grpId="0" animBg="1"/>
      <p:bldP spid="208" grpId="1" animBg="1"/>
      <p:bldP spid="210" grpId="0"/>
      <p:bldP spid="210" grpId="1"/>
      <p:bldP spid="211" grpId="0" animBg="1"/>
      <p:bldP spid="211" grpId="1" animBg="1"/>
      <p:bldP spid="212" grpId="0"/>
      <p:bldP spid="212" grpId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/>
      <p:bldP spid="216" grpId="1"/>
      <p:bldP spid="217" grpId="0"/>
      <p:bldP spid="217" grpId="1"/>
      <p:bldP spid="218" grpId="0"/>
      <p:bldP spid="218" grpId="1"/>
      <p:bldP spid="219" grpId="0"/>
      <p:bldP spid="219" grpId="1"/>
      <p:bldP spid="220" grpId="0"/>
      <p:bldP spid="220" grpId="1"/>
      <p:bldP spid="221" grpId="0"/>
      <p:bldP spid="221" grpId="1"/>
      <p:bldP spid="222" grpId="0" animBg="1"/>
      <p:bldP spid="222" grpId="1" animBg="1"/>
      <p:bldP spid="223" grpId="0" animBg="1"/>
      <p:bldP spid="223" grpId="1" animBg="1"/>
      <p:bldP spid="225" grpId="0"/>
      <p:bldP spid="225" grpId="1"/>
      <p:bldP spid="226" grpId="0" animBg="1"/>
      <p:bldP spid="226" grpId="1" animBg="1"/>
      <p:bldP spid="227" grpId="0"/>
      <p:bldP spid="227" grpId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/>
      <p:bldP spid="231" grpId="1"/>
      <p:bldP spid="232" grpId="0"/>
      <p:bldP spid="232" grpId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/>
      <p:bldP spid="257" grpId="1"/>
      <p:bldP spid="258" grpId="0"/>
      <p:bldP spid="258" grpId="1"/>
      <p:bldP spid="259" grpId="0"/>
      <p:bldP spid="259" grpId="1"/>
      <p:bldP spid="260" grpId="0"/>
      <p:bldP spid="260" grpId="1"/>
      <p:bldP spid="261" grpId="0" animBg="1"/>
      <p:bldP spid="261" grpId="1" animBg="1"/>
      <p:bldP spid="262" grpId="0" animBg="1"/>
      <p:bldP spid="262" grpId="1" animBg="1"/>
      <p:bldP spid="264" grpId="0"/>
      <p:bldP spid="264" grpId="1"/>
      <p:bldP spid="265" grpId="0" animBg="1"/>
      <p:bldP spid="265" grpId="1" animBg="1"/>
      <p:bldP spid="266" grpId="0"/>
      <p:bldP spid="266" grpId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/>
      <p:bldP spid="270" grpId="1"/>
      <p:bldP spid="271" grpId="0"/>
      <p:bldP spid="271" grpId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  <p:bldP spid="283" grpId="0" animBg="1"/>
      <p:bldP spid="283" grpId="1" animBg="1"/>
      <p:bldP spid="284" grpId="0" animBg="1"/>
      <p:bldP spid="284" grpId="1" animBg="1"/>
      <p:bldP spid="285" grpId="0" animBg="1"/>
      <p:bldP spid="285" grpId="1" animBg="1"/>
      <p:bldP spid="286" grpId="0" animBg="1"/>
      <p:bldP spid="286" grpId="1" animBg="1"/>
      <p:bldP spid="287" grpId="0" animBg="1"/>
      <p:bldP spid="287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/>
      <p:bldP spid="292" grpId="1"/>
      <p:bldP spid="293" grpId="0"/>
      <p:bldP spid="293" grpId="1"/>
      <p:bldP spid="294" grpId="0"/>
      <p:bldP spid="294" grpId="1"/>
      <p:bldP spid="295" grpId="0"/>
      <p:bldP spid="295" grpId="1"/>
      <p:bldP spid="296" grpId="0" animBg="1"/>
      <p:bldP spid="296" grpId="1" animBg="1"/>
      <p:bldP spid="297" grpId="0" animBg="1"/>
      <p:bldP spid="297" grpId="1" animBg="1"/>
      <p:bldP spid="299" grpId="0"/>
      <p:bldP spid="299" grpId="1"/>
      <p:bldP spid="300" grpId="0" animBg="1"/>
      <p:bldP spid="300" grpId="1" animBg="1"/>
      <p:bldP spid="301" grpId="0"/>
      <p:bldP spid="301" grpId="1"/>
      <p:bldP spid="302" grpId="0" animBg="1"/>
      <p:bldP spid="302" grpId="1" animBg="1"/>
      <p:bldP spid="303" grpId="0" animBg="1"/>
      <p:bldP spid="303" grpId="1" animBg="1"/>
      <p:bldP spid="304" grpId="0" animBg="1"/>
      <p:bldP spid="304" grpId="1" animBg="1"/>
      <p:bldP spid="305" grpId="0"/>
      <p:bldP spid="305" grpId="1"/>
      <p:bldP spid="306" grpId="0"/>
      <p:bldP spid="306" grpId="1"/>
      <p:bldP spid="307" grpId="0" animBg="1"/>
      <p:bldP spid="307" grpId="1" animBg="1"/>
      <p:bldP spid="308" grpId="0" animBg="1"/>
      <p:bldP spid="308" grpId="1" animBg="1"/>
      <p:bldP spid="309" grpId="0" animBg="1"/>
      <p:bldP spid="309" grpId="1" animBg="1"/>
      <p:bldP spid="310" grpId="0" animBg="1"/>
      <p:bldP spid="310" grpId="1" animBg="1"/>
      <p:bldP spid="311" grpId="0" animBg="1"/>
      <p:bldP spid="311" grpId="1" animBg="1"/>
      <p:bldP spid="312" grpId="0" animBg="1"/>
      <p:bldP spid="312" grpId="1" animBg="1"/>
      <p:bldP spid="313" grpId="0" animBg="1"/>
      <p:bldP spid="313" grpId="1" animBg="1"/>
      <p:bldP spid="314" grpId="0" animBg="1"/>
      <p:bldP spid="314" grpId="1" animBg="1"/>
      <p:bldP spid="315" grpId="0" animBg="1"/>
      <p:bldP spid="315" grpId="1" animBg="1"/>
      <p:bldP spid="316" grpId="0" animBg="1"/>
      <p:bldP spid="316" grpId="1" animBg="1"/>
      <p:bldP spid="317" grpId="0" animBg="1"/>
      <p:bldP spid="317" grpId="1" animBg="1"/>
      <p:bldP spid="318" grpId="0" animBg="1"/>
      <p:bldP spid="318" grpId="1" animBg="1"/>
      <p:bldP spid="319" grpId="0" animBg="1"/>
      <p:bldP spid="320" grpId="0" animBg="1"/>
      <p:bldP spid="321" grpId="0" animBg="1"/>
      <p:bldP spid="3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000" dirty="0" smtClean="0"/>
              <a:t>Ковалентная полярная химическая связь.</a:t>
            </a:r>
            <a:endParaRPr lang="ru-RU" sz="2200" dirty="0">
              <a:solidFill>
                <a:schemeClr val="accent4"/>
              </a:solidFill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2285984" y="1142984"/>
            <a:ext cx="6357982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Химическая связь, возникающая в результате образования общих электронных пар, называется </a:t>
            </a:r>
            <a:r>
              <a:rPr lang="ru-RU" b="1" dirty="0" smtClean="0"/>
              <a:t>ковалентной.</a:t>
            </a:r>
            <a:endParaRPr lang="ru-RU" b="1" dirty="0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2285984" y="2214554"/>
            <a:ext cx="635798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Связь возникающая между разными неметаллами называется </a:t>
            </a:r>
            <a:r>
              <a:rPr lang="ru-RU" b="1" dirty="0" smtClean="0"/>
              <a:t>ковалентной полярной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285984" y="3143248"/>
            <a:ext cx="6357982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Электроотрицательность (ЭО)</a:t>
            </a:r>
            <a:r>
              <a:rPr lang="ru-RU" dirty="0" smtClean="0"/>
              <a:t> – это способность атомов химического элемента притягивать  к себе электроны. </a:t>
            </a:r>
            <a:endParaRPr lang="ru-RU" b="1" dirty="0"/>
          </a:p>
        </p:txBody>
      </p:sp>
      <p:sp>
        <p:nvSpPr>
          <p:cNvPr id="162" name="Скругленный прямоугольник 161"/>
          <p:cNvSpPr/>
          <p:nvPr/>
        </p:nvSpPr>
        <p:spPr>
          <a:xfrm>
            <a:off x="2285984" y="4214818"/>
            <a:ext cx="6357982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Элемент с большей  ЭО, при образовании ковалентной полярной связи, приобретает частично отрицательный заряд  </a:t>
            </a:r>
            <a:r>
              <a:rPr lang="ru-RU" b="1" dirty="0" smtClean="0"/>
              <a:t>(-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δ</a:t>
            </a:r>
            <a:r>
              <a:rPr lang="ru-RU" b="1" dirty="0" smtClean="0"/>
              <a:t>).</a:t>
            </a:r>
            <a:endParaRPr lang="ru-RU" b="1" dirty="0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2285984" y="5286388"/>
            <a:ext cx="6357982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Элемент с меньшей  ЭО, при образовании ковалентной полярной связи, приобретает частично положительный заряд  </a:t>
            </a:r>
            <a:r>
              <a:rPr lang="ru-RU" b="1" dirty="0" smtClean="0"/>
              <a:t>(+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δ</a:t>
            </a:r>
            <a:r>
              <a:rPr lang="ru-RU" b="1" dirty="0" smtClean="0"/>
              <a:t>).</a:t>
            </a:r>
            <a:endParaRPr lang="ru-RU" b="1" dirty="0"/>
          </a:p>
        </p:txBody>
      </p:sp>
      <p:sp>
        <p:nvSpPr>
          <p:cNvPr id="237" name="TextBox 236"/>
          <p:cNvSpPr txBox="1"/>
          <p:nvPr/>
        </p:nvSpPr>
        <p:spPr>
          <a:xfrm>
            <a:off x="1428728" y="1928802"/>
            <a:ext cx="215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Ряд неметаллов.</a:t>
            </a:r>
            <a:endParaRPr lang="ru-RU" sz="2000" dirty="0"/>
          </a:p>
        </p:txBody>
      </p:sp>
      <p:sp>
        <p:nvSpPr>
          <p:cNvPr id="238" name="TextBox 237"/>
          <p:cNvSpPr txBox="1"/>
          <p:nvPr/>
        </p:nvSpPr>
        <p:spPr>
          <a:xfrm>
            <a:off x="1571604" y="2285992"/>
            <a:ext cx="7103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F, O, N, </a:t>
            </a:r>
            <a:r>
              <a:rPr lang="en-US" sz="4400" dirty="0" err="1" smtClean="0">
                <a:solidFill>
                  <a:srgbClr val="7030A0"/>
                </a:solidFill>
              </a:rPr>
              <a:t>Cl</a:t>
            </a:r>
            <a:r>
              <a:rPr lang="en-US" sz="4400" dirty="0" smtClean="0">
                <a:solidFill>
                  <a:srgbClr val="7030A0"/>
                </a:solidFill>
              </a:rPr>
              <a:t>, Br, S, C, P, Si, H.</a:t>
            </a:r>
            <a:endParaRPr lang="ru-RU" sz="4400" dirty="0">
              <a:solidFill>
                <a:srgbClr val="7030A0"/>
              </a:solidFill>
            </a:endParaRPr>
          </a:p>
        </p:txBody>
      </p:sp>
      <p:cxnSp>
        <p:nvCxnSpPr>
          <p:cNvPr id="239" name="Прямая со стрелкой 238"/>
          <p:cNvCxnSpPr/>
          <p:nvPr/>
        </p:nvCxnSpPr>
        <p:spPr>
          <a:xfrm>
            <a:off x="1643042" y="3143248"/>
            <a:ext cx="6858048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4143372" y="3214686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ЭО уменьшается</a:t>
            </a:r>
            <a:endParaRPr lang="ru-RU" dirty="0"/>
          </a:p>
        </p:txBody>
      </p:sp>
      <p:sp>
        <p:nvSpPr>
          <p:cNvPr id="241" name="TextBox 240"/>
          <p:cNvSpPr txBox="1"/>
          <p:nvPr/>
        </p:nvSpPr>
        <p:spPr>
          <a:xfrm>
            <a:off x="1000100" y="3416858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242" name="TextBox 241"/>
          <p:cNvSpPr txBox="1"/>
          <p:nvPr/>
        </p:nvSpPr>
        <p:spPr>
          <a:xfrm>
            <a:off x="2357422" y="3714752"/>
            <a:ext cx="10326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</a:t>
            </a:r>
            <a:r>
              <a:rPr lang="en-US" sz="4400" dirty="0" err="1" smtClean="0"/>
              <a:t>Cl</a:t>
            </a:r>
            <a:endParaRPr lang="ru-RU" sz="4400" dirty="0"/>
          </a:p>
        </p:txBody>
      </p:sp>
      <p:sp>
        <p:nvSpPr>
          <p:cNvPr id="243" name="Прямоугольник 242"/>
          <p:cNvSpPr/>
          <p:nvPr/>
        </p:nvSpPr>
        <p:spPr>
          <a:xfrm>
            <a:off x="2362745" y="3714752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244" name="Прямоугольник 243"/>
          <p:cNvSpPr/>
          <p:nvPr/>
        </p:nvSpPr>
        <p:spPr>
          <a:xfrm>
            <a:off x="2714612" y="3714752"/>
            <a:ext cx="6511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Cl</a:t>
            </a:r>
            <a:endParaRPr lang="ru-RU" sz="4400" dirty="0"/>
          </a:p>
        </p:txBody>
      </p:sp>
      <p:sp>
        <p:nvSpPr>
          <p:cNvPr id="245" name="Овал 244"/>
          <p:cNvSpPr/>
          <p:nvPr/>
        </p:nvSpPr>
        <p:spPr>
          <a:xfrm>
            <a:off x="6357950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TextBox 245"/>
          <p:cNvSpPr txBox="1"/>
          <p:nvPr/>
        </p:nvSpPr>
        <p:spPr>
          <a:xfrm>
            <a:off x="2714612" y="5140123"/>
            <a:ext cx="52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+</a:t>
            </a:r>
            <a:endParaRPr lang="ru-RU" sz="3600" dirty="0">
              <a:solidFill>
                <a:srgbClr val="0070C0"/>
              </a:solidFill>
            </a:endParaRPr>
          </a:p>
        </p:txBody>
      </p:sp>
      <p:cxnSp>
        <p:nvCxnSpPr>
          <p:cNvPr id="247" name="Прямая со стрелкой 246"/>
          <p:cNvCxnSpPr/>
          <p:nvPr/>
        </p:nvCxnSpPr>
        <p:spPr>
          <a:xfrm>
            <a:off x="4643438" y="5500702"/>
            <a:ext cx="71438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Овал 247"/>
          <p:cNvSpPr/>
          <p:nvPr/>
        </p:nvSpPr>
        <p:spPr>
          <a:xfrm>
            <a:off x="2357422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Овал 248"/>
          <p:cNvSpPr/>
          <p:nvPr/>
        </p:nvSpPr>
        <p:spPr>
          <a:xfrm>
            <a:off x="3428992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Овал 249"/>
          <p:cNvSpPr/>
          <p:nvPr/>
        </p:nvSpPr>
        <p:spPr>
          <a:xfrm>
            <a:off x="3929058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Овал 250"/>
          <p:cNvSpPr/>
          <p:nvPr/>
        </p:nvSpPr>
        <p:spPr>
          <a:xfrm>
            <a:off x="4214810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Овал 251"/>
          <p:cNvSpPr/>
          <p:nvPr/>
        </p:nvSpPr>
        <p:spPr>
          <a:xfrm>
            <a:off x="3786182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Овал 252"/>
          <p:cNvSpPr/>
          <p:nvPr/>
        </p:nvSpPr>
        <p:spPr>
          <a:xfrm>
            <a:off x="3786182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Овал 253"/>
          <p:cNvSpPr/>
          <p:nvPr/>
        </p:nvSpPr>
        <p:spPr>
          <a:xfrm>
            <a:off x="4214810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рямоугольник 254"/>
          <p:cNvSpPr/>
          <p:nvPr/>
        </p:nvSpPr>
        <p:spPr>
          <a:xfrm>
            <a:off x="5786446" y="5143512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256" name="Прямоугольник 255"/>
          <p:cNvSpPr/>
          <p:nvPr/>
        </p:nvSpPr>
        <p:spPr>
          <a:xfrm>
            <a:off x="6572264" y="5143512"/>
            <a:ext cx="6511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Cl</a:t>
            </a:r>
            <a:endParaRPr lang="ru-RU" sz="4400" dirty="0"/>
          </a:p>
        </p:txBody>
      </p:sp>
      <p:sp>
        <p:nvSpPr>
          <p:cNvPr id="257" name="Овал 256"/>
          <p:cNvSpPr/>
          <p:nvPr/>
        </p:nvSpPr>
        <p:spPr>
          <a:xfrm>
            <a:off x="6500826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Овал 257"/>
          <p:cNvSpPr/>
          <p:nvPr/>
        </p:nvSpPr>
        <p:spPr>
          <a:xfrm>
            <a:off x="6715140" y="51435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Овал 258"/>
          <p:cNvSpPr/>
          <p:nvPr/>
        </p:nvSpPr>
        <p:spPr>
          <a:xfrm>
            <a:off x="6858016" y="51435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Овал 259"/>
          <p:cNvSpPr/>
          <p:nvPr/>
        </p:nvSpPr>
        <p:spPr>
          <a:xfrm>
            <a:off x="6715140" y="58578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Овал 260"/>
          <p:cNvSpPr/>
          <p:nvPr/>
        </p:nvSpPr>
        <p:spPr>
          <a:xfrm>
            <a:off x="6858016" y="58578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Овал 261"/>
          <p:cNvSpPr/>
          <p:nvPr/>
        </p:nvSpPr>
        <p:spPr>
          <a:xfrm>
            <a:off x="7143768" y="542926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" name="Овал 262"/>
          <p:cNvSpPr/>
          <p:nvPr/>
        </p:nvSpPr>
        <p:spPr>
          <a:xfrm>
            <a:off x="7143768" y="557214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Овал 263"/>
          <p:cNvSpPr/>
          <p:nvPr/>
        </p:nvSpPr>
        <p:spPr>
          <a:xfrm>
            <a:off x="5572132" y="5000636"/>
            <a:ext cx="1071570" cy="1000132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Овал 264"/>
          <p:cNvSpPr/>
          <p:nvPr/>
        </p:nvSpPr>
        <p:spPr>
          <a:xfrm>
            <a:off x="6286512" y="4929198"/>
            <a:ext cx="1214446" cy="1214446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рямоугольник 265"/>
          <p:cNvSpPr/>
          <p:nvPr/>
        </p:nvSpPr>
        <p:spPr>
          <a:xfrm>
            <a:off x="7072330" y="4643446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67" name="Прямоугольник 266"/>
          <p:cNvSpPr/>
          <p:nvPr/>
        </p:nvSpPr>
        <p:spPr>
          <a:xfrm>
            <a:off x="5857884" y="4572008"/>
            <a:ext cx="671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68" name="Овал 267"/>
          <p:cNvSpPr/>
          <p:nvPr/>
        </p:nvSpPr>
        <p:spPr>
          <a:xfrm>
            <a:off x="3929058" y="57864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TextBox 331"/>
          <p:cNvSpPr txBox="1"/>
          <p:nvPr/>
        </p:nvSpPr>
        <p:spPr>
          <a:xfrm>
            <a:off x="2685575" y="3516815"/>
            <a:ext cx="11705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ru-RU" sz="4400" dirty="0" smtClean="0"/>
              <a:t>О</a:t>
            </a:r>
            <a:endParaRPr lang="ru-RU" sz="4400" dirty="0"/>
          </a:p>
        </p:txBody>
      </p:sp>
      <p:sp>
        <p:nvSpPr>
          <p:cNvPr id="333" name="Прямоугольник 332"/>
          <p:cNvSpPr/>
          <p:nvPr/>
        </p:nvSpPr>
        <p:spPr>
          <a:xfrm>
            <a:off x="2685575" y="3516815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34" name="Прямоугольник 333"/>
          <p:cNvSpPr/>
          <p:nvPr/>
        </p:nvSpPr>
        <p:spPr>
          <a:xfrm>
            <a:off x="2690898" y="3516815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35" name="Прямоугольник 334"/>
          <p:cNvSpPr/>
          <p:nvPr/>
        </p:nvSpPr>
        <p:spPr>
          <a:xfrm>
            <a:off x="3257079" y="3516815"/>
            <a:ext cx="5838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О</a:t>
            </a:r>
            <a:endParaRPr lang="ru-RU" sz="4400" dirty="0"/>
          </a:p>
        </p:txBody>
      </p:sp>
      <p:sp>
        <p:nvSpPr>
          <p:cNvPr id="336" name="Овал 335"/>
          <p:cNvSpPr/>
          <p:nvPr/>
        </p:nvSpPr>
        <p:spPr>
          <a:xfrm>
            <a:off x="6686103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TextBox 336"/>
          <p:cNvSpPr txBox="1"/>
          <p:nvPr/>
        </p:nvSpPr>
        <p:spPr>
          <a:xfrm>
            <a:off x="3042765" y="4640057"/>
            <a:ext cx="52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+</a:t>
            </a:r>
            <a:endParaRPr lang="ru-RU" sz="3600" dirty="0">
              <a:solidFill>
                <a:srgbClr val="0070C0"/>
              </a:solidFill>
            </a:endParaRPr>
          </a:p>
        </p:txBody>
      </p:sp>
      <p:cxnSp>
        <p:nvCxnSpPr>
          <p:cNvPr id="338" name="Прямая со стрелкой 337"/>
          <p:cNvCxnSpPr/>
          <p:nvPr/>
        </p:nvCxnSpPr>
        <p:spPr>
          <a:xfrm>
            <a:off x="4971591" y="5000636"/>
            <a:ext cx="71438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Овал 338"/>
          <p:cNvSpPr/>
          <p:nvPr/>
        </p:nvSpPr>
        <p:spPr>
          <a:xfrm>
            <a:off x="2685575" y="45720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Овал 339"/>
          <p:cNvSpPr/>
          <p:nvPr/>
        </p:nvSpPr>
        <p:spPr>
          <a:xfrm>
            <a:off x="2685575" y="56435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Овал 340"/>
          <p:cNvSpPr/>
          <p:nvPr/>
        </p:nvSpPr>
        <p:spPr>
          <a:xfrm>
            <a:off x="3900021" y="49291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Овал 341"/>
          <p:cNvSpPr/>
          <p:nvPr/>
        </p:nvSpPr>
        <p:spPr>
          <a:xfrm>
            <a:off x="4114335" y="45720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Овал 342"/>
          <p:cNvSpPr/>
          <p:nvPr/>
        </p:nvSpPr>
        <p:spPr>
          <a:xfrm>
            <a:off x="4542963" y="48577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Овал 343"/>
          <p:cNvSpPr/>
          <p:nvPr/>
        </p:nvSpPr>
        <p:spPr>
          <a:xfrm>
            <a:off x="4185773" y="52149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5" name="Овал 344"/>
          <p:cNvSpPr/>
          <p:nvPr/>
        </p:nvSpPr>
        <p:spPr>
          <a:xfrm>
            <a:off x="4257211" y="457200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Овал 345"/>
          <p:cNvSpPr/>
          <p:nvPr/>
        </p:nvSpPr>
        <p:spPr>
          <a:xfrm>
            <a:off x="4542963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7" name="Прямоугольник 346"/>
          <p:cNvSpPr/>
          <p:nvPr/>
        </p:nvSpPr>
        <p:spPr>
          <a:xfrm>
            <a:off x="6114599" y="4643446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48" name="Прямоугольник 347"/>
          <p:cNvSpPr/>
          <p:nvPr/>
        </p:nvSpPr>
        <p:spPr>
          <a:xfrm>
            <a:off x="6900417" y="4643446"/>
            <a:ext cx="5838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О</a:t>
            </a:r>
            <a:endParaRPr lang="ru-RU" sz="4400" dirty="0"/>
          </a:p>
        </p:txBody>
      </p:sp>
      <p:sp>
        <p:nvSpPr>
          <p:cNvPr id="349" name="Прямоугольник 348"/>
          <p:cNvSpPr/>
          <p:nvPr/>
        </p:nvSpPr>
        <p:spPr>
          <a:xfrm>
            <a:off x="6977178" y="5500702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50" name="Овал 349"/>
          <p:cNvSpPr/>
          <p:nvPr/>
        </p:nvSpPr>
        <p:spPr>
          <a:xfrm>
            <a:off x="6828979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Овал 350"/>
          <p:cNvSpPr/>
          <p:nvPr/>
        </p:nvSpPr>
        <p:spPr>
          <a:xfrm>
            <a:off x="7043293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2" name="Овал 351"/>
          <p:cNvSpPr/>
          <p:nvPr/>
        </p:nvSpPr>
        <p:spPr>
          <a:xfrm>
            <a:off x="7186169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Овал 352"/>
          <p:cNvSpPr/>
          <p:nvPr/>
        </p:nvSpPr>
        <p:spPr>
          <a:xfrm>
            <a:off x="7186169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4" name="Овал 353"/>
          <p:cNvSpPr/>
          <p:nvPr/>
        </p:nvSpPr>
        <p:spPr>
          <a:xfrm>
            <a:off x="7186169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Овал 354"/>
          <p:cNvSpPr/>
          <p:nvPr/>
        </p:nvSpPr>
        <p:spPr>
          <a:xfrm>
            <a:off x="7471921" y="49291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Овал 355"/>
          <p:cNvSpPr/>
          <p:nvPr/>
        </p:nvSpPr>
        <p:spPr>
          <a:xfrm>
            <a:off x="7471921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Овал 356"/>
          <p:cNvSpPr/>
          <p:nvPr/>
        </p:nvSpPr>
        <p:spPr>
          <a:xfrm>
            <a:off x="5900285" y="4500570"/>
            <a:ext cx="1071570" cy="1000132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Овал 357"/>
          <p:cNvSpPr/>
          <p:nvPr/>
        </p:nvSpPr>
        <p:spPr>
          <a:xfrm>
            <a:off x="6686103" y="5286388"/>
            <a:ext cx="1071570" cy="1000132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Овал 358"/>
          <p:cNvSpPr/>
          <p:nvPr/>
        </p:nvSpPr>
        <p:spPr>
          <a:xfrm>
            <a:off x="6614665" y="4429132"/>
            <a:ext cx="1214446" cy="1214446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рямоугольник 359"/>
          <p:cNvSpPr/>
          <p:nvPr/>
        </p:nvSpPr>
        <p:spPr>
          <a:xfrm>
            <a:off x="7400483" y="4143380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61" name="Прямоугольник 360"/>
          <p:cNvSpPr/>
          <p:nvPr/>
        </p:nvSpPr>
        <p:spPr>
          <a:xfrm>
            <a:off x="6186037" y="4071942"/>
            <a:ext cx="588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62" name="Прямоугольник 361"/>
          <p:cNvSpPr/>
          <p:nvPr/>
        </p:nvSpPr>
        <p:spPr>
          <a:xfrm>
            <a:off x="7614797" y="5286388"/>
            <a:ext cx="671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2500298" y="3357562"/>
            <a:ext cx="1148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</a:t>
            </a:r>
            <a:r>
              <a:rPr lang="ru-RU" sz="4400" dirty="0" smtClean="0"/>
              <a:t>Н</a:t>
            </a:r>
            <a:r>
              <a:rPr lang="en-US" sz="4400" baseline="-25000" dirty="0" smtClean="0"/>
              <a:t>3</a:t>
            </a:r>
            <a:endParaRPr lang="ru-RU" sz="4400" dirty="0"/>
          </a:p>
        </p:txBody>
      </p:sp>
      <p:sp>
        <p:nvSpPr>
          <p:cNvPr id="364" name="Прямоугольник 363"/>
          <p:cNvSpPr/>
          <p:nvPr/>
        </p:nvSpPr>
        <p:spPr>
          <a:xfrm>
            <a:off x="2857488" y="3357562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65" name="Прямоугольник 364"/>
          <p:cNvSpPr/>
          <p:nvPr/>
        </p:nvSpPr>
        <p:spPr>
          <a:xfrm>
            <a:off x="2857488" y="3357562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66" name="Прямоугольник 365"/>
          <p:cNvSpPr/>
          <p:nvPr/>
        </p:nvSpPr>
        <p:spPr>
          <a:xfrm>
            <a:off x="2500298" y="3357562"/>
            <a:ext cx="5613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N</a:t>
            </a:r>
            <a:endParaRPr lang="ru-RU" sz="4400" dirty="0"/>
          </a:p>
        </p:txBody>
      </p:sp>
      <p:sp>
        <p:nvSpPr>
          <p:cNvPr id="367" name="Овал 366"/>
          <p:cNvSpPr/>
          <p:nvPr/>
        </p:nvSpPr>
        <p:spPr>
          <a:xfrm>
            <a:off x="6500826" y="51435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TextBox 367"/>
          <p:cNvSpPr txBox="1"/>
          <p:nvPr/>
        </p:nvSpPr>
        <p:spPr>
          <a:xfrm>
            <a:off x="2857488" y="4782933"/>
            <a:ext cx="52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+</a:t>
            </a:r>
            <a:endParaRPr lang="ru-RU" sz="3600" dirty="0">
              <a:solidFill>
                <a:srgbClr val="0070C0"/>
              </a:solidFill>
            </a:endParaRPr>
          </a:p>
        </p:txBody>
      </p:sp>
      <p:cxnSp>
        <p:nvCxnSpPr>
          <p:cNvPr id="369" name="Прямая со стрелкой 368"/>
          <p:cNvCxnSpPr/>
          <p:nvPr/>
        </p:nvCxnSpPr>
        <p:spPr>
          <a:xfrm>
            <a:off x="4786314" y="5143512"/>
            <a:ext cx="71438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Овал 369"/>
          <p:cNvSpPr/>
          <p:nvPr/>
        </p:nvSpPr>
        <p:spPr>
          <a:xfrm>
            <a:off x="2500298" y="450057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Овал 370"/>
          <p:cNvSpPr/>
          <p:nvPr/>
        </p:nvSpPr>
        <p:spPr>
          <a:xfrm>
            <a:off x="2500298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Овал 371"/>
          <p:cNvSpPr/>
          <p:nvPr/>
        </p:nvSpPr>
        <p:spPr>
          <a:xfrm>
            <a:off x="3714744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Овал 372"/>
          <p:cNvSpPr/>
          <p:nvPr/>
        </p:nvSpPr>
        <p:spPr>
          <a:xfrm>
            <a:off x="3929058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Овал 373"/>
          <p:cNvSpPr/>
          <p:nvPr/>
        </p:nvSpPr>
        <p:spPr>
          <a:xfrm>
            <a:off x="4000496" y="53578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Овал 374"/>
          <p:cNvSpPr/>
          <p:nvPr/>
        </p:nvSpPr>
        <p:spPr>
          <a:xfrm>
            <a:off x="4071934" y="471488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Овал 375"/>
          <p:cNvSpPr/>
          <p:nvPr/>
        </p:nvSpPr>
        <p:spPr>
          <a:xfrm>
            <a:off x="4357686" y="50720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рямоугольник 376"/>
          <p:cNvSpPr/>
          <p:nvPr/>
        </p:nvSpPr>
        <p:spPr>
          <a:xfrm>
            <a:off x="5929322" y="4786322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78" name="Прямоугольник 377"/>
          <p:cNvSpPr/>
          <p:nvPr/>
        </p:nvSpPr>
        <p:spPr>
          <a:xfrm>
            <a:off x="6715140" y="4786322"/>
            <a:ext cx="5613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N</a:t>
            </a:r>
            <a:endParaRPr lang="ru-RU" sz="4400" dirty="0"/>
          </a:p>
        </p:txBody>
      </p:sp>
      <p:sp>
        <p:nvSpPr>
          <p:cNvPr id="379" name="Прямоугольник 378"/>
          <p:cNvSpPr/>
          <p:nvPr/>
        </p:nvSpPr>
        <p:spPr>
          <a:xfrm>
            <a:off x="6791901" y="5643578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80" name="Овал 379"/>
          <p:cNvSpPr/>
          <p:nvPr/>
        </p:nvSpPr>
        <p:spPr>
          <a:xfrm>
            <a:off x="6643702" y="51435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Овал 380"/>
          <p:cNvSpPr/>
          <p:nvPr/>
        </p:nvSpPr>
        <p:spPr>
          <a:xfrm>
            <a:off x="6858016" y="478632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Овал 381"/>
          <p:cNvSpPr/>
          <p:nvPr/>
        </p:nvSpPr>
        <p:spPr>
          <a:xfrm>
            <a:off x="7000892" y="478632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Овал 382"/>
          <p:cNvSpPr/>
          <p:nvPr/>
        </p:nvSpPr>
        <p:spPr>
          <a:xfrm>
            <a:off x="7000892" y="55007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Овал 383"/>
          <p:cNvSpPr/>
          <p:nvPr/>
        </p:nvSpPr>
        <p:spPr>
          <a:xfrm>
            <a:off x="7000892" y="56435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Овал 384"/>
          <p:cNvSpPr/>
          <p:nvPr/>
        </p:nvSpPr>
        <p:spPr>
          <a:xfrm>
            <a:off x="7286644" y="51435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Овал 385"/>
          <p:cNvSpPr/>
          <p:nvPr/>
        </p:nvSpPr>
        <p:spPr>
          <a:xfrm>
            <a:off x="7429520" y="51435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Овал 386"/>
          <p:cNvSpPr/>
          <p:nvPr/>
        </p:nvSpPr>
        <p:spPr>
          <a:xfrm>
            <a:off x="5715008" y="4643446"/>
            <a:ext cx="1071570" cy="1000132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Овал 387"/>
          <p:cNvSpPr/>
          <p:nvPr/>
        </p:nvSpPr>
        <p:spPr>
          <a:xfrm>
            <a:off x="6500826" y="5429264"/>
            <a:ext cx="1071570" cy="1000132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Овал 388"/>
          <p:cNvSpPr/>
          <p:nvPr/>
        </p:nvSpPr>
        <p:spPr>
          <a:xfrm>
            <a:off x="6429388" y="4572008"/>
            <a:ext cx="1214446" cy="1214446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Прямоугольник 389"/>
          <p:cNvSpPr/>
          <p:nvPr/>
        </p:nvSpPr>
        <p:spPr>
          <a:xfrm>
            <a:off x="7215206" y="4286256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91" name="Прямоугольник 390"/>
          <p:cNvSpPr/>
          <p:nvPr/>
        </p:nvSpPr>
        <p:spPr>
          <a:xfrm>
            <a:off x="6000760" y="4214818"/>
            <a:ext cx="671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92" name="Прямоугольник 391"/>
          <p:cNvSpPr/>
          <p:nvPr/>
        </p:nvSpPr>
        <p:spPr>
          <a:xfrm>
            <a:off x="7429520" y="5539103"/>
            <a:ext cx="671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93" name="Прямоугольник 392"/>
          <p:cNvSpPr/>
          <p:nvPr/>
        </p:nvSpPr>
        <p:spPr>
          <a:xfrm>
            <a:off x="2857488" y="3357562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94" name="Овал 393"/>
          <p:cNvSpPr/>
          <p:nvPr/>
        </p:nvSpPr>
        <p:spPr>
          <a:xfrm>
            <a:off x="2500298" y="564357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Прямоугольник 394"/>
          <p:cNvSpPr/>
          <p:nvPr/>
        </p:nvSpPr>
        <p:spPr>
          <a:xfrm>
            <a:off x="7572396" y="4786322"/>
            <a:ext cx="56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396" name="Овал 395"/>
          <p:cNvSpPr/>
          <p:nvPr/>
        </p:nvSpPr>
        <p:spPr>
          <a:xfrm>
            <a:off x="7215206" y="4643446"/>
            <a:ext cx="1071570" cy="1000132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Прямоугольник 396"/>
          <p:cNvSpPr/>
          <p:nvPr/>
        </p:nvSpPr>
        <p:spPr>
          <a:xfrm>
            <a:off x="8072462" y="4429132"/>
            <a:ext cx="671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 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22</a:t>
            </a:r>
            <a:endParaRPr lang="ru-RU" dirty="0"/>
          </a:p>
        </p:txBody>
      </p:sp>
      <p:sp>
        <p:nvSpPr>
          <p:cNvPr id="113" name="Управляющая кнопка: настраиваемая 112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114" name="Управляющая кнопка: настраиваемая 113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15" name="Управляющая кнопка: настраиваемая 114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16" name="Управляющая кнопка: настраиваемая 115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13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60861E-6 L -0.00313 -0.1684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-0.06493 0.20602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08871 0.19537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-0.06441 0.10949 " pathEditMode="relative" rAng="0" ptsTypes="AA">
                                      <p:cBhvr>
                                        <p:cTn id="230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5500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-0.06493 0.25648 " pathEditMode="relative" rAng="0" ptsTypes="AA">
                                      <p:cBhvr>
                                        <p:cTn id="232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1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07691 0.15139 " pathEditMode="relative" rAng="0" ptsTypes="AA">
                                      <p:cBhvr>
                                        <p:cTn id="238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10347 0.12199 " pathEditMode="relative" rAng="0" ptsTypes="AA">
                                      <p:cBhvr>
                                        <p:cTn id="410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6100"/>
                                    </p:animMotion>
                                  </p:childTnLst>
                                </p:cTn>
                              </p:par>
                              <p:par>
                                <p:cTn id="41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10347 0.20602 " pathEditMode="relative" rAng="0" ptsTypes="AA">
                                      <p:cBhvr>
                                        <p:cTn id="412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10300"/>
                                    </p:animMotion>
                                  </p:childTnLst>
                                </p:cTn>
                              </p:par>
                              <p:par>
                                <p:cTn id="41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10347 0.29004 " pathEditMode="relative" rAng="0" ptsTypes="AA">
                                      <p:cBhvr>
                                        <p:cTn id="414" dur="1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14063 0.19537 " pathEditMode="relative" rAng="0" ptsTypes="AA">
                                      <p:cBhvr>
                                        <p:cTn id="420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5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500"/>
                            </p:stCondLst>
                            <p:childTnLst>
                              <p:par>
                                <p:cTn id="4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9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3" grpId="1" animBg="1"/>
      <p:bldP spid="148" grpId="0" animBg="1"/>
      <p:bldP spid="148" grpId="1" animBg="1"/>
      <p:bldP spid="160" grpId="0" animBg="1"/>
      <p:bldP spid="160" grpId="1" animBg="1"/>
      <p:bldP spid="162" grpId="0" animBg="1"/>
      <p:bldP spid="162" grpId="1" animBg="1"/>
      <p:bldP spid="204" grpId="0" animBg="1"/>
      <p:bldP spid="204" grpId="1" animBg="1"/>
      <p:bldP spid="237" grpId="0"/>
      <p:bldP spid="238" grpId="0"/>
      <p:bldP spid="240" grpId="0"/>
      <p:bldP spid="241" grpId="0"/>
      <p:bldP spid="242" grpId="0"/>
      <p:bldP spid="242" grpId="1"/>
      <p:bldP spid="243" grpId="0"/>
      <p:bldP spid="243" grpId="1"/>
      <p:bldP spid="243" grpId="2"/>
      <p:bldP spid="244" grpId="0"/>
      <p:bldP spid="244" grpId="1"/>
      <p:bldP spid="244" grpId="2"/>
      <p:bldP spid="245" grpId="0" animBg="1"/>
      <p:bldP spid="245" grpId="1" animBg="1"/>
      <p:bldP spid="246" grpId="0"/>
      <p:bldP spid="246" grpId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/>
      <p:bldP spid="255" grpId="1"/>
      <p:bldP spid="256" grpId="0"/>
      <p:bldP spid="256" grpId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/>
      <p:bldP spid="266" grpId="1"/>
      <p:bldP spid="267" grpId="0"/>
      <p:bldP spid="267" grpId="1"/>
      <p:bldP spid="268" grpId="0" animBg="1"/>
      <p:bldP spid="268" grpId="1" animBg="1"/>
      <p:bldP spid="332" grpId="0"/>
      <p:bldP spid="332" grpId="1"/>
      <p:bldP spid="333" grpId="0"/>
      <p:bldP spid="333" grpId="1"/>
      <p:bldP spid="333" grpId="2"/>
      <p:bldP spid="334" grpId="0"/>
      <p:bldP spid="334" grpId="1"/>
      <p:bldP spid="334" grpId="2"/>
      <p:bldP spid="335" grpId="0"/>
      <p:bldP spid="335" grpId="1"/>
      <p:bldP spid="335" grpId="2"/>
      <p:bldP spid="336" grpId="0" animBg="1"/>
      <p:bldP spid="336" grpId="1" animBg="1"/>
      <p:bldP spid="337" grpId="0"/>
      <p:bldP spid="337" grpId="1"/>
      <p:bldP spid="339" grpId="0" animBg="1"/>
      <p:bldP spid="339" grpId="1" animBg="1"/>
      <p:bldP spid="340" grpId="0" animBg="1"/>
      <p:bldP spid="340" grpId="1" animBg="1"/>
      <p:bldP spid="341" grpId="0" animBg="1"/>
      <p:bldP spid="341" grpId="1" animBg="1"/>
      <p:bldP spid="342" grpId="0" animBg="1"/>
      <p:bldP spid="342" grpId="1" animBg="1"/>
      <p:bldP spid="343" grpId="0" animBg="1"/>
      <p:bldP spid="343" grpId="1" animBg="1"/>
      <p:bldP spid="344" grpId="0" animBg="1"/>
      <p:bldP spid="344" grpId="1" animBg="1"/>
      <p:bldP spid="345" grpId="0" animBg="1"/>
      <p:bldP spid="345" grpId="1" animBg="1"/>
      <p:bldP spid="346" grpId="0" animBg="1"/>
      <p:bldP spid="346" grpId="1" animBg="1"/>
      <p:bldP spid="347" grpId="0"/>
      <p:bldP spid="347" grpId="1"/>
      <p:bldP spid="348" grpId="0"/>
      <p:bldP spid="348" grpId="1"/>
      <p:bldP spid="349" grpId="0"/>
      <p:bldP spid="349" grpId="1"/>
      <p:bldP spid="350" grpId="0" animBg="1"/>
      <p:bldP spid="350" grpId="1" animBg="1"/>
      <p:bldP spid="351" grpId="0" animBg="1"/>
      <p:bldP spid="351" grpId="1" animBg="1"/>
      <p:bldP spid="352" grpId="0" animBg="1"/>
      <p:bldP spid="352" grpId="1" animBg="1"/>
      <p:bldP spid="353" grpId="0" animBg="1"/>
      <p:bldP spid="353" grpId="1" animBg="1"/>
      <p:bldP spid="354" grpId="0" animBg="1"/>
      <p:bldP spid="354" grpId="1" animBg="1"/>
      <p:bldP spid="355" grpId="0" animBg="1"/>
      <p:bldP spid="355" grpId="1" animBg="1"/>
      <p:bldP spid="356" grpId="0" animBg="1"/>
      <p:bldP spid="356" grpId="1" animBg="1"/>
      <p:bldP spid="357" grpId="0" animBg="1"/>
      <p:bldP spid="357" grpId="1" animBg="1"/>
      <p:bldP spid="358" grpId="0" animBg="1"/>
      <p:bldP spid="358" grpId="1" animBg="1"/>
      <p:bldP spid="359" grpId="0" animBg="1"/>
      <p:bldP spid="359" grpId="1" animBg="1"/>
      <p:bldP spid="360" grpId="0"/>
      <p:bldP spid="360" grpId="1"/>
      <p:bldP spid="361" grpId="0"/>
      <p:bldP spid="361" grpId="1"/>
      <p:bldP spid="362" grpId="0"/>
      <p:bldP spid="362" grpId="1"/>
      <p:bldP spid="363" grpId="0"/>
      <p:bldP spid="364" grpId="0"/>
      <p:bldP spid="364" grpId="1"/>
      <p:bldP spid="365" grpId="0"/>
      <p:bldP spid="365" grpId="1"/>
      <p:bldP spid="366" grpId="0"/>
      <p:bldP spid="366" grpId="1"/>
      <p:bldP spid="367" grpId="0" animBg="1"/>
      <p:bldP spid="368" grpId="0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/>
      <p:bldP spid="378" grpId="0"/>
      <p:bldP spid="379" grpId="0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/>
      <p:bldP spid="391" grpId="0"/>
      <p:bldP spid="392" grpId="0"/>
      <p:bldP spid="393" grpId="0"/>
      <p:bldP spid="393" grpId="1"/>
      <p:bldP spid="394" grpId="0" animBg="1"/>
      <p:bldP spid="395" grpId="0"/>
      <p:bldP spid="396" grpId="0" animBg="1"/>
      <p:bldP spid="3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000" dirty="0" smtClean="0"/>
              <a:t>Молярный объем газов.</a:t>
            </a:r>
          </a:p>
        </p:txBody>
      </p:sp>
      <p:sp>
        <p:nvSpPr>
          <p:cNvPr id="398" name="TextBox 397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31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7000892" y="4714884"/>
            <a:ext cx="1428760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286380" y="4714884"/>
            <a:ext cx="1428760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3571868" y="4714884"/>
            <a:ext cx="1428760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1357290" y="928670"/>
            <a:ext cx="4713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Молярный объем (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) (</a:t>
            </a:r>
            <a:r>
              <a:rPr lang="ru-RU" sz="2400" dirty="0" smtClean="0"/>
              <a:t>л</a:t>
            </a:r>
            <a:r>
              <a:rPr lang="en-US" sz="2400" dirty="0" smtClean="0"/>
              <a:t>/</a:t>
            </a:r>
            <a:r>
              <a:rPr lang="ru-RU" sz="2400" dirty="0" smtClean="0"/>
              <a:t>моль).</a:t>
            </a:r>
            <a:endParaRPr lang="ru-RU" sz="2400" dirty="0"/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1936756" y="1428736"/>
            <a:ext cx="59137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V</a:t>
            </a:r>
            <a:r>
              <a:rPr lang="en-US" sz="2000" b="1" baseline="-25000" dirty="0" err="1" smtClean="0"/>
              <a:t>m</a:t>
            </a:r>
            <a:r>
              <a:rPr lang="ru-RU" sz="2000" dirty="0" smtClean="0"/>
              <a:t> – буквенное обозначение молярного объема</a:t>
            </a:r>
            <a:endParaRPr lang="ru-RU" sz="2000" dirty="0"/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1936756" y="1785926"/>
            <a:ext cx="3836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л</a:t>
            </a:r>
            <a:r>
              <a:rPr lang="en-US" sz="2000" b="1" dirty="0" smtClean="0"/>
              <a:t>/</a:t>
            </a:r>
            <a:r>
              <a:rPr lang="ru-RU" sz="2000" b="1" dirty="0" smtClean="0"/>
              <a:t>моль </a:t>
            </a:r>
            <a:r>
              <a:rPr lang="ru-RU" sz="2000" dirty="0" smtClean="0"/>
              <a:t>– единицы измерения</a:t>
            </a:r>
            <a:endParaRPr lang="ru-RU" sz="2000" dirty="0"/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1357290" y="2214554"/>
            <a:ext cx="7643866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Молярный объем </a:t>
            </a:r>
            <a:r>
              <a:rPr lang="ru-RU" dirty="0" smtClean="0"/>
              <a:t>– это объем занимаемый 1 молем любого газа при нормальных условиях (22,4 л</a:t>
            </a:r>
            <a:r>
              <a:rPr lang="en-US" dirty="0" smtClean="0"/>
              <a:t>/</a:t>
            </a:r>
            <a:r>
              <a:rPr lang="ru-RU" dirty="0" smtClean="0"/>
              <a:t>моль). </a:t>
            </a:r>
            <a:endParaRPr lang="ru-RU" dirty="0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1500166" y="3143248"/>
            <a:ext cx="17732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V</a:t>
            </a:r>
            <a:r>
              <a:rPr lang="ru-RU" sz="2000" baseline="-25000" dirty="0" smtClean="0"/>
              <a:t> </a:t>
            </a:r>
            <a:r>
              <a:rPr lang="ru-RU" sz="2000" dirty="0" smtClean="0"/>
              <a:t>– объем (л)</a:t>
            </a:r>
            <a:endParaRPr lang="ru-RU" sz="2000" dirty="0"/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1500166" y="3500438"/>
            <a:ext cx="40126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n</a:t>
            </a:r>
            <a:r>
              <a:rPr lang="en-US" sz="2000" dirty="0" smtClean="0"/>
              <a:t> </a:t>
            </a:r>
            <a:r>
              <a:rPr lang="ru-RU" sz="2000" dirty="0" smtClean="0"/>
              <a:t>– количество вещества (моль)</a:t>
            </a:r>
            <a:endParaRPr lang="ru-RU" sz="2000" dirty="0"/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1500166" y="3857628"/>
            <a:ext cx="73452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 smtClean="0"/>
              <a:t>Нормальные условия (</a:t>
            </a:r>
            <a:r>
              <a:rPr lang="ru-RU" sz="2000" b="1" dirty="0" smtClean="0"/>
              <a:t>н.у.</a:t>
            </a:r>
            <a:r>
              <a:rPr lang="ru-RU" sz="2000" dirty="0" smtClean="0"/>
              <a:t>)</a:t>
            </a:r>
            <a:r>
              <a:rPr lang="en-US" sz="2000" dirty="0" smtClean="0"/>
              <a:t> </a:t>
            </a:r>
            <a:r>
              <a:rPr lang="ru-RU" sz="2000" dirty="0" smtClean="0"/>
              <a:t>– Т = 0</a:t>
            </a:r>
            <a:r>
              <a:rPr lang="ru-RU" sz="2000" baseline="30000" dirty="0" smtClean="0"/>
              <a:t>о</a:t>
            </a:r>
            <a:r>
              <a:rPr lang="ru-RU" sz="2000" dirty="0" smtClean="0"/>
              <a:t>С ;</a:t>
            </a:r>
          </a:p>
          <a:p>
            <a:r>
              <a:rPr lang="ru-RU" sz="2000" dirty="0" smtClean="0"/>
              <a:t>                                            Р = 760 мм </a:t>
            </a:r>
            <a:r>
              <a:rPr lang="ru-RU" sz="2000" dirty="0" err="1" smtClean="0"/>
              <a:t>рт</a:t>
            </a:r>
            <a:r>
              <a:rPr lang="ru-RU" sz="2000" dirty="0" smtClean="0"/>
              <a:t>. ст. (101,3 кПа)</a:t>
            </a:r>
            <a:endParaRPr lang="ru-RU" sz="2000" dirty="0"/>
          </a:p>
        </p:txBody>
      </p:sp>
      <p:sp>
        <p:nvSpPr>
          <p:cNvPr id="122" name="Равнобедренный треугольник 121"/>
          <p:cNvSpPr/>
          <p:nvPr/>
        </p:nvSpPr>
        <p:spPr>
          <a:xfrm>
            <a:off x="1357290" y="4714884"/>
            <a:ext cx="2000264" cy="1857388"/>
          </a:xfrm>
          <a:prstGeom prst="triangl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3" name="Прямая соединительная линия 122"/>
          <p:cNvCxnSpPr>
            <a:stCxn id="122" idx="1"/>
            <a:endCxn id="122" idx="5"/>
          </p:cNvCxnSpPr>
          <p:nvPr/>
        </p:nvCxnSpPr>
        <p:spPr>
          <a:xfrm rot="10800000" flipH="1">
            <a:off x="1857356" y="5643578"/>
            <a:ext cx="100013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122" idx="3"/>
          </p:cNvCxnSpPr>
          <p:nvPr/>
        </p:nvCxnSpPr>
        <p:spPr>
          <a:xfrm rot="5400000" flipH="1">
            <a:off x="1893075" y="6107925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1714480" y="5929330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m</a:t>
            </a:r>
            <a:endParaRPr lang="ru-RU" sz="2400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2143108" y="50720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2500298" y="592933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</a:t>
            </a:r>
            <a:endParaRPr lang="ru-RU" sz="2400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1714480" y="5929330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m</a:t>
            </a:r>
            <a:endParaRPr lang="ru-RU" sz="2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000496" y="5000636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 flipV="1">
            <a:off x="2071670" y="5643578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Прямоугольник 130"/>
          <p:cNvSpPr/>
          <p:nvPr/>
        </p:nvSpPr>
        <p:spPr>
          <a:xfrm>
            <a:off x="2143108" y="50720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2500298" y="592933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</a:t>
            </a:r>
            <a:endParaRPr lang="ru-RU" sz="2400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2500298" y="592933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</a:t>
            </a:r>
            <a:endParaRPr lang="ru-RU" sz="2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5643570" y="5000636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 flipV="1">
            <a:off x="2071670" y="5643578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1714480" y="5929330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m</a:t>
            </a:r>
            <a:endParaRPr lang="ru-RU" sz="2400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2143108" y="50720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2143108" y="50720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7290852" y="5000636"/>
            <a:ext cx="35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1714480" y="5929330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m</a:t>
            </a:r>
            <a:endParaRPr lang="ru-RU" sz="2400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2500298" y="592933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</a:t>
            </a:r>
            <a:endParaRPr lang="ru-RU" sz="2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7871068" y="5050049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ru-RU" sz="1400" dirty="0"/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1500166" y="1714488"/>
            <a:ext cx="1685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II. </a:t>
            </a:r>
            <a:r>
              <a:rPr lang="ru-RU" sz="2400" dirty="0" smtClean="0"/>
              <a:t>Задача.</a:t>
            </a:r>
            <a:endParaRPr lang="ru-RU" sz="2400" dirty="0"/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1428728" y="2285992"/>
            <a:ext cx="49439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 smtClean="0"/>
              <a:t>Определите массу 89,6 л аммиака (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endParaRPr lang="ru-RU" sz="2000" dirty="0"/>
          </a:p>
        </p:txBody>
      </p:sp>
      <p:grpSp>
        <p:nvGrpSpPr>
          <p:cNvPr id="147" name="Группа 146"/>
          <p:cNvGrpSpPr/>
          <p:nvPr/>
        </p:nvGrpSpPr>
        <p:grpSpPr>
          <a:xfrm>
            <a:off x="3286116" y="857232"/>
            <a:ext cx="1428760" cy="1285884"/>
            <a:chOff x="3286116" y="857232"/>
            <a:chExt cx="1428760" cy="1285884"/>
          </a:xfrm>
        </p:grpSpPr>
        <p:sp>
          <p:nvSpPr>
            <p:cNvPr id="149" name="Равнобедренный треугольник 148"/>
            <p:cNvSpPr/>
            <p:nvPr/>
          </p:nvSpPr>
          <p:spPr>
            <a:xfrm>
              <a:off x="3286116" y="857232"/>
              <a:ext cx="1428760" cy="1285884"/>
            </a:xfrm>
            <a:prstGeom prst="triangl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0" name="Прямая соединительная линия 149"/>
            <p:cNvCxnSpPr>
              <a:stCxn id="149" idx="1"/>
              <a:endCxn id="149" idx="5"/>
            </p:cNvCxnSpPr>
            <p:nvPr/>
          </p:nvCxnSpPr>
          <p:spPr>
            <a:xfrm rot="10800000" flipH="1">
              <a:off x="3643306" y="1500174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>
              <a:stCxn id="149" idx="3"/>
            </p:cNvCxnSpPr>
            <p:nvPr/>
          </p:nvCxnSpPr>
          <p:spPr>
            <a:xfrm rot="5400000" flipH="1">
              <a:off x="3679025" y="1821645"/>
              <a:ext cx="642148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Прямоугольник 151"/>
            <p:cNvSpPr/>
            <p:nvPr/>
          </p:nvSpPr>
          <p:spPr>
            <a:xfrm>
              <a:off x="3845798" y="1071546"/>
              <a:ext cx="3690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V</a:t>
              </a:r>
              <a:endParaRPr lang="ru-RU" sz="2400" dirty="0"/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3458360" y="1643050"/>
              <a:ext cx="5421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/>
                <a:t>V</a:t>
              </a:r>
              <a:r>
                <a:rPr lang="en-US" sz="2400" baseline="-25000" dirty="0" err="1" smtClean="0"/>
                <a:t>m</a:t>
              </a:r>
              <a:endParaRPr lang="ru-RU" sz="2400" dirty="0"/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4071934" y="164305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n</a:t>
              </a:r>
              <a:endParaRPr lang="ru-RU" sz="2400" dirty="0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4857752" y="857232"/>
            <a:ext cx="1428760" cy="1285884"/>
            <a:chOff x="4857752" y="857232"/>
            <a:chExt cx="1428760" cy="1285884"/>
          </a:xfrm>
        </p:grpSpPr>
        <p:sp>
          <p:nvSpPr>
            <p:cNvPr id="156" name="Равнобедренный треугольник 155"/>
            <p:cNvSpPr/>
            <p:nvPr/>
          </p:nvSpPr>
          <p:spPr>
            <a:xfrm>
              <a:off x="4857752" y="857232"/>
              <a:ext cx="1428760" cy="1285884"/>
            </a:xfrm>
            <a:prstGeom prst="triangl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7" name="Прямая соединительная линия 156"/>
            <p:cNvCxnSpPr>
              <a:stCxn id="156" idx="1"/>
              <a:endCxn id="156" idx="5"/>
            </p:cNvCxnSpPr>
            <p:nvPr/>
          </p:nvCxnSpPr>
          <p:spPr>
            <a:xfrm rot="10800000" flipH="1">
              <a:off x="5214942" y="1500174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>
              <a:stCxn id="156" idx="3"/>
            </p:cNvCxnSpPr>
            <p:nvPr/>
          </p:nvCxnSpPr>
          <p:spPr>
            <a:xfrm rot="5400000" flipH="1">
              <a:off x="5250661" y="1821645"/>
              <a:ext cx="642148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Прямоугольник 158"/>
            <p:cNvSpPr/>
            <p:nvPr/>
          </p:nvSpPr>
          <p:spPr>
            <a:xfrm>
              <a:off x="5417434" y="1071546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N</a:t>
              </a:r>
              <a:endParaRPr lang="ru-RU" sz="2400" dirty="0"/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5144506" y="164305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n</a:t>
              </a:r>
              <a:endParaRPr lang="ru-RU" sz="2400" dirty="0"/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5643570" y="1643050"/>
              <a:ext cx="51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N</a:t>
              </a:r>
              <a:r>
                <a:rPr lang="en-US" sz="2400" baseline="-25000" dirty="0" smtClean="0"/>
                <a:t>A</a:t>
              </a:r>
              <a:endParaRPr lang="ru-RU" sz="2400" dirty="0"/>
            </a:p>
          </p:txBody>
        </p:sp>
      </p:grpSp>
      <p:grpSp>
        <p:nvGrpSpPr>
          <p:cNvPr id="164" name="Группа 163"/>
          <p:cNvGrpSpPr/>
          <p:nvPr/>
        </p:nvGrpSpPr>
        <p:grpSpPr>
          <a:xfrm>
            <a:off x="6429388" y="857232"/>
            <a:ext cx="1428760" cy="1285884"/>
            <a:chOff x="6429388" y="857232"/>
            <a:chExt cx="1428760" cy="1285884"/>
          </a:xfrm>
        </p:grpSpPr>
        <p:sp>
          <p:nvSpPr>
            <p:cNvPr id="165" name="Равнобедренный треугольник 164"/>
            <p:cNvSpPr/>
            <p:nvPr/>
          </p:nvSpPr>
          <p:spPr>
            <a:xfrm>
              <a:off x="6429388" y="857232"/>
              <a:ext cx="1428760" cy="1285884"/>
            </a:xfrm>
            <a:prstGeom prst="triangl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6" name="Прямая соединительная линия 165"/>
            <p:cNvCxnSpPr>
              <a:stCxn id="165" idx="1"/>
              <a:endCxn id="165" idx="5"/>
            </p:cNvCxnSpPr>
            <p:nvPr/>
          </p:nvCxnSpPr>
          <p:spPr>
            <a:xfrm rot="10800000" flipH="1">
              <a:off x="6786578" y="1500174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>
              <a:stCxn id="165" idx="3"/>
            </p:cNvCxnSpPr>
            <p:nvPr/>
          </p:nvCxnSpPr>
          <p:spPr>
            <a:xfrm rot="5400000" flipH="1">
              <a:off x="6822297" y="1821645"/>
              <a:ext cx="642148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Прямоугольник 167"/>
            <p:cNvSpPr/>
            <p:nvPr/>
          </p:nvSpPr>
          <p:spPr>
            <a:xfrm>
              <a:off x="6989070" y="1071546"/>
              <a:ext cx="4427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m</a:t>
              </a:r>
              <a:endParaRPr lang="ru-RU" sz="2400" dirty="0"/>
            </a:p>
          </p:txBody>
        </p:sp>
        <p:sp>
          <p:nvSpPr>
            <p:cNvPr id="169" name="Прямоугольник 168"/>
            <p:cNvSpPr/>
            <p:nvPr/>
          </p:nvSpPr>
          <p:spPr>
            <a:xfrm>
              <a:off x="6650420" y="1643050"/>
              <a:ext cx="4219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M</a:t>
              </a:r>
              <a:endParaRPr lang="ru-RU" sz="2400" dirty="0"/>
            </a:p>
          </p:txBody>
        </p:sp>
        <p:sp>
          <p:nvSpPr>
            <p:cNvPr id="170" name="Прямоугольник 169"/>
            <p:cNvSpPr/>
            <p:nvPr/>
          </p:nvSpPr>
          <p:spPr>
            <a:xfrm>
              <a:off x="7215206" y="164305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n</a:t>
              </a:r>
              <a:endParaRPr lang="ru-RU" sz="2400" dirty="0"/>
            </a:p>
          </p:txBody>
        </p:sp>
      </p:grpSp>
      <p:grpSp>
        <p:nvGrpSpPr>
          <p:cNvPr id="171" name="Группа 170"/>
          <p:cNvGrpSpPr/>
          <p:nvPr/>
        </p:nvGrpSpPr>
        <p:grpSpPr>
          <a:xfrm>
            <a:off x="7714478" y="1000108"/>
            <a:ext cx="1342828" cy="461665"/>
            <a:chOff x="7714478" y="1000108"/>
            <a:chExt cx="1342828" cy="461665"/>
          </a:xfrm>
        </p:grpSpPr>
        <p:sp>
          <p:nvSpPr>
            <p:cNvPr id="172" name="Прямоугольник 171"/>
            <p:cNvSpPr/>
            <p:nvPr/>
          </p:nvSpPr>
          <p:spPr>
            <a:xfrm>
              <a:off x="7715272" y="1000108"/>
              <a:ext cx="13420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M  =  </a:t>
              </a:r>
              <a:r>
                <a:rPr lang="en-US" sz="2400" dirty="0" err="1" smtClean="0"/>
                <a:t>M</a:t>
              </a:r>
              <a:r>
                <a:rPr lang="en-US" sz="2400" baseline="-25000" dirty="0" err="1" smtClean="0"/>
                <a:t>r</a:t>
              </a:r>
              <a:endParaRPr lang="ru-RU" sz="2400" dirty="0"/>
            </a:p>
          </p:txBody>
        </p:sp>
        <p:cxnSp>
          <p:nvCxnSpPr>
            <p:cNvPr id="173" name="Прямая соединительная линия 172"/>
            <p:cNvCxnSpPr/>
            <p:nvPr/>
          </p:nvCxnSpPr>
          <p:spPr>
            <a:xfrm rot="5400000">
              <a:off x="7500958" y="1214422"/>
              <a:ext cx="42862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>
            <a:xfrm rot="5400000">
              <a:off x="7930380" y="1213628"/>
              <a:ext cx="42862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>
            <a:xfrm rot="5400000">
              <a:off x="8287570" y="1213628"/>
              <a:ext cx="42862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>
            <a:xfrm rot="5400000">
              <a:off x="8787636" y="1213628"/>
              <a:ext cx="42862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extBox 176"/>
          <p:cNvSpPr txBox="1">
            <a:spLocks noChangeArrowheads="1"/>
          </p:cNvSpPr>
          <p:nvPr/>
        </p:nvSpPr>
        <p:spPr bwMode="auto">
          <a:xfrm>
            <a:off x="1357290" y="2857496"/>
            <a:ext cx="10001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Дано:</a:t>
            </a:r>
            <a:endParaRPr lang="ru-RU" sz="2000" dirty="0"/>
          </a:p>
        </p:txBody>
      </p:sp>
      <p:sp>
        <p:nvSpPr>
          <p:cNvPr id="178" name="TextBox 177"/>
          <p:cNvSpPr txBox="1">
            <a:spLocks noChangeArrowheads="1"/>
          </p:cNvSpPr>
          <p:nvPr/>
        </p:nvSpPr>
        <p:spPr bwMode="auto">
          <a:xfrm>
            <a:off x="1142976" y="3214686"/>
            <a:ext cx="2071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V(NH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= 89,6</a:t>
            </a:r>
            <a:r>
              <a:rPr lang="ru-RU" sz="2000" dirty="0" smtClean="0"/>
              <a:t>л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 rot="5400000">
            <a:off x="2322497" y="3749677"/>
            <a:ext cx="164307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1071538" y="3786190"/>
            <a:ext cx="207170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1071538" y="3929066"/>
            <a:ext cx="2071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m(NH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= ? </a:t>
            </a:r>
            <a:endParaRPr lang="ru-RU" sz="2000" dirty="0"/>
          </a:p>
        </p:txBody>
      </p:sp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4714876" y="2857496"/>
            <a:ext cx="16430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Решение:</a:t>
            </a:r>
            <a:endParaRPr lang="ru-RU" sz="2000" dirty="0"/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3214678" y="3286124"/>
            <a:ext cx="16430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1. </a:t>
            </a:r>
            <a:r>
              <a:rPr lang="en-US" sz="2000" dirty="0" smtClean="0"/>
              <a:t>n(NH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- ?</a:t>
            </a:r>
            <a:endParaRPr lang="ru-RU" sz="2000" dirty="0"/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5357818" y="3286124"/>
            <a:ext cx="71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n  =</a:t>
            </a:r>
            <a:endParaRPr lang="ru-RU" sz="2000" dirty="0">
              <a:solidFill>
                <a:srgbClr val="7030A0"/>
              </a:solidFill>
            </a:endParaRPr>
          </a:p>
        </p:txBody>
      </p:sp>
      <p:cxnSp>
        <p:nvCxnSpPr>
          <p:cNvPr id="185" name="Прямая соединительная линия 184"/>
          <p:cNvCxnSpPr/>
          <p:nvPr/>
        </p:nvCxnSpPr>
        <p:spPr>
          <a:xfrm>
            <a:off x="6072198" y="3500438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>
            <a:spLocks noChangeArrowheads="1"/>
          </p:cNvSpPr>
          <p:nvPr/>
        </p:nvSpPr>
        <p:spPr bwMode="auto">
          <a:xfrm>
            <a:off x="6072198" y="3071810"/>
            <a:ext cx="3571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V  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187" name="TextBox 186"/>
          <p:cNvSpPr txBox="1">
            <a:spLocks noChangeArrowheads="1"/>
          </p:cNvSpPr>
          <p:nvPr/>
        </p:nvSpPr>
        <p:spPr bwMode="auto">
          <a:xfrm>
            <a:off x="6072198" y="3500438"/>
            <a:ext cx="571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m</a:t>
            </a:r>
            <a:r>
              <a:rPr lang="en-US" sz="2000" dirty="0" smtClean="0">
                <a:solidFill>
                  <a:srgbClr val="7030A0"/>
                </a:solidFill>
              </a:rPr>
              <a:t>  </a:t>
            </a:r>
            <a:endParaRPr lang="ru-RU" sz="2000" dirty="0">
              <a:solidFill>
                <a:srgbClr val="7030A0"/>
              </a:solidFill>
            </a:endParaRPr>
          </a:p>
        </p:txBody>
      </p:sp>
      <p:grpSp>
        <p:nvGrpSpPr>
          <p:cNvPr id="188" name="Группа 187"/>
          <p:cNvGrpSpPr/>
          <p:nvPr/>
        </p:nvGrpSpPr>
        <p:grpSpPr>
          <a:xfrm>
            <a:off x="3428992" y="3714752"/>
            <a:ext cx="4500594" cy="828738"/>
            <a:chOff x="3428992" y="3857628"/>
            <a:chExt cx="4500594" cy="828738"/>
          </a:xfrm>
        </p:grpSpPr>
        <p:sp>
          <p:nvSpPr>
            <p:cNvPr id="189" name="TextBox 188"/>
            <p:cNvSpPr txBox="1">
              <a:spLocks noChangeArrowheads="1"/>
            </p:cNvSpPr>
            <p:nvPr/>
          </p:nvSpPr>
          <p:spPr bwMode="auto">
            <a:xfrm>
              <a:off x="3428992" y="4071942"/>
              <a:ext cx="15716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n(NH</a:t>
              </a:r>
              <a:r>
                <a:rPr lang="en-US" sz="2000" baseline="-25000" dirty="0" smtClean="0"/>
                <a:t>3</a:t>
              </a:r>
              <a:r>
                <a:rPr lang="en-US" sz="2000" dirty="0" smtClean="0"/>
                <a:t>)  =</a:t>
              </a:r>
              <a:endParaRPr lang="ru-RU" sz="2000" dirty="0"/>
            </a:p>
          </p:txBody>
        </p: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4786314" y="4286256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>
              <a:spLocks noChangeArrowheads="1"/>
            </p:cNvSpPr>
            <p:nvPr/>
          </p:nvSpPr>
          <p:spPr bwMode="auto">
            <a:xfrm>
              <a:off x="4786314" y="3857628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89,6</a:t>
              </a:r>
              <a:r>
                <a:rPr lang="ru-RU" sz="2000" dirty="0" smtClean="0"/>
                <a:t> л</a:t>
              </a:r>
              <a:r>
                <a:rPr lang="en-US" sz="2000" dirty="0" smtClean="0"/>
                <a:t>  </a:t>
              </a:r>
              <a:endParaRPr lang="ru-RU" sz="2000" dirty="0"/>
            </a:p>
          </p:txBody>
        </p:sp>
        <p:sp>
          <p:nvSpPr>
            <p:cNvPr id="192" name="TextBox 191"/>
            <p:cNvSpPr txBox="1">
              <a:spLocks noChangeArrowheads="1"/>
            </p:cNvSpPr>
            <p:nvPr/>
          </p:nvSpPr>
          <p:spPr bwMode="auto">
            <a:xfrm>
              <a:off x="4786314" y="4286256"/>
              <a:ext cx="20002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000" dirty="0" smtClean="0"/>
                <a:t>22,4 л</a:t>
              </a:r>
              <a:r>
                <a:rPr lang="en-US" sz="2000" dirty="0" smtClean="0"/>
                <a:t>/</a:t>
              </a:r>
              <a:r>
                <a:rPr lang="ru-RU" sz="2000" dirty="0" smtClean="0"/>
                <a:t>моль</a:t>
              </a:r>
              <a:r>
                <a:rPr lang="en-US" sz="2000" dirty="0" smtClean="0"/>
                <a:t>  </a:t>
              </a:r>
              <a:endParaRPr lang="ru-RU" sz="2000" dirty="0"/>
            </a:p>
          </p:txBody>
        </p:sp>
        <p:sp>
          <p:nvSpPr>
            <p:cNvPr id="193" name="TextBox 192"/>
            <p:cNvSpPr txBox="1">
              <a:spLocks noChangeArrowheads="1"/>
            </p:cNvSpPr>
            <p:nvPr/>
          </p:nvSpPr>
          <p:spPr bwMode="auto">
            <a:xfrm>
              <a:off x="6357950" y="4071942"/>
              <a:ext cx="15716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=</a:t>
              </a:r>
              <a:r>
                <a:rPr lang="ru-RU" sz="2000" dirty="0" smtClean="0"/>
                <a:t> 4 моль</a:t>
              </a:r>
              <a:endParaRPr lang="ru-RU" sz="2000" dirty="0"/>
            </a:p>
          </p:txBody>
        </p:sp>
      </p:grpSp>
      <p:sp>
        <p:nvSpPr>
          <p:cNvPr id="194" name="TextBox 193"/>
          <p:cNvSpPr txBox="1">
            <a:spLocks noChangeArrowheads="1"/>
          </p:cNvSpPr>
          <p:nvPr/>
        </p:nvSpPr>
        <p:spPr bwMode="auto">
          <a:xfrm>
            <a:off x="3286116" y="4643446"/>
            <a:ext cx="1785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2. </a:t>
            </a:r>
            <a:r>
              <a:rPr lang="en-US" sz="2000" dirty="0" smtClean="0"/>
              <a:t>M(NH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- ?</a:t>
            </a:r>
            <a:endParaRPr lang="ru-RU" sz="2000" dirty="0"/>
          </a:p>
        </p:txBody>
      </p:sp>
      <p:grpSp>
        <p:nvGrpSpPr>
          <p:cNvPr id="195" name="Группа 194"/>
          <p:cNvGrpSpPr/>
          <p:nvPr/>
        </p:nvGrpSpPr>
        <p:grpSpPr>
          <a:xfrm>
            <a:off x="5286380" y="4572008"/>
            <a:ext cx="1342828" cy="461665"/>
            <a:chOff x="7714478" y="1000108"/>
            <a:chExt cx="1342828" cy="461665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7715272" y="1000108"/>
              <a:ext cx="13420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M  =  </a:t>
              </a:r>
              <a:r>
                <a:rPr lang="en-US" sz="2400" dirty="0" err="1" smtClean="0">
                  <a:solidFill>
                    <a:srgbClr val="7030A0"/>
                  </a:solidFill>
                </a:rPr>
                <a:t>M</a:t>
              </a:r>
              <a:r>
                <a:rPr lang="en-US" sz="2400" baseline="-25000" dirty="0" err="1" smtClean="0">
                  <a:solidFill>
                    <a:srgbClr val="7030A0"/>
                  </a:solidFill>
                </a:rPr>
                <a:t>r</a:t>
              </a:r>
              <a:endParaRPr lang="ru-RU" sz="2400" dirty="0">
                <a:solidFill>
                  <a:srgbClr val="7030A0"/>
                </a:solidFill>
              </a:endParaRPr>
            </a:p>
          </p:txBody>
        </p:sp>
        <p:cxnSp>
          <p:nvCxnSpPr>
            <p:cNvPr id="197" name="Прямая соединительная линия 196"/>
            <p:cNvCxnSpPr/>
            <p:nvPr/>
          </p:nvCxnSpPr>
          <p:spPr>
            <a:xfrm rot="5400000">
              <a:off x="7500958" y="1214422"/>
              <a:ext cx="428628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5400000">
              <a:off x="7930380" y="1213628"/>
              <a:ext cx="428628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5400000">
              <a:off x="8287570" y="1213628"/>
              <a:ext cx="428628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5400000">
              <a:off x="8787636" y="1213628"/>
              <a:ext cx="428628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1" name="TextBox 200"/>
          <p:cNvSpPr txBox="1">
            <a:spLocks noChangeArrowheads="1"/>
          </p:cNvSpPr>
          <p:nvPr/>
        </p:nvSpPr>
        <p:spPr bwMode="auto">
          <a:xfrm>
            <a:off x="3286116" y="5000636"/>
            <a:ext cx="55721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(NH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=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(N) + 3 </a:t>
            </a:r>
            <a:r>
              <a:rPr lang="en-US" sz="2000" b="1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(H) = 14 + 3 </a:t>
            </a:r>
            <a:r>
              <a:rPr lang="en-US" sz="2000" b="1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1 = 17  </a:t>
            </a:r>
            <a:endParaRPr lang="ru-RU" sz="2000" dirty="0"/>
          </a:p>
        </p:txBody>
      </p:sp>
      <p:sp>
        <p:nvSpPr>
          <p:cNvPr id="202" name="TextBox 201"/>
          <p:cNvSpPr txBox="1">
            <a:spLocks noChangeArrowheads="1"/>
          </p:cNvSpPr>
          <p:nvPr/>
        </p:nvSpPr>
        <p:spPr bwMode="auto">
          <a:xfrm>
            <a:off x="3286116" y="5357826"/>
            <a:ext cx="55721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dirty="0" smtClean="0"/>
              <a:t>M(NH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= 17 </a:t>
            </a:r>
            <a:r>
              <a:rPr lang="ru-RU" sz="2000" dirty="0" smtClean="0"/>
              <a:t>г</a:t>
            </a:r>
            <a:r>
              <a:rPr lang="en-US" sz="2000" dirty="0" smtClean="0"/>
              <a:t>/</a:t>
            </a:r>
            <a:r>
              <a:rPr lang="ru-RU" sz="2000" dirty="0" smtClean="0"/>
              <a:t>моль</a:t>
            </a:r>
            <a:r>
              <a:rPr lang="en-US" sz="2000" dirty="0" smtClean="0"/>
              <a:t>  </a:t>
            </a:r>
            <a:endParaRPr lang="ru-RU" sz="2000" dirty="0"/>
          </a:p>
        </p:txBody>
      </p:sp>
      <p:sp>
        <p:nvSpPr>
          <p:cNvPr id="203" name="TextBox 202"/>
          <p:cNvSpPr txBox="1">
            <a:spLocks noChangeArrowheads="1"/>
          </p:cNvSpPr>
          <p:nvPr/>
        </p:nvSpPr>
        <p:spPr bwMode="auto">
          <a:xfrm>
            <a:off x="1071538" y="5786454"/>
            <a:ext cx="2071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3. </a:t>
            </a:r>
            <a:r>
              <a:rPr lang="en-US" sz="2000" dirty="0" smtClean="0"/>
              <a:t>m(NH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= ? </a:t>
            </a:r>
            <a:endParaRPr lang="ru-RU" sz="2000" dirty="0"/>
          </a:p>
        </p:txBody>
      </p:sp>
      <p:sp>
        <p:nvSpPr>
          <p:cNvPr id="205" name="TextBox 204"/>
          <p:cNvSpPr txBox="1">
            <a:spLocks noChangeArrowheads="1"/>
          </p:cNvSpPr>
          <p:nvPr/>
        </p:nvSpPr>
        <p:spPr bwMode="auto">
          <a:xfrm>
            <a:off x="3000364" y="5786454"/>
            <a:ext cx="16430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m = M 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.</a:t>
            </a:r>
            <a:r>
              <a:rPr lang="en-US" sz="2000" dirty="0" smtClean="0">
                <a:solidFill>
                  <a:srgbClr val="7030A0"/>
                </a:solidFill>
              </a:rPr>
              <a:t> n 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206" name="TextBox 205"/>
          <p:cNvSpPr txBox="1">
            <a:spLocks noChangeArrowheads="1"/>
          </p:cNvSpPr>
          <p:nvPr/>
        </p:nvSpPr>
        <p:spPr bwMode="auto">
          <a:xfrm>
            <a:off x="4500562" y="5786454"/>
            <a:ext cx="43577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m(NH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= 17 </a:t>
            </a:r>
            <a:r>
              <a:rPr lang="ru-RU" sz="2000" dirty="0" smtClean="0"/>
              <a:t>г</a:t>
            </a:r>
            <a:r>
              <a:rPr lang="en-US" sz="2000" dirty="0" smtClean="0"/>
              <a:t>/</a:t>
            </a:r>
            <a:r>
              <a:rPr lang="ru-RU" sz="2000" dirty="0" smtClean="0"/>
              <a:t>моль</a:t>
            </a:r>
            <a:r>
              <a:rPr lang="en-US" sz="2000" dirty="0" smtClean="0"/>
              <a:t> </a:t>
            </a:r>
            <a:r>
              <a:rPr lang="en-US" sz="2000" b="1" baseline="30000" dirty="0" smtClean="0"/>
              <a:t> 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4 </a:t>
            </a:r>
            <a:r>
              <a:rPr lang="ru-RU" sz="2000" dirty="0" smtClean="0"/>
              <a:t>моль =</a:t>
            </a:r>
            <a:r>
              <a:rPr lang="en-US" sz="2000" dirty="0" smtClean="0"/>
              <a:t> </a:t>
            </a:r>
            <a:r>
              <a:rPr lang="ru-RU" sz="2000" dirty="0" smtClean="0"/>
              <a:t>61 г</a:t>
            </a:r>
            <a:r>
              <a:rPr lang="en-US" sz="2000" dirty="0" smtClean="0"/>
              <a:t>  </a:t>
            </a:r>
            <a:endParaRPr lang="ru-RU" sz="2000" dirty="0"/>
          </a:p>
        </p:txBody>
      </p:sp>
      <p:sp>
        <p:nvSpPr>
          <p:cNvPr id="207" name="TextBox 206"/>
          <p:cNvSpPr txBox="1">
            <a:spLocks noChangeArrowheads="1"/>
          </p:cNvSpPr>
          <p:nvPr/>
        </p:nvSpPr>
        <p:spPr bwMode="auto">
          <a:xfrm>
            <a:off x="1571604" y="6286520"/>
            <a:ext cx="43577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Ответ:  </a:t>
            </a:r>
            <a:r>
              <a:rPr lang="en-US" sz="2000" dirty="0" smtClean="0"/>
              <a:t>m(NH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= </a:t>
            </a:r>
            <a:r>
              <a:rPr lang="ru-RU" sz="2000" dirty="0" smtClean="0"/>
              <a:t>61 г</a:t>
            </a:r>
            <a:r>
              <a:rPr lang="en-US" sz="2000" dirty="0" smtClean="0"/>
              <a:t>  </a:t>
            </a:r>
            <a:endParaRPr lang="ru-RU" sz="2000" dirty="0"/>
          </a:p>
        </p:txBody>
      </p:sp>
      <p:sp>
        <p:nvSpPr>
          <p:cNvPr id="104" name="Управляющая кнопка: настраиваемая 103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105" name="Управляющая кнопка: настраиваемая 104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06" name="Управляющая кнопка: настраиваемая 105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07" name="Управляющая кнопка: настраиваемая 106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14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6699E-6 L 0.20417 -0.13555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0666E-6 L 0.24618 -0.07079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-35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61231E-6 L 0.2533 -0.05251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-26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6699E-6 L 0.21493 -0.1145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6699E-6 L 0.30955 -0.1459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-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0666E-6 L 0.42743 -0.07079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0" y="-350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6699E-6 L 0.47987 -0.1145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0" y="-570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61231E-6 L 0.43455 -0.05251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0" y="-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61231E-6 L 0.529 -0.01064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6699E-6 L 0.63733 -0.13555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00" y="-680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6699E-6 L 0.60868 -0.13555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500"/>
                            </p:stCondLst>
                            <p:childTnLst>
                              <p:par>
                                <p:cTn id="2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500"/>
                            </p:stCondLst>
                            <p:childTnLst>
                              <p:par>
                                <p:cTn id="2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500"/>
                            </p:stCondLst>
                            <p:childTnLst>
                              <p:par>
                                <p:cTn id="2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000"/>
                            </p:stCondLst>
                            <p:childTnLst>
                              <p:par>
                                <p:cTn id="2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/>
      <p:bldP spid="114" grpId="1"/>
      <p:bldP spid="115" grpId="0"/>
      <p:bldP spid="115" grpId="1"/>
      <p:bldP spid="116" grpId="0"/>
      <p:bldP spid="116" grpId="1"/>
      <p:bldP spid="118" grpId="0" animBg="1"/>
      <p:bldP spid="118" grpId="1" animBg="1"/>
      <p:bldP spid="119" grpId="0"/>
      <p:bldP spid="119" grpId="1"/>
      <p:bldP spid="120" grpId="0"/>
      <p:bldP spid="120" grpId="1"/>
      <p:bldP spid="121" grpId="0"/>
      <p:bldP spid="121" grpId="1"/>
      <p:bldP spid="122" grpId="0" animBg="1"/>
      <p:bldP spid="122" grpId="1" animBg="1"/>
      <p:bldP spid="125" grpId="0"/>
      <p:bldP spid="125" grpId="1"/>
      <p:bldP spid="126" grpId="0"/>
      <p:bldP spid="126" grpId="1"/>
      <p:bldP spid="127" grpId="0"/>
      <p:bldP spid="127" grpId="1"/>
      <p:bldP spid="128" grpId="0"/>
      <p:bldP spid="128" grpId="1"/>
      <p:bldP spid="128" grpId="2"/>
      <p:bldP spid="129" grpId="0"/>
      <p:bldP spid="129" grpId="1"/>
      <p:bldP spid="131" grpId="0"/>
      <p:bldP spid="131" grpId="1"/>
      <p:bldP spid="131" grpId="2"/>
      <p:bldP spid="132" grpId="0"/>
      <p:bldP spid="132" grpId="1"/>
      <p:bldP spid="134" grpId="0"/>
      <p:bldP spid="134" grpId="1"/>
      <p:bldP spid="135" grpId="0"/>
      <p:bldP spid="135" grpId="1"/>
      <p:bldP spid="137" grpId="0"/>
      <p:bldP spid="137" grpId="1"/>
      <p:bldP spid="137" grpId="2"/>
      <p:bldP spid="138" grpId="0"/>
      <p:bldP spid="138" grpId="1"/>
      <p:bldP spid="138" grpId="2"/>
      <p:bldP spid="139" grpId="0"/>
      <p:bldP spid="140" grpId="0"/>
      <p:bldP spid="140" grpId="1"/>
      <p:bldP spid="141" grpId="0"/>
      <p:bldP spid="141" grpId="1"/>
      <p:bldP spid="141" grpId="2"/>
      <p:bldP spid="142" grpId="0"/>
      <p:bldP spid="142" grpId="1"/>
      <p:bldP spid="143" grpId="0"/>
      <p:bldP spid="143" grpId="1"/>
      <p:bldP spid="145" grpId="0"/>
      <p:bldP spid="146" grpId="0"/>
      <p:bldP spid="177" grpId="0"/>
      <p:bldP spid="178" grpId="0"/>
      <p:bldP spid="181" grpId="0"/>
      <p:bldP spid="182" grpId="0"/>
      <p:bldP spid="183" grpId="0"/>
      <p:bldP spid="184" grpId="0"/>
      <p:bldP spid="186" grpId="0"/>
      <p:bldP spid="187" grpId="0"/>
      <p:bldP spid="194" grpId="0"/>
      <p:bldP spid="201" grpId="0"/>
      <p:bldP spid="202" grpId="0"/>
      <p:bldP spid="203" grpId="0"/>
      <p:bldP spid="205" grpId="0"/>
      <p:bldP spid="206" grpId="0"/>
      <p:bldP spid="2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000" dirty="0" smtClean="0"/>
              <a:t>Степень окисления.</a:t>
            </a:r>
          </a:p>
        </p:txBody>
      </p:sp>
      <p:sp>
        <p:nvSpPr>
          <p:cNvPr id="398" name="TextBox 397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34</a:t>
            </a:r>
            <a:endParaRPr lang="ru-RU" dirty="0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1571604" y="1000108"/>
            <a:ext cx="7286676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Степень окисления </a:t>
            </a:r>
            <a:r>
              <a:rPr lang="ru-RU" dirty="0" smtClean="0"/>
              <a:t>– это заряд приобретаемый элементом в соединении, в результате полной отдачи или принятия электрона.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643042" y="207167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Правила: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785918" y="2428868"/>
            <a:ext cx="6734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Степень окисления элемента в простом веществе равна 0.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2214546" y="278605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; 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; 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; Cl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; Ca</a:t>
            </a:r>
            <a:r>
              <a:rPr lang="en-US" baseline="30000" dirty="0" smtClean="0"/>
              <a:t>0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1785918" y="3143248"/>
            <a:ext cx="6553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Степень окисления  некоторых элементов в соединении: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2143108" y="350043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en-US" dirty="0" smtClean="0"/>
              <a:t>H</a:t>
            </a:r>
            <a:r>
              <a:rPr lang="ru-RU" baseline="30000" dirty="0" smtClean="0"/>
              <a:t>+1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143108" y="385762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О</a:t>
            </a:r>
            <a:r>
              <a:rPr lang="ru-RU" baseline="30000" dirty="0" smtClean="0"/>
              <a:t>-2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143108" y="4214818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степень окисления металла совпадает с его валентностью: </a:t>
            </a:r>
            <a:r>
              <a:rPr lang="en-US" dirty="0" smtClean="0"/>
              <a:t>Na</a:t>
            </a:r>
            <a:r>
              <a:rPr lang="en-US" baseline="30000" dirty="0" smtClean="0"/>
              <a:t>+1</a:t>
            </a:r>
            <a:r>
              <a:rPr lang="en-US" dirty="0" smtClean="0"/>
              <a:t> ; K</a:t>
            </a:r>
            <a:r>
              <a:rPr lang="en-US" baseline="30000" dirty="0" smtClean="0"/>
              <a:t>+1</a:t>
            </a:r>
            <a:r>
              <a:rPr lang="en-US" dirty="0" smtClean="0"/>
              <a:t> ; Ca</a:t>
            </a:r>
            <a:r>
              <a:rPr lang="en-US" baseline="30000" dirty="0" smtClean="0"/>
              <a:t>+2</a:t>
            </a:r>
            <a:r>
              <a:rPr lang="en-US" dirty="0" smtClean="0"/>
              <a:t> ; Mg</a:t>
            </a:r>
            <a:r>
              <a:rPr lang="en-US" baseline="30000" dirty="0" smtClean="0"/>
              <a:t>+2</a:t>
            </a:r>
            <a:r>
              <a:rPr lang="en-US" dirty="0" smtClean="0"/>
              <a:t> ; Ba</a:t>
            </a:r>
            <a:r>
              <a:rPr lang="en-US" baseline="30000" dirty="0" smtClean="0"/>
              <a:t>+2</a:t>
            </a:r>
            <a:r>
              <a:rPr lang="en-US" dirty="0" smtClean="0"/>
              <a:t> ; Al</a:t>
            </a:r>
            <a:r>
              <a:rPr lang="en-US" baseline="30000" dirty="0" smtClean="0"/>
              <a:t>+3</a:t>
            </a:r>
            <a:r>
              <a:rPr lang="en-US" dirty="0" smtClean="0"/>
              <a:t> .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1785918" y="4988494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Сумма степеней окисления элементов в соединении, с учетом коэффициентов,  равна 0.</a:t>
            </a:r>
            <a:endParaRPr lang="ru-RU" dirty="0"/>
          </a:p>
        </p:txBody>
      </p:sp>
      <p:sp>
        <p:nvSpPr>
          <p:cNvPr id="108" name="TextBox 107"/>
          <p:cNvSpPr txBox="1"/>
          <p:nvPr/>
        </p:nvSpPr>
        <p:spPr>
          <a:xfrm>
            <a:off x="2143108" y="3143248"/>
            <a:ext cx="5116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ru-RU" baseline="30000" dirty="0" smtClean="0"/>
              <a:t>+1</a:t>
            </a:r>
            <a:r>
              <a:rPr lang="ru-RU" dirty="0" smtClean="0"/>
              <a:t>; О</a:t>
            </a:r>
            <a:r>
              <a:rPr lang="ru-RU" baseline="30000" dirty="0" smtClean="0"/>
              <a:t>-2</a:t>
            </a:r>
            <a:r>
              <a:rPr lang="ru-RU" dirty="0" smtClean="0"/>
              <a:t>;</a:t>
            </a:r>
            <a:r>
              <a:rPr lang="ru-RU" baseline="30000" dirty="0" smtClean="0"/>
              <a:t>  </a:t>
            </a:r>
            <a:r>
              <a:rPr lang="en-US" dirty="0" smtClean="0"/>
              <a:t>Na</a:t>
            </a:r>
            <a:r>
              <a:rPr lang="en-US" baseline="30000" dirty="0" smtClean="0"/>
              <a:t>+1</a:t>
            </a:r>
            <a:r>
              <a:rPr lang="en-US" dirty="0" smtClean="0"/>
              <a:t> ; K</a:t>
            </a:r>
            <a:r>
              <a:rPr lang="en-US" baseline="30000" dirty="0" smtClean="0"/>
              <a:t>+1</a:t>
            </a:r>
            <a:r>
              <a:rPr lang="en-US" dirty="0" smtClean="0"/>
              <a:t> ; Ca</a:t>
            </a:r>
            <a:r>
              <a:rPr lang="en-US" baseline="30000" dirty="0" smtClean="0"/>
              <a:t>+2</a:t>
            </a:r>
            <a:r>
              <a:rPr lang="en-US" dirty="0" smtClean="0"/>
              <a:t> ; Mg</a:t>
            </a:r>
            <a:r>
              <a:rPr lang="en-US" baseline="30000" dirty="0" smtClean="0"/>
              <a:t>+2</a:t>
            </a:r>
            <a:r>
              <a:rPr lang="en-US" dirty="0" smtClean="0"/>
              <a:t> ; Ba</a:t>
            </a:r>
            <a:r>
              <a:rPr lang="en-US" baseline="30000" dirty="0" smtClean="0"/>
              <a:t>+2</a:t>
            </a:r>
            <a:r>
              <a:rPr lang="en-US" dirty="0" smtClean="0"/>
              <a:t> ; Al</a:t>
            </a:r>
            <a:r>
              <a:rPr lang="en-US" baseline="30000" dirty="0" smtClean="0"/>
              <a:t>+3</a:t>
            </a:r>
            <a:r>
              <a:rPr lang="en-US" dirty="0" smtClean="0"/>
              <a:t> .</a:t>
            </a:r>
            <a:endParaRPr lang="ru-RU" dirty="0" smtClean="0"/>
          </a:p>
        </p:txBody>
      </p:sp>
      <p:sp>
        <p:nvSpPr>
          <p:cNvPr id="209" name="TextBox 208"/>
          <p:cNvSpPr txBox="1"/>
          <p:nvPr/>
        </p:nvSpPr>
        <p:spPr>
          <a:xfrm>
            <a:off x="1785918" y="4286256"/>
            <a:ext cx="20617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H</a:t>
            </a:r>
            <a:r>
              <a:rPr lang="en-US" sz="5400" baseline="-25000" dirty="0" smtClean="0"/>
              <a:t>2</a:t>
            </a:r>
            <a:r>
              <a:rPr lang="ru-RU" sz="5400" dirty="0" smtClean="0"/>
              <a:t>С</a:t>
            </a:r>
            <a:r>
              <a:rPr lang="en-US" sz="5400" dirty="0" smtClean="0"/>
              <a:t>O</a:t>
            </a:r>
            <a:r>
              <a:rPr lang="ru-RU" sz="5400" baseline="-25000" dirty="0" smtClean="0"/>
              <a:t>3</a:t>
            </a:r>
            <a:endParaRPr lang="ru-RU" sz="5400" baseline="-25000" dirty="0"/>
          </a:p>
        </p:txBody>
      </p:sp>
      <p:sp>
        <p:nvSpPr>
          <p:cNvPr id="210" name="TextBox 209"/>
          <p:cNvSpPr txBox="1"/>
          <p:nvPr/>
        </p:nvSpPr>
        <p:spPr>
          <a:xfrm>
            <a:off x="1285852" y="4059800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211" name="TextBox 210"/>
          <p:cNvSpPr txBox="1"/>
          <p:nvPr/>
        </p:nvSpPr>
        <p:spPr>
          <a:xfrm>
            <a:off x="2285985" y="5500702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1. Расставляем степени окисления элементов, которые можем определить по </a:t>
            </a:r>
            <a:r>
              <a:rPr lang="ru-RU" b="1" dirty="0" smtClean="0">
                <a:solidFill>
                  <a:srgbClr val="FF0000"/>
                </a:solidFill>
              </a:rPr>
              <a:t>правилу 2.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2512171" y="6006132"/>
            <a:ext cx="1117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H</a:t>
            </a:r>
            <a:r>
              <a:rPr lang="ru-RU" sz="4400" dirty="0" smtClean="0">
                <a:solidFill>
                  <a:srgbClr val="FF0000"/>
                </a:solidFill>
              </a:rPr>
              <a:t>  ;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928926" y="607220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+1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3896815" y="6000768"/>
            <a:ext cx="5838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414096" y="6072206"/>
            <a:ext cx="372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-2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285984" y="5500702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2. Степень окисления элемента, у которого пока ее не можем определить , обозначим за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285984" y="5500702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. Составляем  и решаем уравнение. </a:t>
            </a:r>
            <a:r>
              <a:rPr lang="ru-RU" b="1" dirty="0" smtClean="0">
                <a:solidFill>
                  <a:srgbClr val="FF0000"/>
                </a:solidFill>
              </a:rPr>
              <a:t>Правило 3.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928926" y="607220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+1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429124" y="6072206"/>
            <a:ext cx="372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-2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000760" y="578645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4643438" y="414338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2 </a:t>
            </a:r>
            <a:r>
              <a:rPr lang="ru-RU" b="1" baseline="30000" dirty="0" smtClean="0"/>
              <a:t>.</a:t>
            </a:r>
            <a:r>
              <a:rPr lang="ru-RU" b="1" dirty="0" smtClean="0"/>
              <a:t> (+1) + Х + 3 </a:t>
            </a:r>
            <a:r>
              <a:rPr lang="ru-RU" b="1" baseline="30000" dirty="0" smtClean="0"/>
              <a:t>.</a:t>
            </a:r>
            <a:r>
              <a:rPr lang="ru-RU" b="1" dirty="0" smtClean="0"/>
              <a:t> (-2) = 0</a:t>
            </a:r>
            <a:endParaRPr lang="ru-RU" b="1" baseline="30000" dirty="0"/>
          </a:p>
        </p:txBody>
      </p:sp>
      <p:sp>
        <p:nvSpPr>
          <p:cNvPr id="222" name="TextBox 221"/>
          <p:cNvSpPr txBox="1"/>
          <p:nvPr/>
        </p:nvSpPr>
        <p:spPr>
          <a:xfrm>
            <a:off x="4643438" y="457200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2  + Х - 6 = 0</a:t>
            </a:r>
            <a:endParaRPr lang="ru-RU" b="1" baseline="30000" dirty="0"/>
          </a:p>
        </p:txBody>
      </p:sp>
      <p:sp>
        <p:nvSpPr>
          <p:cNvPr id="223" name="TextBox 222"/>
          <p:cNvSpPr txBox="1"/>
          <p:nvPr/>
        </p:nvSpPr>
        <p:spPr>
          <a:xfrm>
            <a:off x="4643438" y="492919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Х =  +4</a:t>
            </a:r>
            <a:endParaRPr lang="ru-RU" b="1" baseline="30000" dirty="0"/>
          </a:p>
        </p:txBody>
      </p:sp>
      <p:sp>
        <p:nvSpPr>
          <p:cNvPr id="224" name="Прямоугольник 223"/>
          <p:cNvSpPr/>
          <p:nvPr/>
        </p:nvSpPr>
        <p:spPr>
          <a:xfrm>
            <a:off x="5193711" y="4929198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+4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Управляющая кнопка: настраиваемая 35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37" name="Управляющая кнопка: настраиваемая 36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38" name="Управляющая кнопка: настраиваемая 37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39" name="Управляющая кнопка: настраиваемая 38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15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4.81481E-6 L 4.16667E-6 -0.04815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4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3102 " pathEditMode="relative" ptsTypes="AA">
                                      <p:cBhvr>
                                        <p:cTn id="6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311E-6 L -0.0809 -0.2651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311E-6 L -0.12275 -0.2651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05112E-6 L -0.34045 -0.2223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90932E-7 L -0.26198 -0.10086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/>
      <p:bldP spid="100" grpId="0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8" grpId="0"/>
      <p:bldP spid="209" grpId="0"/>
      <p:bldP spid="210" grpId="0"/>
      <p:bldP spid="210" grpId="1"/>
      <p:bldP spid="211" grpId="0"/>
      <p:bldP spid="211" grpId="1"/>
      <p:bldP spid="212" grpId="0"/>
      <p:bldP spid="212" grpId="1"/>
      <p:bldP spid="213" grpId="0"/>
      <p:bldP spid="213" grpId="1"/>
      <p:bldP spid="214" grpId="0"/>
      <p:bldP spid="214" grpId="1"/>
      <p:bldP spid="215" grpId="0"/>
      <p:bldP spid="215" grpId="1"/>
      <p:bldP spid="216" grpId="0"/>
      <p:bldP spid="216" grpId="1"/>
      <p:bldP spid="217" grpId="0"/>
      <p:bldP spid="217" grpId="1"/>
      <p:bldP spid="218" grpId="0"/>
      <p:bldP spid="218" grpId="1"/>
      <p:bldP spid="219" grpId="0"/>
      <p:bldP spid="219" grpId="1"/>
      <p:bldP spid="220" grpId="0"/>
      <p:bldP spid="220" grpId="1"/>
      <p:bldP spid="220" grpId="2"/>
      <p:bldP spid="221" grpId="0"/>
      <p:bldP spid="221" grpId="1"/>
      <p:bldP spid="222" grpId="0"/>
      <p:bldP spid="222" grpId="1"/>
      <p:bldP spid="223" grpId="0"/>
      <p:bldP spid="223" grpId="1"/>
      <p:bldP spid="224" grpId="0"/>
      <p:bldP spid="22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>
            <a:off x="1000100" y="3213098"/>
            <a:ext cx="8143900" cy="1588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714480" y="129581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/>
              <a:t>Классификация  веществ.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1000108"/>
            <a:ext cx="2071702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Вещества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1428736"/>
            <a:ext cx="2071702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Простые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84" y="1428736"/>
            <a:ext cx="2071702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Сложные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6314" y="2071678"/>
            <a:ext cx="1357322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Оксиды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2066" y="2643182"/>
            <a:ext cx="1785950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Основания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43834" y="2071678"/>
            <a:ext cx="1357322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Соли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00892" y="2643182"/>
            <a:ext cx="1785950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F0"/>
                </a:solidFill>
              </a:rPr>
              <a:t>Кислоты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43042" y="2071678"/>
            <a:ext cx="1928826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Металлы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43042" y="2643182"/>
            <a:ext cx="1928826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Неметаллы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6" name="Прямая со стрелкой 15"/>
          <p:cNvCxnSpPr>
            <a:stCxn id="6" idx="2"/>
            <a:endCxn id="7" idx="3"/>
          </p:cNvCxnSpPr>
          <p:nvPr/>
        </p:nvCxnSpPr>
        <p:spPr>
          <a:xfrm rot="5400000">
            <a:off x="3982637" y="946530"/>
            <a:ext cx="214314" cy="117872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8" idx="1"/>
          </p:cNvCxnSpPr>
          <p:nvPr/>
        </p:nvCxnSpPr>
        <p:spPr>
          <a:xfrm rot="16200000" flipH="1">
            <a:off x="5161363" y="946529"/>
            <a:ext cx="214314" cy="117872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2"/>
            <a:endCxn id="9" idx="3"/>
          </p:cNvCxnSpPr>
          <p:nvPr/>
        </p:nvCxnSpPr>
        <p:spPr>
          <a:xfrm rot="5400000">
            <a:off x="6304372" y="1696629"/>
            <a:ext cx="428628" cy="750099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2"/>
          </p:cNvCxnSpPr>
          <p:nvPr/>
        </p:nvCxnSpPr>
        <p:spPr>
          <a:xfrm rot="5400000">
            <a:off x="6232933" y="1982382"/>
            <a:ext cx="785820" cy="53578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2"/>
            <a:endCxn id="11" idx="1"/>
          </p:cNvCxnSpPr>
          <p:nvPr/>
        </p:nvCxnSpPr>
        <p:spPr>
          <a:xfrm rot="16200000" flipH="1">
            <a:off x="7054470" y="1696628"/>
            <a:ext cx="428628" cy="750099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</p:cNvCxnSpPr>
          <p:nvPr/>
        </p:nvCxnSpPr>
        <p:spPr>
          <a:xfrm rot="16200000" flipH="1">
            <a:off x="6768718" y="1982380"/>
            <a:ext cx="785818" cy="53578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3" idx="1"/>
          </p:cNvCxnSpPr>
          <p:nvPr/>
        </p:nvCxnSpPr>
        <p:spPr>
          <a:xfrm>
            <a:off x="1214414" y="2285992"/>
            <a:ext cx="428628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4" idx="1"/>
          </p:cNvCxnSpPr>
          <p:nvPr/>
        </p:nvCxnSpPr>
        <p:spPr>
          <a:xfrm>
            <a:off x="1214414" y="2857496"/>
            <a:ext cx="428628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607191" y="2250273"/>
            <a:ext cx="1214446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7" idx="1"/>
          </p:cNvCxnSpPr>
          <p:nvPr/>
        </p:nvCxnSpPr>
        <p:spPr>
          <a:xfrm rot="10800000">
            <a:off x="1214414" y="1643050"/>
            <a:ext cx="214314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4786314" y="2071678"/>
            <a:ext cx="1357322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Оксиды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571604" y="4000504"/>
            <a:ext cx="7286676" cy="78581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Оксиды </a:t>
            </a:r>
            <a:r>
              <a:rPr lang="ru-RU" dirty="0" smtClean="0"/>
              <a:t>– это сложные вещества, состоящие из двух элементов, один из которых кислород.</a:t>
            </a:r>
            <a:r>
              <a:rPr lang="ru-RU" dirty="0" smtClean="0">
                <a:solidFill>
                  <a:srgbClr val="00B050"/>
                </a:solidFill>
              </a:rPr>
              <a:t>  </a:t>
            </a:r>
            <a:r>
              <a:rPr lang="ru-RU" dirty="0" err="1" smtClean="0">
                <a:solidFill>
                  <a:srgbClr val="002060"/>
                </a:solidFill>
              </a:rPr>
              <a:t>Э</a:t>
            </a:r>
            <a:r>
              <a:rPr lang="ru-RU" baseline="-25000" dirty="0" err="1" smtClean="0">
                <a:solidFill>
                  <a:srgbClr val="002060"/>
                </a:solidFill>
              </a:rPr>
              <a:t>х</a:t>
            </a:r>
            <a:r>
              <a:rPr lang="ru-RU" dirty="0" err="1" smtClean="0">
                <a:solidFill>
                  <a:srgbClr val="002060"/>
                </a:solidFill>
              </a:rPr>
              <a:t>О</a:t>
            </a:r>
            <a:r>
              <a:rPr lang="ru-RU" baseline="-25000" dirty="0" err="1" smtClean="0">
                <a:solidFill>
                  <a:srgbClr val="002060"/>
                </a:solidFill>
              </a:rPr>
              <a:t>у</a:t>
            </a:r>
            <a:r>
              <a:rPr lang="ru-RU" baseline="-250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общая формула.</a:t>
            </a:r>
          </a:p>
        </p:txBody>
      </p:sp>
      <p:grpSp>
        <p:nvGrpSpPr>
          <p:cNvPr id="52" name="Группа 51"/>
          <p:cNvGrpSpPr/>
          <p:nvPr/>
        </p:nvGrpSpPr>
        <p:grpSpPr>
          <a:xfrm>
            <a:off x="1571604" y="4857760"/>
            <a:ext cx="7286676" cy="1928826"/>
            <a:chOff x="1571604" y="2500306"/>
            <a:chExt cx="7286676" cy="1928826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1571604" y="2500306"/>
              <a:ext cx="7286676" cy="1928826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64207" y="2559602"/>
              <a:ext cx="2707793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dirty="0" smtClean="0"/>
                <a:t>Номенклатура оксидов:</a:t>
              </a:r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63630" y="3143248"/>
              <a:ext cx="3594254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dirty="0" smtClean="0"/>
                <a:t>2. Записать название </a:t>
              </a:r>
              <a:r>
                <a:rPr lang="ru-RU" dirty="0" smtClean="0">
                  <a:solidFill>
                    <a:srgbClr val="7030A0"/>
                  </a:solidFill>
                </a:rPr>
                <a:t>элемента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571736" y="3714752"/>
              <a:ext cx="178595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- неметалл</a:t>
              </a:r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571736" y="4000504"/>
              <a:ext cx="4929222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- металл из побочной подгруппы</a:t>
              </a:r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85984" y="3429000"/>
              <a:ext cx="6143668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3. Указать </a:t>
              </a:r>
              <a:r>
                <a:rPr lang="ru-RU" dirty="0" smtClean="0">
                  <a:solidFill>
                    <a:srgbClr val="00B050"/>
                  </a:solidFill>
                </a:rPr>
                <a:t>валентность</a:t>
              </a:r>
              <a:r>
                <a:rPr lang="ru-RU" dirty="0" smtClean="0"/>
                <a:t> элемента в случаи если это: </a:t>
              </a:r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57289" y="2857496"/>
              <a:ext cx="3100529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dirty="0" smtClean="0"/>
                <a:t>1. Записать слово «</a:t>
              </a:r>
              <a:r>
                <a:rPr lang="ru-RU" dirty="0" smtClean="0">
                  <a:solidFill>
                    <a:srgbClr val="FF0000"/>
                  </a:solidFill>
                </a:rPr>
                <a:t>оксид</a:t>
              </a:r>
              <a:r>
                <a:rPr lang="ru-RU" dirty="0" smtClean="0"/>
                <a:t>».</a:t>
              </a:r>
              <a:endParaRPr lang="ru-RU" dirty="0"/>
            </a:p>
          </p:txBody>
        </p:sp>
      </p:grpSp>
      <p:sp>
        <p:nvSpPr>
          <p:cNvPr id="60" name="Скругленный прямоугольник 59"/>
          <p:cNvSpPr/>
          <p:nvPr/>
        </p:nvSpPr>
        <p:spPr>
          <a:xfrm>
            <a:off x="5072066" y="2643182"/>
            <a:ext cx="1785950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Основания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571604" y="3929066"/>
            <a:ext cx="7286676" cy="12144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Основания </a:t>
            </a:r>
            <a:r>
              <a:rPr lang="ru-RU" dirty="0" smtClean="0"/>
              <a:t>– это сложные вещества, состоящие из атомов металла и </a:t>
            </a:r>
            <a:r>
              <a:rPr lang="ru-RU" dirty="0" err="1" smtClean="0"/>
              <a:t>гидроксогрупп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Me(</a:t>
            </a:r>
            <a:r>
              <a:rPr lang="ru-RU" dirty="0" smtClean="0">
                <a:solidFill>
                  <a:srgbClr val="002060"/>
                </a:solidFill>
              </a:rPr>
              <a:t>О</a:t>
            </a:r>
            <a:r>
              <a:rPr lang="en-US" dirty="0" smtClean="0">
                <a:solidFill>
                  <a:srgbClr val="002060"/>
                </a:solidFill>
              </a:rPr>
              <a:t>H)</a:t>
            </a:r>
            <a:r>
              <a:rPr lang="en-US" baseline="-25000" dirty="0" smtClean="0">
                <a:solidFill>
                  <a:srgbClr val="00206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 – </a:t>
            </a:r>
            <a:r>
              <a:rPr lang="ru-RU" dirty="0" smtClean="0">
                <a:solidFill>
                  <a:srgbClr val="002060"/>
                </a:solidFill>
              </a:rPr>
              <a:t>общая формула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- OH - </a:t>
            </a:r>
            <a:r>
              <a:rPr lang="ru-RU" dirty="0" err="1" smtClean="0">
                <a:solidFill>
                  <a:srgbClr val="002060"/>
                </a:solidFill>
              </a:rPr>
              <a:t>гидроксогруппа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1571604" y="5214950"/>
            <a:ext cx="7286676" cy="1571636"/>
            <a:chOff x="1571604" y="2857496"/>
            <a:chExt cx="7286676" cy="1571636"/>
          </a:xfrm>
        </p:grpSpPr>
        <p:sp>
          <p:nvSpPr>
            <p:cNvPr id="63" name="Скругленный прямоугольник 62"/>
            <p:cNvSpPr/>
            <p:nvPr/>
          </p:nvSpPr>
          <p:spPr>
            <a:xfrm>
              <a:off x="1571604" y="2857496"/>
              <a:ext cx="7286676" cy="1571636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57356" y="2857496"/>
              <a:ext cx="29754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Номенклатура оснований:</a:t>
              </a:r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000232" y="3143248"/>
              <a:ext cx="3583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1. Записать слово «</a:t>
              </a:r>
              <a:r>
                <a:rPr lang="ru-RU" dirty="0" err="1" smtClean="0">
                  <a:solidFill>
                    <a:srgbClr val="FF0000"/>
                  </a:solidFill>
                </a:rPr>
                <a:t>гидроксид</a:t>
              </a:r>
              <a:r>
                <a:rPr lang="ru-RU" dirty="0" smtClean="0"/>
                <a:t>».</a:t>
              </a:r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000232" y="3429000"/>
              <a:ext cx="3483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2. Записать название </a:t>
              </a:r>
              <a:r>
                <a:rPr lang="ru-RU" dirty="0" smtClean="0">
                  <a:solidFill>
                    <a:srgbClr val="7030A0"/>
                  </a:solidFill>
                </a:rPr>
                <a:t>металла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00232" y="3714752"/>
              <a:ext cx="5857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3. Указать </a:t>
              </a:r>
              <a:r>
                <a:rPr lang="ru-RU" dirty="0" smtClean="0">
                  <a:solidFill>
                    <a:srgbClr val="00B050"/>
                  </a:solidFill>
                </a:rPr>
                <a:t>валентность</a:t>
              </a:r>
              <a:r>
                <a:rPr lang="ru-RU" dirty="0" smtClean="0"/>
                <a:t> металла в случаи если это: </a:t>
              </a:r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57422" y="4000504"/>
              <a:ext cx="4214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 металл из побочной подгруппы</a:t>
              </a:r>
              <a:endParaRPr lang="ru-RU" dirty="0"/>
            </a:p>
          </p:txBody>
        </p:sp>
      </p:grpSp>
      <p:sp>
        <p:nvSpPr>
          <p:cNvPr id="69" name="Скругленный прямоугольник 68"/>
          <p:cNvSpPr/>
          <p:nvPr/>
        </p:nvSpPr>
        <p:spPr>
          <a:xfrm>
            <a:off x="7000892" y="2643182"/>
            <a:ext cx="1785950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F0"/>
                </a:solidFill>
              </a:rPr>
              <a:t>Кислоты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571604" y="3929066"/>
            <a:ext cx="7286676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Кислоты </a:t>
            </a:r>
            <a:r>
              <a:rPr lang="ru-RU" dirty="0" smtClean="0"/>
              <a:t>– это сложные вещества, состоящие из атомов водорода и кислотного остатка. </a:t>
            </a:r>
            <a:endParaRPr lang="en-US" dirty="0" smtClean="0"/>
          </a:p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H</a:t>
            </a:r>
            <a:r>
              <a:rPr lang="en-US" baseline="-25000" dirty="0" err="1" smtClean="0">
                <a:solidFill>
                  <a:srgbClr val="002060"/>
                </a:solidFill>
              </a:rPr>
              <a:t>x</a:t>
            </a:r>
            <a:r>
              <a:rPr lang="en-US" dirty="0" err="1" smtClean="0">
                <a:solidFill>
                  <a:srgbClr val="002060"/>
                </a:solidFill>
              </a:rPr>
              <a:t>An</a:t>
            </a:r>
            <a:r>
              <a:rPr lang="en-US" dirty="0" smtClean="0">
                <a:solidFill>
                  <a:srgbClr val="002060"/>
                </a:solidFill>
              </a:rPr>
              <a:t> – </a:t>
            </a:r>
            <a:r>
              <a:rPr lang="ru-RU" dirty="0" smtClean="0">
                <a:solidFill>
                  <a:srgbClr val="002060"/>
                </a:solidFill>
              </a:rPr>
              <a:t>общая формула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72" name="Таблица 71"/>
          <p:cNvGraphicFramePr>
            <a:graphicFrameLocks noGrp="1"/>
          </p:cNvGraphicFramePr>
          <p:nvPr/>
        </p:nvGraphicFramePr>
        <p:xfrm>
          <a:off x="1571604" y="4929198"/>
          <a:ext cx="7286676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66294"/>
                <a:gridCol w="1838694"/>
                <a:gridCol w="2247292"/>
                <a:gridCol w="1634396"/>
              </a:tblGrid>
              <a:tr h="2619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Формула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Название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Кислотный остаток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Название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HCl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Соляная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Cl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Хлорид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HNO</a:t>
                      </a:r>
                      <a:r>
                        <a:rPr lang="en-US" sz="1400" baseline="-25000" dirty="0" smtClean="0"/>
                        <a:t>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Азотная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</a:t>
                      </a:r>
                      <a:r>
                        <a:rPr lang="en-US" sz="1400" dirty="0" smtClean="0"/>
                        <a:t>NO</a:t>
                      </a:r>
                      <a:r>
                        <a:rPr lang="en-US" sz="1400" baseline="-25000" dirty="0" smtClean="0"/>
                        <a:t>3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Нитрат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baseline="0" dirty="0" smtClean="0"/>
                        <a:t>SO</a:t>
                      </a:r>
                      <a:r>
                        <a:rPr lang="en-US" sz="1400" baseline="-25000" dirty="0" smtClean="0"/>
                        <a:t>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Серная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-</a:t>
                      </a:r>
                      <a:r>
                        <a:rPr lang="en-US" sz="1400" baseline="0" dirty="0" smtClean="0"/>
                        <a:t>SO</a:t>
                      </a:r>
                      <a:r>
                        <a:rPr lang="en-US" sz="1400" baseline="-25000" dirty="0" smtClean="0"/>
                        <a:t>4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Сульфат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baseline="0" dirty="0" smtClean="0"/>
                        <a:t>CO</a:t>
                      </a:r>
                      <a:r>
                        <a:rPr lang="en-US" sz="1400" baseline="-25000" dirty="0" smtClean="0"/>
                        <a:t>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Угольная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</a:t>
                      </a:r>
                      <a:r>
                        <a:rPr lang="en-US" sz="1400" baseline="0" dirty="0" smtClean="0"/>
                        <a:t>CO</a:t>
                      </a:r>
                      <a:r>
                        <a:rPr lang="en-US" sz="1400" baseline="-25000" dirty="0" smtClean="0"/>
                        <a:t>3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Карбонат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</a:t>
                      </a:r>
                      <a:r>
                        <a:rPr lang="en-US" sz="1400" baseline="-25000" dirty="0" smtClean="0"/>
                        <a:t>3</a:t>
                      </a:r>
                      <a:r>
                        <a:rPr lang="en-US" sz="1400" baseline="0" dirty="0" smtClean="0"/>
                        <a:t>PO</a:t>
                      </a:r>
                      <a:r>
                        <a:rPr lang="en-US" sz="1400" baseline="-25000" dirty="0" smtClean="0"/>
                        <a:t>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Фосфорная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</a:t>
                      </a:r>
                      <a:r>
                        <a:rPr lang="en-US" sz="1400" baseline="0" dirty="0" smtClean="0"/>
                        <a:t>PO</a:t>
                      </a:r>
                      <a:r>
                        <a:rPr lang="en-US" sz="1400" baseline="-25000" dirty="0" smtClean="0"/>
                        <a:t>4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Фосфат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" name="Скругленный прямоугольник 73"/>
          <p:cNvSpPr/>
          <p:nvPr/>
        </p:nvSpPr>
        <p:spPr>
          <a:xfrm>
            <a:off x="7643834" y="2071678"/>
            <a:ext cx="1357322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Соли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571604" y="3929066"/>
            <a:ext cx="7286676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Соли </a:t>
            </a:r>
            <a:r>
              <a:rPr lang="ru-RU" dirty="0" smtClean="0"/>
              <a:t>– это сложные вещества, состоящие из атомов металла и кислотного остатка. </a:t>
            </a:r>
            <a:endParaRPr lang="en-US" dirty="0" smtClean="0"/>
          </a:p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Me</a:t>
            </a:r>
            <a:r>
              <a:rPr lang="en-US" baseline="-25000" dirty="0" err="1" smtClean="0">
                <a:solidFill>
                  <a:srgbClr val="002060"/>
                </a:solidFill>
              </a:rPr>
              <a:t>x</a:t>
            </a:r>
            <a:r>
              <a:rPr lang="en-US" dirty="0" err="1" smtClean="0">
                <a:solidFill>
                  <a:srgbClr val="002060"/>
                </a:solidFill>
              </a:rPr>
              <a:t>An</a:t>
            </a:r>
            <a:r>
              <a:rPr lang="en-US" baseline="-25000" dirty="0" err="1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– </a:t>
            </a:r>
            <a:r>
              <a:rPr lang="ru-RU" dirty="0" smtClean="0">
                <a:solidFill>
                  <a:srgbClr val="002060"/>
                </a:solidFill>
              </a:rPr>
              <a:t>общая формула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  <p:grpSp>
        <p:nvGrpSpPr>
          <p:cNvPr id="76" name="Группа 75"/>
          <p:cNvGrpSpPr/>
          <p:nvPr/>
        </p:nvGrpSpPr>
        <p:grpSpPr>
          <a:xfrm>
            <a:off x="1571604" y="4929198"/>
            <a:ext cx="7286676" cy="1571636"/>
            <a:chOff x="1571604" y="2643182"/>
            <a:chExt cx="7286676" cy="1571636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1571604" y="2643182"/>
              <a:ext cx="7286676" cy="1571636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43042" y="2643182"/>
              <a:ext cx="2539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Номенклатура солей:</a:t>
              </a:r>
              <a:endParaRPr lang="ru-RU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785918" y="2916792"/>
              <a:ext cx="4937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1. Записать название «</a:t>
              </a:r>
              <a:r>
                <a:rPr lang="ru-RU" dirty="0" smtClean="0">
                  <a:solidFill>
                    <a:srgbClr val="FF0000"/>
                  </a:solidFill>
                </a:rPr>
                <a:t>кислотного остатка</a:t>
              </a:r>
              <a:r>
                <a:rPr lang="ru-RU" dirty="0" smtClean="0"/>
                <a:t>».</a:t>
              </a:r>
              <a:endParaRPr lang="ru-RU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85918" y="3214686"/>
              <a:ext cx="3483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2. Записать название </a:t>
              </a:r>
              <a:r>
                <a:rPr lang="ru-RU" dirty="0" smtClean="0">
                  <a:solidFill>
                    <a:srgbClr val="7030A0"/>
                  </a:solidFill>
                </a:rPr>
                <a:t>металла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85918" y="3500438"/>
              <a:ext cx="6715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3. Указать </a:t>
              </a:r>
              <a:r>
                <a:rPr lang="ru-RU" dirty="0" smtClean="0">
                  <a:solidFill>
                    <a:srgbClr val="00B050"/>
                  </a:solidFill>
                </a:rPr>
                <a:t>валентность</a:t>
              </a:r>
              <a:r>
                <a:rPr lang="ru-RU" dirty="0" smtClean="0"/>
                <a:t> металла в случаи если это: 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143108" y="3786190"/>
              <a:ext cx="6715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 металл из побочной подгруппы</a:t>
              </a:r>
              <a:endParaRPr lang="ru-RU" dirty="0"/>
            </a:p>
          </p:txBody>
        </p:sp>
      </p:grpSp>
      <p:sp>
        <p:nvSpPr>
          <p:cNvPr id="84" name="Управляющая кнопка: настраиваемая 83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85" name="Управляющая кнопка: настраиваемая 84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86" name="Управляющая кнопка: настраиваемая 85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87" name="Управляющая кнопка: настраиваемая 86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16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01249E-6 L -0.39688 0.19801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00" y="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48439E-6 L -0.41216 0.11473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0" y="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48439E-6 L -0.62309 0.11473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00" y="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01249E-6 L -0.70938 0.19801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00" y="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39" grpId="0" animBg="1"/>
      <p:bldP spid="39" grpId="1" animBg="1"/>
      <p:bldP spid="39" grpId="2" animBg="1"/>
      <p:bldP spid="40" grpId="0" animBg="1"/>
      <p:bldP spid="40" grpId="1" animBg="1"/>
      <p:bldP spid="60" grpId="0" animBg="1"/>
      <p:bldP spid="60" grpId="1" animBg="1"/>
      <p:bldP spid="60" grpId="2" animBg="1"/>
      <p:bldP spid="61" grpId="0" animBg="1"/>
      <p:bldP spid="61" grpId="1" animBg="1"/>
      <p:bldP spid="69" grpId="0" animBg="1"/>
      <p:bldP spid="69" grpId="1" animBg="1"/>
      <p:bldP spid="69" grpId="2" animBg="1"/>
      <p:bldP spid="70" grpId="0" animBg="1"/>
      <p:bldP spid="70" grpId="1" animBg="1"/>
      <p:bldP spid="74" grpId="0" animBg="1"/>
      <p:bldP spid="74" grpId="1" animBg="1"/>
      <p:bldP spid="74" grpId="2" animBg="1"/>
      <p:bldP spid="75" grpId="0" animBg="1"/>
      <p:bldP spid="7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000" dirty="0" smtClean="0"/>
              <a:t>Кристаллические решетки.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44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845090"/>
            <a:ext cx="6575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Схема: </a:t>
            </a:r>
            <a:r>
              <a:rPr lang="ru-RU" dirty="0" smtClean="0"/>
              <a:t>Строение веществ в твердом агрегатном состоянии.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428992" y="928670"/>
            <a:ext cx="2357454" cy="357190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Твердые вещества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1357290" y="1357298"/>
            <a:ext cx="2071702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Аморфные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786446" y="1357298"/>
            <a:ext cx="2071702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Кристаллические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Прямая со стрелкой 13"/>
          <p:cNvCxnSpPr>
            <a:stCxn id="10" idx="2"/>
            <a:endCxn id="11" idx="3"/>
          </p:cNvCxnSpPr>
          <p:nvPr/>
        </p:nvCxnSpPr>
        <p:spPr>
          <a:xfrm rot="5400000">
            <a:off x="3893340" y="821513"/>
            <a:ext cx="250033" cy="117872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2"/>
            <a:endCxn id="12" idx="1"/>
          </p:cNvCxnSpPr>
          <p:nvPr/>
        </p:nvCxnSpPr>
        <p:spPr>
          <a:xfrm rot="16200000" flipH="1">
            <a:off x="5072066" y="821512"/>
            <a:ext cx="250033" cy="117872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альтернативный процесс 16"/>
          <p:cNvSpPr/>
          <p:nvPr/>
        </p:nvSpPr>
        <p:spPr>
          <a:xfrm>
            <a:off x="2928926" y="2000240"/>
            <a:ext cx="1143008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Атомная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4143372" y="2000240"/>
            <a:ext cx="1071570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Ионная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5286380" y="2000240"/>
            <a:ext cx="1785950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Молекулярная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7143768" y="2000240"/>
            <a:ext cx="1857388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Металлическая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3" name="Прямая со стрелкой 22"/>
          <p:cNvCxnSpPr>
            <a:stCxn id="12" idx="2"/>
            <a:endCxn id="17" idx="0"/>
          </p:cNvCxnSpPr>
          <p:nvPr/>
        </p:nvCxnSpPr>
        <p:spPr>
          <a:xfrm rot="5400000">
            <a:off x="5018488" y="196431"/>
            <a:ext cx="285752" cy="332186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2" idx="2"/>
            <a:endCxn id="18" idx="0"/>
          </p:cNvCxnSpPr>
          <p:nvPr/>
        </p:nvCxnSpPr>
        <p:spPr>
          <a:xfrm rot="5400000">
            <a:off x="5607851" y="785794"/>
            <a:ext cx="285752" cy="214314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2" idx="2"/>
            <a:endCxn id="19" idx="0"/>
          </p:cNvCxnSpPr>
          <p:nvPr/>
        </p:nvCxnSpPr>
        <p:spPr>
          <a:xfrm rot="5400000">
            <a:off x="6357950" y="1535893"/>
            <a:ext cx="285752" cy="64294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2" idx="2"/>
            <a:endCxn id="20" idx="0"/>
          </p:cNvCxnSpPr>
          <p:nvPr/>
        </p:nvCxnSpPr>
        <p:spPr>
          <a:xfrm rot="16200000" flipH="1">
            <a:off x="7304503" y="1232281"/>
            <a:ext cx="285752" cy="1250165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000100" y="2498718"/>
            <a:ext cx="8143900" cy="1588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Блок-схема: альтернативный процесс 35"/>
          <p:cNvSpPr/>
          <p:nvPr/>
        </p:nvSpPr>
        <p:spPr>
          <a:xfrm>
            <a:off x="2928926" y="2000240"/>
            <a:ext cx="1143008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Атомная</a:t>
            </a:r>
            <a:endParaRPr lang="ru-RU" dirty="0">
              <a:solidFill>
                <a:srgbClr val="0070C0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1071538" y="3071810"/>
            <a:ext cx="3071834" cy="3000396"/>
            <a:chOff x="1071538" y="2071678"/>
            <a:chExt cx="2928958" cy="2857520"/>
          </a:xfrm>
        </p:grpSpPr>
        <p:sp>
          <p:nvSpPr>
            <p:cNvPr id="38" name="Овал 37"/>
            <p:cNvSpPr/>
            <p:nvPr/>
          </p:nvSpPr>
          <p:spPr>
            <a:xfrm>
              <a:off x="1388182" y="2357430"/>
              <a:ext cx="554127" cy="5715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388182" y="3214686"/>
              <a:ext cx="554127" cy="5715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388182" y="4071942"/>
              <a:ext cx="554127" cy="5715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258953" y="2357430"/>
              <a:ext cx="554127" cy="5715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258953" y="3214686"/>
              <a:ext cx="554127" cy="5715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258953" y="4071942"/>
              <a:ext cx="554127" cy="5715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129725" y="2357430"/>
              <a:ext cx="554127" cy="5715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129725" y="3214686"/>
              <a:ext cx="554127" cy="5715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129725" y="4071942"/>
              <a:ext cx="554127" cy="5715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endCxn id="44" idx="2"/>
            </p:cNvCxnSpPr>
            <p:nvPr/>
          </p:nvCxnSpPr>
          <p:spPr>
            <a:xfrm>
              <a:off x="1942309" y="4357694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1942309" y="3500438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942309" y="2643182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2813081" y="4357694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2813081" y="3500438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2813081" y="2643182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3683852" y="4357694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683852" y="3500438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3683852" y="2643182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1071538" y="4357694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071538" y="3500438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1071538" y="2643182"/>
              <a:ext cx="31664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 flipH="1" flipV="1">
              <a:off x="1499286" y="3928186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 flipH="1" flipV="1">
              <a:off x="1499286" y="3070930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 flipH="1" flipV="1">
              <a:off x="1499286" y="4785442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1501046" y="2213674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 flipH="1" flipV="1">
              <a:off x="2427980" y="3928186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 flipH="1" flipV="1">
              <a:off x="2427980" y="3070930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 flipH="1" flipV="1">
              <a:off x="2427980" y="4785442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 flipH="1" flipV="1">
              <a:off x="2426318" y="2213674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5400000" flipH="1" flipV="1">
              <a:off x="3285236" y="3928186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 flipH="1" flipV="1">
              <a:off x="3285236" y="3070930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 flipH="1" flipV="1">
              <a:off x="3285236" y="4785442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 flipH="1" flipV="1">
              <a:off x="3285236" y="2213674"/>
              <a:ext cx="285752" cy="17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Прямая соединительная линия 72"/>
          <p:cNvCxnSpPr/>
          <p:nvPr/>
        </p:nvCxnSpPr>
        <p:spPr>
          <a:xfrm rot="5400000">
            <a:off x="2428078" y="4786310"/>
            <a:ext cx="4144174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4500562" y="3357562"/>
            <a:ext cx="4643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857752" y="2649676"/>
            <a:ext cx="4160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4"/>
                </a:solidFill>
              </a:rPr>
              <a:t>Характеристика кристаллической</a:t>
            </a:r>
          </a:p>
          <a:p>
            <a:pPr algn="ctr"/>
            <a:r>
              <a:rPr lang="ru-RU" sz="2000" dirty="0" smtClean="0">
                <a:solidFill>
                  <a:schemeClr val="accent4"/>
                </a:solidFill>
              </a:rPr>
              <a:t> решетки:</a:t>
            </a:r>
            <a:endParaRPr lang="ru-RU" sz="2000" dirty="0">
              <a:solidFill>
                <a:schemeClr val="accent4"/>
              </a:solidFill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4929190" y="4057540"/>
            <a:ext cx="1201387" cy="400110"/>
            <a:chOff x="4929190" y="4057540"/>
            <a:chExt cx="1201387" cy="400110"/>
          </a:xfrm>
        </p:grpSpPr>
        <p:sp>
          <p:nvSpPr>
            <p:cNvPr id="78" name="Овал 77"/>
            <p:cNvSpPr/>
            <p:nvPr/>
          </p:nvSpPr>
          <p:spPr>
            <a:xfrm>
              <a:off x="4929190" y="4100460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214942" y="4057540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0070C0"/>
                  </a:solidFill>
                </a:rPr>
                <a:t>- атом</a:t>
              </a:r>
              <a:endParaRPr lang="ru-RU" sz="2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4929190" y="4457650"/>
            <a:ext cx="2849274" cy="400110"/>
            <a:chOff x="4929190" y="4457650"/>
            <a:chExt cx="2849274" cy="400110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>
              <a:off x="4929190" y="4671964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5214942" y="4457650"/>
              <a:ext cx="2563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0070C0"/>
                  </a:solidFill>
                </a:rPr>
                <a:t>- ковалентная связь</a:t>
              </a:r>
              <a:endParaRPr lang="ru-RU" sz="2000" dirty="0">
                <a:solidFill>
                  <a:srgbClr val="0070C0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643438" y="4913667"/>
            <a:ext cx="4500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Прочные и твердые, практически нерастворимые, имеют высокие температуры плавления. </a:t>
            </a:r>
            <a:endParaRPr lang="ru-RU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4643438" y="6029286"/>
            <a:ext cx="4456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 Пример: алмаз, кварц, кремнезем.</a:t>
            </a:r>
            <a:endParaRPr lang="ru-RU" sz="2000" dirty="0"/>
          </a:p>
        </p:txBody>
      </p:sp>
      <p:sp>
        <p:nvSpPr>
          <p:cNvPr id="85" name="TextBox 84"/>
          <p:cNvSpPr txBox="1"/>
          <p:nvPr/>
        </p:nvSpPr>
        <p:spPr>
          <a:xfrm>
            <a:off x="4714876" y="3571876"/>
            <a:ext cx="3182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 Условные обозначения:</a:t>
            </a:r>
            <a:endParaRPr lang="ru-RU" sz="2000" dirty="0"/>
          </a:p>
        </p:txBody>
      </p:sp>
      <p:grpSp>
        <p:nvGrpSpPr>
          <p:cNvPr id="72" name="Группа 71"/>
          <p:cNvGrpSpPr/>
          <p:nvPr/>
        </p:nvGrpSpPr>
        <p:grpSpPr>
          <a:xfrm>
            <a:off x="1096638" y="3286124"/>
            <a:ext cx="3118173" cy="2786082"/>
            <a:chOff x="1096638" y="3357562"/>
            <a:chExt cx="3118173" cy="2786082"/>
          </a:xfrm>
        </p:grpSpPr>
        <p:sp>
          <p:nvSpPr>
            <p:cNvPr id="74" name="Овал 73"/>
            <p:cNvSpPr/>
            <p:nvPr/>
          </p:nvSpPr>
          <p:spPr>
            <a:xfrm>
              <a:off x="1491116" y="3692924"/>
              <a:ext cx="487719" cy="503042"/>
            </a:xfrm>
            <a:prstGeom prst="ellipse">
              <a:avLst/>
            </a:prstGeom>
            <a:solidFill>
              <a:srgbClr val="6699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2376899" y="3680025"/>
              <a:ext cx="502063" cy="515941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2" name="Прямая соединительная линия 81"/>
            <p:cNvCxnSpPr>
              <a:stCxn id="74" idx="2"/>
              <a:endCxn id="74" idx="6"/>
            </p:cNvCxnSpPr>
            <p:nvPr/>
          </p:nvCxnSpPr>
          <p:spPr>
            <a:xfrm rot="10800000" flipH="1">
              <a:off x="1491116" y="3944445"/>
              <a:ext cx="487719" cy="14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>
              <a:stCxn id="75" idx="2"/>
              <a:endCxn id="75" idx="6"/>
            </p:cNvCxnSpPr>
            <p:nvPr/>
          </p:nvCxnSpPr>
          <p:spPr>
            <a:xfrm rot="10800000" flipH="1">
              <a:off x="2376899" y="3937995"/>
              <a:ext cx="502063" cy="14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>
              <a:stCxn id="75" idx="0"/>
              <a:endCxn id="75" idx="4"/>
            </p:cNvCxnSpPr>
            <p:nvPr/>
          </p:nvCxnSpPr>
          <p:spPr>
            <a:xfrm rot="16200000" flipH="1">
              <a:off x="2369961" y="3937975"/>
              <a:ext cx="515941" cy="14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>
              <a:stCxn id="74" idx="6"/>
              <a:endCxn id="75" idx="2"/>
            </p:cNvCxnSpPr>
            <p:nvPr/>
          </p:nvCxnSpPr>
          <p:spPr>
            <a:xfrm flipV="1">
              <a:off x="1978835" y="3937995"/>
              <a:ext cx="398065" cy="6449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>
              <a:endCxn id="74" idx="2"/>
            </p:cNvCxnSpPr>
            <p:nvPr/>
          </p:nvCxnSpPr>
          <p:spPr>
            <a:xfrm>
              <a:off x="1096638" y="3931546"/>
              <a:ext cx="394478" cy="12899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>
              <a:stCxn id="75" idx="6"/>
              <a:endCxn id="93" idx="2"/>
            </p:cNvCxnSpPr>
            <p:nvPr/>
          </p:nvCxnSpPr>
          <p:spPr>
            <a:xfrm flipV="1">
              <a:off x="2878963" y="3931546"/>
              <a:ext cx="426754" cy="6449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Овал 92"/>
            <p:cNvSpPr/>
            <p:nvPr/>
          </p:nvSpPr>
          <p:spPr>
            <a:xfrm>
              <a:off x="3305717" y="3680025"/>
              <a:ext cx="487719" cy="503042"/>
            </a:xfrm>
            <a:prstGeom prst="ellipse">
              <a:avLst/>
            </a:prstGeom>
            <a:solidFill>
              <a:srgbClr val="6699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94" name="Прямая соединительная линия 93"/>
            <p:cNvCxnSpPr>
              <a:stCxn id="93" idx="6"/>
            </p:cNvCxnSpPr>
            <p:nvPr/>
          </p:nvCxnSpPr>
          <p:spPr>
            <a:xfrm>
              <a:off x="3793435" y="3931546"/>
              <a:ext cx="398065" cy="1434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>
              <a:stCxn id="74" idx="0"/>
            </p:cNvCxnSpPr>
            <p:nvPr/>
          </p:nvCxnSpPr>
          <p:spPr>
            <a:xfrm rot="5400000" flipH="1" flipV="1">
              <a:off x="1568191" y="3524347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 flipH="1" flipV="1">
              <a:off x="2432458" y="3524346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5400000" flipH="1" flipV="1">
              <a:off x="3361275" y="3524346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>
              <a:stCxn id="93" idx="2"/>
              <a:endCxn id="93" idx="6"/>
            </p:cNvCxnSpPr>
            <p:nvPr/>
          </p:nvCxnSpPr>
          <p:spPr>
            <a:xfrm rot="10800000" flipH="1">
              <a:off x="3305717" y="3931546"/>
              <a:ext cx="487719" cy="14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Овал 98"/>
            <p:cNvSpPr/>
            <p:nvPr/>
          </p:nvSpPr>
          <p:spPr>
            <a:xfrm>
              <a:off x="1514426" y="4530611"/>
              <a:ext cx="487719" cy="50304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2400210" y="4517712"/>
              <a:ext cx="502063" cy="515941"/>
            </a:xfrm>
            <a:prstGeom prst="ellipse">
              <a:avLst/>
            </a:prstGeom>
            <a:solidFill>
              <a:srgbClr val="6699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1" name="Прямая соединительная линия 100"/>
            <p:cNvCxnSpPr>
              <a:stCxn id="99" idx="2"/>
              <a:endCxn id="99" idx="6"/>
            </p:cNvCxnSpPr>
            <p:nvPr/>
          </p:nvCxnSpPr>
          <p:spPr>
            <a:xfrm rot="10800000" flipH="1">
              <a:off x="1514426" y="4782132"/>
              <a:ext cx="487719" cy="14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>
              <a:stCxn id="100" idx="2"/>
              <a:endCxn id="100" idx="6"/>
            </p:cNvCxnSpPr>
            <p:nvPr/>
          </p:nvCxnSpPr>
          <p:spPr>
            <a:xfrm rot="10800000" flipH="1">
              <a:off x="2400210" y="4775683"/>
              <a:ext cx="502063" cy="14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>
              <a:stCxn id="100" idx="0"/>
              <a:endCxn id="100" idx="4"/>
            </p:cNvCxnSpPr>
            <p:nvPr/>
          </p:nvCxnSpPr>
          <p:spPr>
            <a:xfrm rot="16200000" flipH="1">
              <a:off x="2393271" y="4775662"/>
              <a:ext cx="515941" cy="14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>
              <a:stCxn id="99" idx="6"/>
              <a:endCxn id="100" idx="2"/>
            </p:cNvCxnSpPr>
            <p:nvPr/>
          </p:nvCxnSpPr>
          <p:spPr>
            <a:xfrm flipV="1">
              <a:off x="2002145" y="4775683"/>
              <a:ext cx="398065" cy="6449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>
              <a:endCxn id="99" idx="2"/>
            </p:cNvCxnSpPr>
            <p:nvPr/>
          </p:nvCxnSpPr>
          <p:spPr>
            <a:xfrm>
              <a:off x="1119948" y="4769233"/>
              <a:ext cx="394478" cy="12899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>
              <a:stCxn id="100" idx="6"/>
              <a:endCxn id="107" idx="2"/>
            </p:cNvCxnSpPr>
            <p:nvPr/>
          </p:nvCxnSpPr>
          <p:spPr>
            <a:xfrm flipV="1">
              <a:off x="2902273" y="4769233"/>
              <a:ext cx="426754" cy="6449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Овал 106"/>
            <p:cNvSpPr/>
            <p:nvPr/>
          </p:nvSpPr>
          <p:spPr>
            <a:xfrm>
              <a:off x="3329027" y="4517712"/>
              <a:ext cx="487719" cy="50304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08" name="Прямая соединительная линия 107"/>
            <p:cNvCxnSpPr>
              <a:stCxn id="107" idx="6"/>
            </p:cNvCxnSpPr>
            <p:nvPr/>
          </p:nvCxnSpPr>
          <p:spPr>
            <a:xfrm>
              <a:off x="3816746" y="4769233"/>
              <a:ext cx="398065" cy="1434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>
              <a:stCxn id="99" idx="0"/>
            </p:cNvCxnSpPr>
            <p:nvPr/>
          </p:nvCxnSpPr>
          <p:spPr>
            <a:xfrm rot="5400000" flipH="1" flipV="1">
              <a:off x="1591501" y="4362034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 flipH="1" flipV="1">
              <a:off x="2455768" y="4362033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 flipH="1" flipV="1">
              <a:off x="3384585" y="4362033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>
              <a:stCxn id="107" idx="2"/>
              <a:endCxn id="107" idx="6"/>
            </p:cNvCxnSpPr>
            <p:nvPr/>
          </p:nvCxnSpPr>
          <p:spPr>
            <a:xfrm rot="10800000" flipH="1">
              <a:off x="3329027" y="4769233"/>
              <a:ext cx="487719" cy="14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Овал 112"/>
            <p:cNvSpPr/>
            <p:nvPr/>
          </p:nvSpPr>
          <p:spPr>
            <a:xfrm>
              <a:off x="1514426" y="5369015"/>
              <a:ext cx="487719" cy="503042"/>
            </a:xfrm>
            <a:prstGeom prst="ellipse">
              <a:avLst/>
            </a:prstGeom>
            <a:solidFill>
              <a:srgbClr val="6699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2400210" y="5356116"/>
              <a:ext cx="502063" cy="515941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5" name="Прямая соединительная линия 114"/>
            <p:cNvCxnSpPr>
              <a:stCxn id="113" idx="2"/>
              <a:endCxn id="113" idx="6"/>
            </p:cNvCxnSpPr>
            <p:nvPr/>
          </p:nvCxnSpPr>
          <p:spPr>
            <a:xfrm rot="10800000" flipH="1">
              <a:off x="1514426" y="5620536"/>
              <a:ext cx="487719" cy="14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>
              <a:stCxn id="114" idx="2"/>
              <a:endCxn id="114" idx="6"/>
            </p:cNvCxnSpPr>
            <p:nvPr/>
          </p:nvCxnSpPr>
          <p:spPr>
            <a:xfrm rot="10800000" flipH="1">
              <a:off x="2400210" y="5614087"/>
              <a:ext cx="502063" cy="14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>
              <a:stCxn id="114" idx="0"/>
              <a:endCxn id="114" idx="4"/>
            </p:cNvCxnSpPr>
            <p:nvPr/>
          </p:nvCxnSpPr>
          <p:spPr>
            <a:xfrm rot="16200000" flipH="1">
              <a:off x="2393271" y="5614066"/>
              <a:ext cx="515941" cy="14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>
              <a:stCxn id="113" idx="6"/>
              <a:endCxn id="114" idx="2"/>
            </p:cNvCxnSpPr>
            <p:nvPr/>
          </p:nvCxnSpPr>
          <p:spPr>
            <a:xfrm flipV="1">
              <a:off x="2002145" y="5614087"/>
              <a:ext cx="398065" cy="6449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>
              <a:endCxn id="113" idx="2"/>
            </p:cNvCxnSpPr>
            <p:nvPr/>
          </p:nvCxnSpPr>
          <p:spPr>
            <a:xfrm>
              <a:off x="1119948" y="5607637"/>
              <a:ext cx="394478" cy="12899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>
              <a:stCxn id="114" idx="6"/>
              <a:endCxn id="121" idx="2"/>
            </p:cNvCxnSpPr>
            <p:nvPr/>
          </p:nvCxnSpPr>
          <p:spPr>
            <a:xfrm flipV="1">
              <a:off x="2902273" y="5607637"/>
              <a:ext cx="426754" cy="6449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Овал 120"/>
            <p:cNvSpPr/>
            <p:nvPr/>
          </p:nvSpPr>
          <p:spPr>
            <a:xfrm>
              <a:off x="3329027" y="5356116"/>
              <a:ext cx="487719" cy="503042"/>
            </a:xfrm>
            <a:prstGeom prst="ellipse">
              <a:avLst/>
            </a:prstGeom>
            <a:solidFill>
              <a:srgbClr val="6699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22" name="Прямая соединительная линия 121"/>
            <p:cNvCxnSpPr>
              <a:stCxn id="121" idx="6"/>
            </p:cNvCxnSpPr>
            <p:nvPr/>
          </p:nvCxnSpPr>
          <p:spPr>
            <a:xfrm>
              <a:off x="3816746" y="5607637"/>
              <a:ext cx="398065" cy="1434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>
              <a:stCxn id="113" idx="0"/>
            </p:cNvCxnSpPr>
            <p:nvPr/>
          </p:nvCxnSpPr>
          <p:spPr>
            <a:xfrm rot="5400000" flipH="1" flipV="1">
              <a:off x="1591501" y="5200438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 flipH="1" flipV="1">
              <a:off x="2455768" y="5200437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5400000" flipH="1" flipV="1">
              <a:off x="3384585" y="5200437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>
              <a:stCxn id="121" idx="2"/>
              <a:endCxn id="121" idx="6"/>
            </p:cNvCxnSpPr>
            <p:nvPr/>
          </p:nvCxnSpPr>
          <p:spPr>
            <a:xfrm rot="10800000" flipH="1">
              <a:off x="3329027" y="5607637"/>
              <a:ext cx="487719" cy="1434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 flipH="1" flipV="1">
              <a:off x="1614811" y="5975066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5400000" flipH="1" flipV="1">
              <a:off x="2479078" y="5975065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rot="5400000" flipH="1" flipV="1">
              <a:off x="3407896" y="5975065"/>
              <a:ext cx="335362" cy="1793"/>
            </a:xfrm>
            <a:prstGeom prst="line">
              <a:avLst/>
            </a:prstGeom>
            <a:ln w="285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>
              <a:stCxn id="99" idx="0"/>
              <a:endCxn id="99" idx="4"/>
            </p:cNvCxnSpPr>
            <p:nvPr/>
          </p:nvCxnSpPr>
          <p:spPr>
            <a:xfrm rot="16200000" flipH="1">
              <a:off x="1506765" y="4782111"/>
              <a:ext cx="503042" cy="14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>
              <a:stCxn id="107" idx="0"/>
              <a:endCxn id="107" idx="4"/>
            </p:cNvCxnSpPr>
            <p:nvPr/>
          </p:nvCxnSpPr>
          <p:spPr>
            <a:xfrm rot="16200000" flipH="1">
              <a:off x="3321365" y="4769213"/>
              <a:ext cx="503042" cy="14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/>
          <p:cNvSpPr txBox="1"/>
          <p:nvPr/>
        </p:nvSpPr>
        <p:spPr>
          <a:xfrm>
            <a:off x="4643438" y="5127981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Прочные и твердые, хрупкие, растворимые, тугоплавкие и нелетучие. </a:t>
            </a:r>
            <a:endParaRPr lang="ru-RU" sz="2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643438" y="6243600"/>
            <a:ext cx="3440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 Пример: соли, основания.</a:t>
            </a:r>
            <a:endParaRPr lang="ru-RU" sz="2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4714876" y="3429000"/>
            <a:ext cx="3182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 Условные обозначения:</a:t>
            </a:r>
            <a:endParaRPr lang="ru-RU" sz="2000" dirty="0"/>
          </a:p>
        </p:txBody>
      </p:sp>
      <p:grpSp>
        <p:nvGrpSpPr>
          <p:cNvPr id="135" name="Группа 134"/>
          <p:cNvGrpSpPr/>
          <p:nvPr/>
        </p:nvGrpSpPr>
        <p:grpSpPr>
          <a:xfrm>
            <a:off x="4857752" y="4314774"/>
            <a:ext cx="3571900" cy="707886"/>
            <a:chOff x="4857752" y="4314774"/>
            <a:chExt cx="3571900" cy="707886"/>
          </a:xfrm>
        </p:grpSpPr>
        <p:sp>
          <p:nvSpPr>
            <p:cNvPr id="136" name="TextBox 135"/>
            <p:cNvSpPr txBox="1"/>
            <p:nvPr/>
          </p:nvSpPr>
          <p:spPr>
            <a:xfrm>
              <a:off x="5214943" y="4314774"/>
              <a:ext cx="32147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2000" dirty="0" smtClean="0">
                  <a:solidFill>
                    <a:srgbClr val="0070C0"/>
                  </a:solidFill>
                </a:rPr>
                <a:t> электростатическое </a:t>
              </a:r>
            </a:p>
            <a:p>
              <a:r>
                <a:rPr lang="ru-RU" sz="2000" dirty="0" smtClean="0">
                  <a:solidFill>
                    <a:srgbClr val="0070C0"/>
                  </a:solidFill>
                </a:rPr>
                <a:t>  притяжение</a:t>
              </a:r>
              <a:endParaRPr lang="ru-RU" sz="2000" dirty="0">
                <a:solidFill>
                  <a:srgbClr val="0070C0"/>
                </a:solidFill>
              </a:endParaRPr>
            </a:p>
          </p:txBody>
        </p:sp>
        <p:cxnSp>
          <p:nvCxnSpPr>
            <p:cNvPr id="137" name="Прямая соединительная линия 136"/>
            <p:cNvCxnSpPr/>
            <p:nvPr/>
          </p:nvCxnSpPr>
          <p:spPr>
            <a:xfrm>
              <a:off x="5000628" y="4500570"/>
              <a:ext cx="7143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4857752" y="4500570"/>
              <a:ext cx="7143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/>
            <p:cNvCxnSpPr/>
            <p:nvPr/>
          </p:nvCxnSpPr>
          <p:spPr>
            <a:xfrm>
              <a:off x="5143504" y="4500570"/>
              <a:ext cx="7143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Группа 139"/>
          <p:cNvGrpSpPr/>
          <p:nvPr/>
        </p:nvGrpSpPr>
        <p:grpSpPr>
          <a:xfrm>
            <a:off x="4727224" y="3813973"/>
            <a:ext cx="1951509" cy="443765"/>
            <a:chOff x="4727224" y="3813973"/>
            <a:chExt cx="1951509" cy="443765"/>
          </a:xfrm>
        </p:grpSpPr>
        <p:sp>
          <p:nvSpPr>
            <p:cNvPr id="141" name="TextBox 140"/>
            <p:cNvSpPr txBox="1"/>
            <p:nvPr/>
          </p:nvSpPr>
          <p:spPr>
            <a:xfrm>
              <a:off x="5715008" y="3857628"/>
              <a:ext cx="9637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0070C0"/>
                  </a:solidFill>
                </a:rPr>
                <a:t>- ионы</a:t>
              </a:r>
              <a:endParaRPr lang="ru-RU" sz="2000" dirty="0">
                <a:solidFill>
                  <a:srgbClr val="0070C0"/>
                </a:solidFill>
              </a:endParaRPr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4727224" y="3826871"/>
              <a:ext cx="376676" cy="390824"/>
            </a:xfrm>
            <a:prstGeom prst="ellipse">
              <a:avLst/>
            </a:prstGeom>
            <a:solidFill>
              <a:srgbClr val="6699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5214943" y="3813973"/>
              <a:ext cx="387754" cy="400846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4" name="Прямая соединительная линия 143"/>
            <p:cNvCxnSpPr>
              <a:stCxn id="142" idx="2"/>
              <a:endCxn id="142" idx="6"/>
            </p:cNvCxnSpPr>
            <p:nvPr/>
          </p:nvCxnSpPr>
          <p:spPr>
            <a:xfrm rot="10800000" flipH="1">
              <a:off x="4727224" y="4022283"/>
              <a:ext cx="376676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>
              <a:stCxn id="143" idx="2"/>
              <a:endCxn id="143" idx="6"/>
            </p:cNvCxnSpPr>
            <p:nvPr/>
          </p:nvCxnSpPr>
          <p:spPr>
            <a:xfrm rot="10800000" flipH="1">
              <a:off x="5214943" y="4014396"/>
              <a:ext cx="387754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/>
            <p:cNvCxnSpPr>
              <a:stCxn id="143" idx="0"/>
              <a:endCxn id="143" idx="4"/>
            </p:cNvCxnSpPr>
            <p:nvPr/>
          </p:nvCxnSpPr>
          <p:spPr>
            <a:xfrm rot="16200000" flipH="1">
              <a:off x="5208397" y="4014396"/>
              <a:ext cx="400846" cy="15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Блок-схема: альтернативный процесс 147"/>
          <p:cNvSpPr/>
          <p:nvPr/>
        </p:nvSpPr>
        <p:spPr>
          <a:xfrm>
            <a:off x="4143372" y="2000240"/>
            <a:ext cx="1071570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Ионная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50" name="Блок-схема: альтернативный процесс 149"/>
          <p:cNvSpPr/>
          <p:nvPr/>
        </p:nvSpPr>
        <p:spPr>
          <a:xfrm>
            <a:off x="5286380" y="2000240"/>
            <a:ext cx="1785950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Молекулярная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643438" y="5299375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Непрочные, хрупкие, легкоплавкие и летучие. </a:t>
            </a:r>
            <a:endParaRPr lang="ru-RU" sz="2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608784" y="6172162"/>
            <a:ext cx="4535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 Пример: вода, оксиды неметаллов.</a:t>
            </a:r>
            <a:endParaRPr lang="ru-RU" sz="2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714876" y="3600394"/>
            <a:ext cx="3182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 Условные обозначения:</a:t>
            </a:r>
            <a:endParaRPr lang="ru-RU" sz="2000" dirty="0"/>
          </a:p>
        </p:txBody>
      </p:sp>
      <p:grpSp>
        <p:nvGrpSpPr>
          <p:cNvPr id="154" name="Группа 153"/>
          <p:cNvGrpSpPr/>
          <p:nvPr/>
        </p:nvGrpSpPr>
        <p:grpSpPr>
          <a:xfrm>
            <a:off x="4857752" y="4457650"/>
            <a:ext cx="3357585" cy="707886"/>
            <a:chOff x="4857752" y="4214818"/>
            <a:chExt cx="3357585" cy="707886"/>
          </a:xfrm>
        </p:grpSpPr>
        <p:sp>
          <p:nvSpPr>
            <p:cNvPr id="155" name="TextBox 154"/>
            <p:cNvSpPr txBox="1"/>
            <p:nvPr/>
          </p:nvSpPr>
          <p:spPr>
            <a:xfrm>
              <a:off x="5357818" y="4214818"/>
              <a:ext cx="28575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2000" dirty="0" smtClean="0">
                  <a:solidFill>
                    <a:srgbClr val="0070C0"/>
                  </a:solidFill>
                </a:rPr>
                <a:t> электростатическое </a:t>
              </a:r>
            </a:p>
            <a:p>
              <a:r>
                <a:rPr lang="ru-RU" sz="2000" dirty="0" smtClean="0">
                  <a:solidFill>
                    <a:srgbClr val="0070C0"/>
                  </a:solidFill>
                </a:rPr>
                <a:t>  притяжение</a:t>
              </a:r>
              <a:endParaRPr lang="ru-RU" sz="2000" dirty="0">
                <a:solidFill>
                  <a:srgbClr val="0070C0"/>
                </a:solidFill>
              </a:endParaRPr>
            </a:p>
          </p:txBody>
        </p:sp>
        <p:cxnSp>
          <p:nvCxnSpPr>
            <p:cNvPr id="156" name="Прямая соединительная линия 155"/>
            <p:cNvCxnSpPr/>
            <p:nvPr/>
          </p:nvCxnSpPr>
          <p:spPr>
            <a:xfrm>
              <a:off x="5000628" y="4429132"/>
              <a:ext cx="7143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>
            <a:xfrm>
              <a:off x="4857752" y="4429132"/>
              <a:ext cx="7143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/>
            <p:cNvCxnSpPr/>
            <p:nvPr/>
          </p:nvCxnSpPr>
          <p:spPr>
            <a:xfrm>
              <a:off x="5143504" y="4429132"/>
              <a:ext cx="7143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Группа 158"/>
          <p:cNvGrpSpPr/>
          <p:nvPr/>
        </p:nvGrpSpPr>
        <p:grpSpPr>
          <a:xfrm>
            <a:off x="4714876" y="4029022"/>
            <a:ext cx="3446426" cy="428628"/>
            <a:chOff x="4714876" y="3886146"/>
            <a:chExt cx="3446426" cy="428628"/>
          </a:xfrm>
        </p:grpSpPr>
        <p:sp>
          <p:nvSpPr>
            <p:cNvPr id="160" name="TextBox 159"/>
            <p:cNvSpPr txBox="1"/>
            <p:nvPr/>
          </p:nvSpPr>
          <p:spPr>
            <a:xfrm>
              <a:off x="5572132" y="3886146"/>
              <a:ext cx="25891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0070C0"/>
                  </a:solidFill>
                </a:rPr>
                <a:t>- диполь (молекула)</a:t>
              </a:r>
              <a:endParaRPr lang="ru-RU" sz="2000" dirty="0">
                <a:solidFill>
                  <a:srgbClr val="0070C0"/>
                </a:solidFill>
              </a:endParaRPr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4714876" y="3886146"/>
              <a:ext cx="642942" cy="4286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2" name="Прямая соединительная линия 161"/>
            <p:cNvCxnSpPr/>
            <p:nvPr/>
          </p:nvCxnSpPr>
          <p:spPr>
            <a:xfrm flipV="1">
              <a:off x="4786314" y="4100460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>
            <a:xfrm rot="5400000" flipH="1" flipV="1">
              <a:off x="5138376" y="4104794"/>
              <a:ext cx="152338" cy="7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 flipV="1">
              <a:off x="5143504" y="4100460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Группа 164"/>
          <p:cNvGrpSpPr/>
          <p:nvPr/>
        </p:nvGrpSpPr>
        <p:grpSpPr>
          <a:xfrm>
            <a:off x="1214414" y="3214686"/>
            <a:ext cx="3000396" cy="2143140"/>
            <a:chOff x="1285852" y="2500306"/>
            <a:chExt cx="2643206" cy="1855800"/>
          </a:xfrm>
        </p:grpSpPr>
        <p:sp>
          <p:nvSpPr>
            <p:cNvPr id="166" name="Овал 165"/>
            <p:cNvSpPr/>
            <p:nvPr/>
          </p:nvSpPr>
          <p:spPr>
            <a:xfrm>
              <a:off x="1643042" y="2643182"/>
              <a:ext cx="642942" cy="4286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7" name="Прямая соединительная линия 166"/>
            <p:cNvCxnSpPr/>
            <p:nvPr/>
          </p:nvCxnSpPr>
          <p:spPr>
            <a:xfrm flipV="1">
              <a:off x="1714480" y="2857496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 rot="5400000" flipH="1" flipV="1">
              <a:off x="2066542" y="2861830"/>
              <a:ext cx="152338" cy="7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 flipV="1">
              <a:off x="2071670" y="2857496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Овал 169"/>
            <p:cNvSpPr/>
            <p:nvPr/>
          </p:nvSpPr>
          <p:spPr>
            <a:xfrm>
              <a:off x="2285984" y="3214686"/>
              <a:ext cx="642942" cy="4286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1" name="Прямая соединительная линия 170"/>
            <p:cNvCxnSpPr/>
            <p:nvPr/>
          </p:nvCxnSpPr>
          <p:spPr>
            <a:xfrm flipV="1">
              <a:off x="2357422" y="3427412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>
            <a:xfrm rot="5400000" flipH="1" flipV="1">
              <a:off x="2709484" y="3423872"/>
              <a:ext cx="152338" cy="7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>
            <a:xfrm flipV="1">
              <a:off x="2714612" y="3419538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Овал 173"/>
            <p:cNvSpPr/>
            <p:nvPr/>
          </p:nvSpPr>
          <p:spPr>
            <a:xfrm>
              <a:off x="1643042" y="3786190"/>
              <a:ext cx="642942" cy="4286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5" name="Прямая соединительная линия 174"/>
            <p:cNvCxnSpPr/>
            <p:nvPr/>
          </p:nvCxnSpPr>
          <p:spPr>
            <a:xfrm flipV="1">
              <a:off x="1714480" y="4000504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>
            <a:xfrm rot="5400000" flipH="1" flipV="1">
              <a:off x="2066542" y="4004838"/>
              <a:ext cx="152338" cy="7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>
            <a:xfrm flipV="1">
              <a:off x="2071670" y="4000504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Овал 177"/>
            <p:cNvSpPr/>
            <p:nvPr/>
          </p:nvSpPr>
          <p:spPr>
            <a:xfrm>
              <a:off x="2928926" y="2643182"/>
              <a:ext cx="642942" cy="4286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9" name="Прямая соединительная линия 178"/>
            <p:cNvCxnSpPr/>
            <p:nvPr/>
          </p:nvCxnSpPr>
          <p:spPr>
            <a:xfrm flipV="1">
              <a:off x="3000364" y="2857496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rot="5400000" flipH="1" flipV="1">
              <a:off x="3352426" y="2861830"/>
              <a:ext cx="152338" cy="7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flipV="1">
              <a:off x="3357554" y="2857496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Овал 181"/>
            <p:cNvSpPr/>
            <p:nvPr/>
          </p:nvSpPr>
          <p:spPr>
            <a:xfrm>
              <a:off x="2928926" y="3786190"/>
              <a:ext cx="642942" cy="4286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3" name="Прямая соединительная линия 182"/>
            <p:cNvCxnSpPr/>
            <p:nvPr/>
          </p:nvCxnSpPr>
          <p:spPr>
            <a:xfrm flipV="1">
              <a:off x="3000364" y="4000504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Прямая соединительная линия 183"/>
            <p:cNvCxnSpPr/>
            <p:nvPr/>
          </p:nvCxnSpPr>
          <p:spPr>
            <a:xfrm rot="5400000" flipH="1" flipV="1">
              <a:off x="3352426" y="4004838"/>
              <a:ext cx="152338" cy="7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 flipV="1">
              <a:off x="3357554" y="4000504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 rot="16200000" flipH="1">
              <a:off x="2214546" y="3071810"/>
              <a:ext cx="142876" cy="14287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>
              <a:off x="2428860" y="2857496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>
            <a:xfrm>
              <a:off x="2428860" y="4000504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>
              <a:off x="3000364" y="3429000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3643306" y="4000504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>
              <a:off x="3643306" y="2857496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>
              <a:off x="1285852" y="2857496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>
              <a:off x="1928794" y="3429000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>
              <a:off x="1285852" y="4000504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 flipV="1">
              <a:off x="2214546" y="3644902"/>
              <a:ext cx="142876" cy="1412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 flipV="1">
              <a:off x="2857488" y="3071810"/>
              <a:ext cx="142876" cy="1412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flipV="1">
              <a:off x="2786050" y="4143380"/>
              <a:ext cx="142876" cy="1412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flipV="1">
              <a:off x="1571604" y="4214818"/>
              <a:ext cx="142876" cy="1412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flipV="1">
              <a:off x="1571604" y="3071810"/>
              <a:ext cx="142876" cy="1412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16200000" flipH="1">
              <a:off x="2928926" y="3571876"/>
              <a:ext cx="142876" cy="14287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16200000" flipH="1">
              <a:off x="3571868" y="4143380"/>
              <a:ext cx="142876" cy="14287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Прямая соединительная линия 201"/>
            <p:cNvCxnSpPr/>
            <p:nvPr/>
          </p:nvCxnSpPr>
          <p:spPr>
            <a:xfrm rot="16200000" flipH="1">
              <a:off x="3571868" y="3071810"/>
              <a:ext cx="142876" cy="14287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Прямая соединительная линия 202"/>
            <p:cNvCxnSpPr/>
            <p:nvPr/>
          </p:nvCxnSpPr>
          <p:spPr>
            <a:xfrm rot="16200000" flipH="1">
              <a:off x="2285984" y="4143380"/>
              <a:ext cx="142876" cy="14287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/>
            <p:cNvCxnSpPr/>
            <p:nvPr/>
          </p:nvCxnSpPr>
          <p:spPr>
            <a:xfrm flipV="1">
              <a:off x="2285984" y="2500306"/>
              <a:ext cx="142876" cy="1412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Прямая соединительная линия 204"/>
            <p:cNvCxnSpPr/>
            <p:nvPr/>
          </p:nvCxnSpPr>
          <p:spPr>
            <a:xfrm flipV="1">
              <a:off x="3500430" y="2500306"/>
              <a:ext cx="142876" cy="1412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Прямая соединительная линия 205"/>
            <p:cNvCxnSpPr/>
            <p:nvPr/>
          </p:nvCxnSpPr>
          <p:spPr>
            <a:xfrm rot="16200000" flipH="1">
              <a:off x="2786050" y="2500306"/>
              <a:ext cx="142876" cy="14287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Прямая соединительная линия 206"/>
            <p:cNvCxnSpPr/>
            <p:nvPr/>
          </p:nvCxnSpPr>
          <p:spPr>
            <a:xfrm rot="16200000" flipH="1">
              <a:off x="1571604" y="2500306"/>
              <a:ext cx="142876" cy="14287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>
            <a:xfrm flipV="1">
              <a:off x="3571868" y="3714752"/>
              <a:ext cx="142876" cy="1412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Прямая соединительная линия 208"/>
            <p:cNvCxnSpPr/>
            <p:nvPr/>
          </p:nvCxnSpPr>
          <p:spPr>
            <a:xfrm rot="16200000" flipH="1">
              <a:off x="1571604" y="3643314"/>
              <a:ext cx="142876" cy="14287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209"/>
          <p:cNvSpPr txBox="1"/>
          <p:nvPr/>
        </p:nvSpPr>
        <p:spPr>
          <a:xfrm>
            <a:off x="4643438" y="5314906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 Ковкие, пластичные, </a:t>
            </a:r>
            <a:r>
              <a:rPr lang="ru-RU" sz="2000" dirty="0" err="1" smtClean="0"/>
              <a:t>электро</a:t>
            </a:r>
            <a:r>
              <a:rPr lang="ru-RU" sz="2000" dirty="0" smtClean="0"/>
              <a:t>- и теплопроводные, обладающие блеском. </a:t>
            </a:r>
            <a:endParaRPr lang="ru-RU" sz="2000" dirty="0"/>
          </a:p>
        </p:txBody>
      </p:sp>
      <p:sp>
        <p:nvSpPr>
          <p:cNvPr id="211" name="TextBox 210"/>
          <p:cNvSpPr txBox="1"/>
          <p:nvPr/>
        </p:nvSpPr>
        <p:spPr>
          <a:xfrm>
            <a:off x="4643438" y="6315038"/>
            <a:ext cx="2988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 Пример: все металлы.</a:t>
            </a:r>
            <a:endParaRPr lang="ru-RU" sz="2000" dirty="0"/>
          </a:p>
        </p:txBody>
      </p:sp>
      <p:sp>
        <p:nvSpPr>
          <p:cNvPr id="212" name="TextBox 211"/>
          <p:cNvSpPr txBox="1"/>
          <p:nvPr/>
        </p:nvSpPr>
        <p:spPr>
          <a:xfrm>
            <a:off x="4714876" y="3457518"/>
            <a:ext cx="3182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 Условные обозначения:</a:t>
            </a:r>
            <a:endParaRPr lang="ru-RU" sz="2000" dirty="0"/>
          </a:p>
        </p:txBody>
      </p:sp>
      <p:grpSp>
        <p:nvGrpSpPr>
          <p:cNvPr id="213" name="Группа 212"/>
          <p:cNvGrpSpPr/>
          <p:nvPr/>
        </p:nvGrpSpPr>
        <p:grpSpPr>
          <a:xfrm>
            <a:off x="1357290" y="3429000"/>
            <a:ext cx="2571768" cy="2500330"/>
            <a:chOff x="1428728" y="2285992"/>
            <a:chExt cx="2357454" cy="2500330"/>
          </a:xfrm>
        </p:grpSpPr>
        <p:sp>
          <p:nvSpPr>
            <p:cNvPr id="214" name="Овал 213"/>
            <p:cNvSpPr/>
            <p:nvPr/>
          </p:nvSpPr>
          <p:spPr>
            <a:xfrm>
              <a:off x="2335441" y="2287103"/>
              <a:ext cx="453357" cy="499844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1428728" y="3286791"/>
              <a:ext cx="453357" cy="499844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1428728" y="4286478"/>
              <a:ext cx="453357" cy="499844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Овал 216"/>
            <p:cNvSpPr/>
            <p:nvPr/>
          </p:nvSpPr>
          <p:spPr>
            <a:xfrm>
              <a:off x="3332825" y="4286478"/>
              <a:ext cx="453357" cy="499844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Овал 217"/>
            <p:cNvSpPr/>
            <p:nvPr/>
          </p:nvSpPr>
          <p:spPr>
            <a:xfrm>
              <a:off x="1475071" y="2285992"/>
              <a:ext cx="453357" cy="499844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219" name="Прямая соединительная линия 218"/>
            <p:cNvCxnSpPr>
              <a:stCxn id="218" idx="2"/>
              <a:endCxn id="218" idx="6"/>
            </p:cNvCxnSpPr>
            <p:nvPr/>
          </p:nvCxnSpPr>
          <p:spPr>
            <a:xfrm rot="10800000" flipH="1">
              <a:off x="1475071" y="2535914"/>
              <a:ext cx="453357" cy="222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Прямая соединительная линия 219"/>
            <p:cNvCxnSpPr>
              <a:stCxn id="218" idx="4"/>
              <a:endCxn id="218" idx="0"/>
            </p:cNvCxnSpPr>
            <p:nvPr/>
          </p:nvCxnSpPr>
          <p:spPr>
            <a:xfrm rot="5400000" flipH="1">
              <a:off x="1451828" y="2536017"/>
              <a:ext cx="499844" cy="201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Овал 220"/>
            <p:cNvSpPr/>
            <p:nvPr/>
          </p:nvSpPr>
          <p:spPr>
            <a:xfrm>
              <a:off x="2063427" y="2986884"/>
              <a:ext cx="90671" cy="9996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Овал 221"/>
            <p:cNvSpPr/>
            <p:nvPr/>
          </p:nvSpPr>
          <p:spPr>
            <a:xfrm>
              <a:off x="2335441" y="3285680"/>
              <a:ext cx="453357" cy="499844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223" name="Прямая соединительная линия 222"/>
            <p:cNvCxnSpPr>
              <a:stCxn id="222" idx="2"/>
              <a:endCxn id="222" idx="6"/>
            </p:cNvCxnSpPr>
            <p:nvPr/>
          </p:nvCxnSpPr>
          <p:spPr>
            <a:xfrm rot="10800000" flipH="1">
              <a:off x="2335441" y="3535601"/>
              <a:ext cx="453357" cy="222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Прямая соединительная линия 223"/>
            <p:cNvCxnSpPr>
              <a:stCxn id="222" idx="4"/>
              <a:endCxn id="222" idx="0"/>
            </p:cNvCxnSpPr>
            <p:nvPr/>
          </p:nvCxnSpPr>
          <p:spPr>
            <a:xfrm rot="5400000" flipH="1">
              <a:off x="2312197" y="3535705"/>
              <a:ext cx="499844" cy="201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Овал 224"/>
            <p:cNvSpPr/>
            <p:nvPr/>
          </p:nvSpPr>
          <p:spPr>
            <a:xfrm>
              <a:off x="2063427" y="4086541"/>
              <a:ext cx="90671" cy="9996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Овал 225"/>
            <p:cNvSpPr/>
            <p:nvPr/>
          </p:nvSpPr>
          <p:spPr>
            <a:xfrm>
              <a:off x="2335441" y="4285367"/>
              <a:ext cx="453357" cy="499844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227" name="Прямая соединительная линия 226"/>
            <p:cNvCxnSpPr>
              <a:stCxn id="226" idx="2"/>
              <a:endCxn id="226" idx="6"/>
            </p:cNvCxnSpPr>
            <p:nvPr/>
          </p:nvCxnSpPr>
          <p:spPr>
            <a:xfrm rot="10800000" flipH="1">
              <a:off x="2335441" y="4535289"/>
              <a:ext cx="453357" cy="222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Прямая соединительная линия 227"/>
            <p:cNvCxnSpPr>
              <a:stCxn id="226" idx="4"/>
              <a:endCxn id="226" idx="0"/>
            </p:cNvCxnSpPr>
            <p:nvPr/>
          </p:nvCxnSpPr>
          <p:spPr>
            <a:xfrm rot="5400000" flipH="1">
              <a:off x="2312197" y="4535392"/>
              <a:ext cx="499844" cy="201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Овал 228"/>
            <p:cNvSpPr/>
            <p:nvPr/>
          </p:nvSpPr>
          <p:spPr>
            <a:xfrm>
              <a:off x="3332825" y="3285680"/>
              <a:ext cx="453357" cy="499844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230" name="Прямая соединительная линия 229"/>
            <p:cNvCxnSpPr>
              <a:stCxn id="229" idx="2"/>
              <a:endCxn id="229" idx="6"/>
            </p:cNvCxnSpPr>
            <p:nvPr/>
          </p:nvCxnSpPr>
          <p:spPr>
            <a:xfrm rot="10800000" flipH="1">
              <a:off x="3332825" y="3535601"/>
              <a:ext cx="453357" cy="222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Прямая соединительная линия 230"/>
            <p:cNvCxnSpPr>
              <a:stCxn id="229" idx="4"/>
              <a:endCxn id="229" idx="0"/>
            </p:cNvCxnSpPr>
            <p:nvPr/>
          </p:nvCxnSpPr>
          <p:spPr>
            <a:xfrm rot="5400000" flipH="1">
              <a:off x="3309582" y="3535705"/>
              <a:ext cx="499844" cy="201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Овал 231"/>
            <p:cNvSpPr/>
            <p:nvPr/>
          </p:nvSpPr>
          <p:spPr>
            <a:xfrm>
              <a:off x="3332825" y="2285992"/>
              <a:ext cx="453357" cy="499844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233" name="Прямая соединительная линия 232"/>
            <p:cNvCxnSpPr>
              <a:stCxn id="232" idx="2"/>
              <a:endCxn id="232" idx="6"/>
            </p:cNvCxnSpPr>
            <p:nvPr/>
          </p:nvCxnSpPr>
          <p:spPr>
            <a:xfrm rot="10800000" flipH="1">
              <a:off x="3332825" y="2535914"/>
              <a:ext cx="453357" cy="2222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Прямая соединительная линия 233"/>
            <p:cNvCxnSpPr>
              <a:stCxn id="232" idx="4"/>
              <a:endCxn id="232" idx="0"/>
            </p:cNvCxnSpPr>
            <p:nvPr/>
          </p:nvCxnSpPr>
          <p:spPr>
            <a:xfrm rot="5400000" flipH="1">
              <a:off x="3309582" y="2536017"/>
              <a:ext cx="499844" cy="201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Овал 234"/>
            <p:cNvSpPr/>
            <p:nvPr/>
          </p:nvSpPr>
          <p:spPr>
            <a:xfrm>
              <a:off x="2970140" y="2487041"/>
              <a:ext cx="90671" cy="9996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Овал 235"/>
            <p:cNvSpPr/>
            <p:nvPr/>
          </p:nvSpPr>
          <p:spPr>
            <a:xfrm>
              <a:off x="2970140" y="3186822"/>
              <a:ext cx="90671" cy="9996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Овал 236"/>
            <p:cNvSpPr/>
            <p:nvPr/>
          </p:nvSpPr>
          <p:spPr>
            <a:xfrm>
              <a:off x="3514168" y="3986572"/>
              <a:ext cx="90671" cy="9996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Овал 237"/>
            <p:cNvSpPr/>
            <p:nvPr/>
          </p:nvSpPr>
          <p:spPr>
            <a:xfrm>
              <a:off x="2879469" y="4586384"/>
              <a:ext cx="90671" cy="9996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4774956" y="3885035"/>
            <a:ext cx="2306203" cy="401221"/>
            <a:chOff x="4774956" y="3285013"/>
            <a:chExt cx="2306203" cy="401221"/>
          </a:xfrm>
        </p:grpSpPr>
        <p:sp>
          <p:nvSpPr>
            <p:cNvPr id="240" name="TextBox 239"/>
            <p:cNvSpPr txBox="1"/>
            <p:nvPr/>
          </p:nvSpPr>
          <p:spPr>
            <a:xfrm>
              <a:off x="5214942" y="3286124"/>
              <a:ext cx="18662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0070C0"/>
                  </a:solidFill>
                </a:rPr>
                <a:t>- ион металла</a:t>
              </a:r>
              <a:endParaRPr lang="ru-RU" sz="2000" dirty="0">
                <a:solidFill>
                  <a:srgbClr val="0070C0"/>
                </a:solidFill>
              </a:endParaRPr>
            </a:p>
          </p:txBody>
        </p:sp>
        <p:sp>
          <p:nvSpPr>
            <p:cNvPr id="241" name="Овал 240"/>
            <p:cNvSpPr/>
            <p:nvPr/>
          </p:nvSpPr>
          <p:spPr>
            <a:xfrm>
              <a:off x="4774957" y="3285013"/>
              <a:ext cx="368547" cy="358301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242" name="Прямая соединительная линия 241"/>
            <p:cNvCxnSpPr>
              <a:stCxn id="241" idx="2"/>
              <a:endCxn id="241" idx="6"/>
            </p:cNvCxnSpPr>
            <p:nvPr/>
          </p:nvCxnSpPr>
          <p:spPr>
            <a:xfrm rot="10800000" flipH="1">
              <a:off x="4774956" y="3464164"/>
              <a:ext cx="368547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Прямая соединительная линия 242"/>
            <p:cNvCxnSpPr>
              <a:stCxn id="241" idx="4"/>
              <a:endCxn id="241" idx="0"/>
            </p:cNvCxnSpPr>
            <p:nvPr/>
          </p:nvCxnSpPr>
          <p:spPr>
            <a:xfrm rot="5400000" flipH="1">
              <a:off x="4780080" y="3464164"/>
              <a:ext cx="358301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Группа 243"/>
          <p:cNvGrpSpPr/>
          <p:nvPr/>
        </p:nvGrpSpPr>
        <p:grpSpPr>
          <a:xfrm>
            <a:off x="4786314" y="4386212"/>
            <a:ext cx="2397437" cy="400110"/>
            <a:chOff x="4786314" y="3786190"/>
            <a:chExt cx="2397437" cy="400110"/>
          </a:xfrm>
        </p:grpSpPr>
        <p:sp>
          <p:nvSpPr>
            <p:cNvPr id="245" name="Овал 244"/>
            <p:cNvSpPr/>
            <p:nvPr/>
          </p:nvSpPr>
          <p:spPr>
            <a:xfrm>
              <a:off x="4786314" y="3786190"/>
              <a:ext cx="368547" cy="358301"/>
            </a:xfrm>
            <a:prstGeom prst="ellipse">
              <a:avLst/>
            </a:prstGeom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5214942" y="3786190"/>
              <a:ext cx="19688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0070C0"/>
                  </a:solidFill>
                </a:rPr>
                <a:t>- атом металла</a:t>
              </a:r>
              <a:endParaRPr lang="ru-RU" sz="2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47" name="Группа 246"/>
          <p:cNvGrpSpPr/>
          <p:nvPr/>
        </p:nvGrpSpPr>
        <p:grpSpPr>
          <a:xfrm>
            <a:off x="4907390" y="4886278"/>
            <a:ext cx="2093501" cy="400110"/>
            <a:chOff x="4907390" y="4286256"/>
            <a:chExt cx="2093501" cy="400110"/>
          </a:xfrm>
        </p:grpSpPr>
        <p:sp>
          <p:nvSpPr>
            <p:cNvPr id="248" name="TextBox 247"/>
            <p:cNvSpPr txBox="1"/>
            <p:nvPr/>
          </p:nvSpPr>
          <p:spPr>
            <a:xfrm>
              <a:off x="5214942" y="4286256"/>
              <a:ext cx="17859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2000" dirty="0" smtClean="0">
                  <a:solidFill>
                    <a:srgbClr val="0070C0"/>
                  </a:solidFill>
                </a:rPr>
                <a:t> электрон</a:t>
              </a:r>
              <a:endParaRPr lang="ru-RU" sz="2000" dirty="0">
                <a:solidFill>
                  <a:srgbClr val="0070C0"/>
                </a:solidFill>
              </a:endParaRPr>
            </a:p>
          </p:txBody>
        </p:sp>
        <p:sp>
          <p:nvSpPr>
            <p:cNvPr id="249" name="Овал 248"/>
            <p:cNvSpPr/>
            <p:nvPr/>
          </p:nvSpPr>
          <p:spPr>
            <a:xfrm>
              <a:off x="4907390" y="4429132"/>
              <a:ext cx="112472" cy="9996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1" name="Блок-схема: альтернативный процесс 250"/>
          <p:cNvSpPr/>
          <p:nvPr/>
        </p:nvSpPr>
        <p:spPr>
          <a:xfrm>
            <a:off x="7143768" y="2000240"/>
            <a:ext cx="1857388" cy="35719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Металлическая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1500166" y="845090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Схема:</a:t>
            </a:r>
            <a:endParaRPr lang="ru-RU" dirty="0"/>
          </a:p>
        </p:txBody>
      </p:sp>
      <p:sp>
        <p:nvSpPr>
          <p:cNvPr id="250" name="Управляющая кнопка: настраиваемая 249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253" name="Управляющая кнопка: настраиваемая 252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254" name="Управляющая кнопка: настраиваемая 253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255" name="Управляющая кнопка: настраиваемая 254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17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9523E-6 L -0.18212 0.0879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19523E-6 L -0.31094 0.0879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19523E-6 L -0.41979 0.0879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62691 0.08797 " pathEditMode="relative" rAng="0" ptsTypes="AA">
                                      <p:cBhvr>
                                        <p:cTn id="228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36" grpId="0" animBg="1"/>
      <p:bldP spid="36" grpId="1" animBg="1"/>
      <p:bldP spid="36" grpId="2" animBg="1"/>
      <p:bldP spid="77" grpId="0"/>
      <p:bldP spid="83" grpId="0"/>
      <p:bldP spid="83" grpId="1"/>
      <p:bldP spid="84" grpId="0"/>
      <p:bldP spid="84" grpId="1"/>
      <p:bldP spid="85" grpId="0"/>
      <p:bldP spid="85" grpId="1"/>
      <p:bldP spid="132" grpId="0"/>
      <p:bldP spid="132" grpId="1"/>
      <p:bldP spid="133" grpId="0"/>
      <p:bldP spid="133" grpId="1"/>
      <p:bldP spid="134" grpId="0"/>
      <p:bldP spid="134" grpId="1"/>
      <p:bldP spid="148" grpId="0" animBg="1"/>
      <p:bldP spid="148" grpId="1" animBg="1"/>
      <p:bldP spid="148" grpId="2" animBg="1"/>
      <p:bldP spid="150" grpId="0" animBg="1"/>
      <p:bldP spid="150" grpId="1" animBg="1"/>
      <p:bldP spid="150" grpId="2" animBg="1"/>
      <p:bldP spid="151" grpId="0"/>
      <p:bldP spid="151" grpId="1"/>
      <p:bldP spid="152" grpId="0"/>
      <p:bldP spid="152" grpId="1"/>
      <p:bldP spid="153" grpId="0"/>
      <p:bldP spid="153" grpId="1"/>
      <p:bldP spid="210" grpId="0"/>
      <p:bldP spid="211" grpId="0"/>
      <p:bldP spid="212" grpId="0"/>
      <p:bldP spid="251" grpId="0" animBg="1"/>
      <p:bldP spid="251" grpId="1" animBg="1"/>
      <p:bldP spid="2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6" name="TextBox 425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45</a:t>
            </a:r>
            <a:endParaRPr lang="ru-RU" dirty="0"/>
          </a:p>
        </p:txBody>
      </p:sp>
      <p:sp>
        <p:nvSpPr>
          <p:cNvPr id="427" name="TextBox 426"/>
          <p:cNvSpPr txBox="1"/>
          <p:nvPr/>
        </p:nvSpPr>
        <p:spPr>
          <a:xfrm>
            <a:off x="1285852" y="928670"/>
            <a:ext cx="2092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Виды смесей.</a:t>
            </a:r>
            <a:endParaRPr lang="ru-RU" sz="2400" dirty="0"/>
          </a:p>
        </p:txBody>
      </p:sp>
      <p:sp>
        <p:nvSpPr>
          <p:cNvPr id="428" name="TextBox 427"/>
          <p:cNvSpPr txBox="1"/>
          <p:nvPr/>
        </p:nvSpPr>
        <p:spPr>
          <a:xfrm>
            <a:off x="1500166" y="1428736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Схема:</a:t>
            </a:r>
            <a:endParaRPr lang="ru-RU" dirty="0"/>
          </a:p>
        </p:txBody>
      </p:sp>
      <p:sp>
        <p:nvSpPr>
          <p:cNvPr id="429" name="Блок-схема: альтернативный процесс 428"/>
          <p:cNvSpPr/>
          <p:nvPr/>
        </p:nvSpPr>
        <p:spPr>
          <a:xfrm>
            <a:off x="3714744" y="1571612"/>
            <a:ext cx="1928826" cy="500066"/>
          </a:xfrm>
          <a:prstGeom prst="flowChartAlternateProcess">
            <a:avLst/>
          </a:prstGeom>
          <a:solidFill>
            <a:srgbClr val="D9DAD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Вещества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32" name="Блок-схема: альтернативный процесс 431"/>
          <p:cNvSpPr/>
          <p:nvPr/>
        </p:nvSpPr>
        <p:spPr>
          <a:xfrm>
            <a:off x="1500166" y="2571744"/>
            <a:ext cx="2071702" cy="500066"/>
          </a:xfrm>
          <a:prstGeom prst="flowChartAlternateProcess">
            <a:avLst/>
          </a:prstGeom>
          <a:solidFill>
            <a:srgbClr val="D9DAD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Чистые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33" name="Блок-схема: альтернативный процесс 432"/>
          <p:cNvSpPr/>
          <p:nvPr/>
        </p:nvSpPr>
        <p:spPr>
          <a:xfrm>
            <a:off x="5857884" y="2571744"/>
            <a:ext cx="2071702" cy="500066"/>
          </a:xfrm>
          <a:prstGeom prst="flowChartAlternateProcess">
            <a:avLst/>
          </a:prstGeom>
          <a:solidFill>
            <a:srgbClr val="D9DAD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Смеси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434" name="Прямая со стрелкой 433"/>
          <p:cNvCxnSpPr/>
          <p:nvPr/>
        </p:nvCxnSpPr>
        <p:spPr>
          <a:xfrm rot="5400000">
            <a:off x="1715274" y="3856834"/>
            <a:ext cx="142876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Прямая со стрелкой 435"/>
          <p:cNvCxnSpPr/>
          <p:nvPr/>
        </p:nvCxnSpPr>
        <p:spPr>
          <a:xfrm rot="5400000">
            <a:off x="7323157" y="4392619"/>
            <a:ext cx="35719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Блок-схема: альтернативный процесс 437"/>
          <p:cNvSpPr/>
          <p:nvPr/>
        </p:nvSpPr>
        <p:spPr>
          <a:xfrm>
            <a:off x="3857620" y="3714752"/>
            <a:ext cx="2071702" cy="500066"/>
          </a:xfrm>
          <a:prstGeom prst="flowChartAlternateProcess">
            <a:avLst/>
          </a:prstGeom>
          <a:solidFill>
            <a:srgbClr val="D9DAD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Однородные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39" name="Блок-схема: альтернативный процесс 438"/>
          <p:cNvSpPr/>
          <p:nvPr/>
        </p:nvSpPr>
        <p:spPr>
          <a:xfrm>
            <a:off x="6429388" y="3714752"/>
            <a:ext cx="2071702" cy="500066"/>
          </a:xfrm>
          <a:prstGeom prst="flowChartAlternateProcess">
            <a:avLst/>
          </a:prstGeom>
          <a:solidFill>
            <a:srgbClr val="D9DAD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Неоднородные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440" name="Прямая со стрелкой 439"/>
          <p:cNvCxnSpPr/>
          <p:nvPr/>
        </p:nvCxnSpPr>
        <p:spPr>
          <a:xfrm rot="5400000">
            <a:off x="4679951" y="4392619"/>
            <a:ext cx="35719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Скругленный прямоугольник 440"/>
          <p:cNvSpPr/>
          <p:nvPr/>
        </p:nvSpPr>
        <p:spPr>
          <a:xfrm>
            <a:off x="1285852" y="4572008"/>
            <a:ext cx="2428892" cy="1143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Содержат ничтожное количество примесей, обладают постоянными физ. свойствами (</a:t>
            </a:r>
            <a:r>
              <a:rPr lang="ru-RU" sz="1400" dirty="0" smtClean="0">
                <a:solidFill>
                  <a:srgbClr val="FF0000"/>
                </a:solidFill>
              </a:rPr>
              <a:t>особо чистые вещества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sp>
        <p:nvSpPr>
          <p:cNvPr id="442" name="Скругленный прямоугольник 441"/>
          <p:cNvSpPr/>
          <p:nvPr/>
        </p:nvSpPr>
        <p:spPr>
          <a:xfrm>
            <a:off x="3786182" y="4572008"/>
            <a:ext cx="2428892" cy="1143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Нельзя рассмотреть компоненты смеси. Пример: воздух, минеральная вода.</a:t>
            </a:r>
            <a:endParaRPr lang="ru-RU" sz="1600" dirty="0"/>
          </a:p>
        </p:txBody>
      </p:sp>
      <p:sp>
        <p:nvSpPr>
          <p:cNvPr id="443" name="Скругленный прямоугольник 442"/>
          <p:cNvSpPr/>
          <p:nvPr/>
        </p:nvSpPr>
        <p:spPr>
          <a:xfrm>
            <a:off x="6286512" y="4572008"/>
            <a:ext cx="2428892" cy="1143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Можно рассмотреть компоненты смеси. Пример: дым, почва, молоко.</a:t>
            </a:r>
            <a:endParaRPr lang="ru-RU" sz="1600" dirty="0"/>
          </a:p>
        </p:txBody>
      </p:sp>
      <p:cxnSp>
        <p:nvCxnSpPr>
          <p:cNvPr id="431" name="Прямая со стрелкой 430"/>
          <p:cNvCxnSpPr>
            <a:stCxn id="429" idx="2"/>
            <a:endCxn id="433" idx="0"/>
          </p:cNvCxnSpPr>
          <p:nvPr/>
        </p:nvCxnSpPr>
        <p:spPr>
          <a:xfrm rot="16200000" flipH="1">
            <a:off x="5536413" y="1214422"/>
            <a:ext cx="500066" cy="221457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Прямая со стрелкой 429"/>
          <p:cNvCxnSpPr>
            <a:stCxn id="429" idx="2"/>
            <a:endCxn id="432" idx="0"/>
          </p:cNvCxnSpPr>
          <p:nvPr/>
        </p:nvCxnSpPr>
        <p:spPr>
          <a:xfrm rot="5400000">
            <a:off x="3357554" y="1250141"/>
            <a:ext cx="500066" cy="214314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Прямая со стрелкой 434"/>
          <p:cNvCxnSpPr>
            <a:stCxn id="433" idx="2"/>
            <a:endCxn id="438" idx="0"/>
          </p:cNvCxnSpPr>
          <p:nvPr/>
        </p:nvCxnSpPr>
        <p:spPr>
          <a:xfrm rot="5400000">
            <a:off x="5572132" y="2393149"/>
            <a:ext cx="642942" cy="200026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Прямая со стрелкой 436"/>
          <p:cNvCxnSpPr>
            <a:stCxn id="433" idx="2"/>
            <a:endCxn id="439" idx="0"/>
          </p:cNvCxnSpPr>
          <p:nvPr/>
        </p:nvCxnSpPr>
        <p:spPr>
          <a:xfrm rot="16200000" flipH="1">
            <a:off x="6858016" y="3107529"/>
            <a:ext cx="642942" cy="57150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Управляющая кнопка: настраиваемая 26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28" name="Управляющая кнопка: настраиваемая 27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29" name="Управляющая кнопка: настраиваемая 28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30" name="Управляющая кнопка: настраиваемая 29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18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000" dirty="0" smtClean="0"/>
              <a:t>Чистые вещества и смеси.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" grpId="0"/>
      <p:bldP spid="428" grpId="0"/>
      <p:bldP spid="429" grpId="0" animBg="1"/>
      <p:bldP spid="432" grpId="0" animBg="1"/>
      <p:bldP spid="433" grpId="0" animBg="1"/>
      <p:bldP spid="438" grpId="0" animBg="1"/>
      <p:bldP spid="439" grpId="0" animBg="1"/>
      <p:bldP spid="441" grpId="0" animBg="1"/>
      <p:bldP spid="442" grpId="0" animBg="1"/>
      <p:bldP spid="4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500166" y="1000108"/>
            <a:ext cx="7286676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Уравнение химической реакции – это условная запись химического процесса, посредством химических знаков и символов.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2000240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2500298" y="2428868"/>
            <a:ext cx="5005723" cy="769441"/>
            <a:chOff x="2500298" y="2428868"/>
            <a:chExt cx="5005723" cy="769441"/>
          </a:xfrm>
        </p:grpSpPr>
        <p:sp>
          <p:nvSpPr>
            <p:cNvPr id="9" name="TextBox 8"/>
            <p:cNvSpPr txBox="1"/>
            <p:nvPr/>
          </p:nvSpPr>
          <p:spPr>
            <a:xfrm>
              <a:off x="2500298" y="2428868"/>
              <a:ext cx="76655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N</a:t>
              </a:r>
              <a:r>
                <a:rPr lang="en-US" sz="4400" baseline="-25000" dirty="0" smtClean="0"/>
                <a:t>2</a:t>
              </a:r>
              <a:endParaRPr lang="ru-RU" sz="4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554" y="2428868"/>
              <a:ext cx="5950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+</a:t>
              </a:r>
              <a:endParaRPr lang="ru-RU" sz="4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00496" y="2428868"/>
              <a:ext cx="77136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H</a:t>
              </a:r>
              <a:r>
                <a:rPr lang="en-US" sz="4400" baseline="-25000" dirty="0" smtClean="0"/>
                <a:t>2</a:t>
              </a:r>
              <a:endParaRPr lang="ru-RU" sz="4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57950" y="2428868"/>
              <a:ext cx="114807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NH</a:t>
              </a:r>
              <a:r>
                <a:rPr lang="en-US" sz="4400" baseline="-25000" dirty="0" smtClean="0"/>
                <a:t>3</a:t>
              </a:r>
              <a:endParaRPr lang="ru-RU" sz="4400" dirty="0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4786314" y="2855908"/>
              <a:ext cx="1285884" cy="1588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786314" y="2500306"/>
              <a:ext cx="104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30000" dirty="0" smtClean="0"/>
                <a:t>0</a:t>
              </a:r>
              <a:r>
                <a:rPr lang="en-US" dirty="0" smtClean="0"/>
                <a:t>C  </a:t>
              </a:r>
              <a:r>
                <a:rPr lang="ru-RU" dirty="0" smtClean="0"/>
                <a:t>кат.</a:t>
              </a:r>
              <a:endParaRPr lang="ru-RU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000" dirty="0" smtClean="0"/>
              <a:t>Уравнения химических реакций.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9559" y="2428868"/>
            <a:ext cx="965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N</a:t>
            </a:r>
            <a:r>
              <a:rPr lang="en-US" sz="4400" baseline="-25000" dirty="0" smtClean="0">
                <a:solidFill>
                  <a:srgbClr val="0070C0"/>
                </a:solidFill>
              </a:rPr>
              <a:t>2</a:t>
            </a:r>
            <a:r>
              <a:rPr lang="ru-RU" sz="4400" dirty="0" smtClean="0">
                <a:solidFill>
                  <a:srgbClr val="0070C0"/>
                </a:solidFill>
              </a:rPr>
              <a:t>;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2428868"/>
            <a:ext cx="5950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+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00496" y="2428868"/>
            <a:ext cx="7713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H</a:t>
            </a:r>
            <a:r>
              <a:rPr lang="en-US" sz="4400" baseline="-25000" dirty="0" smtClean="0">
                <a:solidFill>
                  <a:srgbClr val="0070C0"/>
                </a:solidFill>
              </a:rPr>
              <a:t>2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7950" y="2428868"/>
            <a:ext cx="1148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NH</a:t>
            </a:r>
            <a:r>
              <a:rPr lang="en-US" sz="4400" baseline="-25000" dirty="0" smtClean="0">
                <a:solidFill>
                  <a:srgbClr val="00B050"/>
                </a:solidFill>
              </a:rPr>
              <a:t>3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86314" y="2500306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30000" dirty="0" smtClean="0"/>
              <a:t>0</a:t>
            </a:r>
            <a:r>
              <a:rPr lang="en-US" dirty="0" smtClean="0"/>
              <a:t>C  </a:t>
            </a:r>
            <a:r>
              <a:rPr lang="ru-RU" dirty="0" smtClean="0"/>
              <a:t>кат.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786050" y="3324525"/>
            <a:ext cx="3760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- реагирующие вещества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86050" y="3967467"/>
            <a:ext cx="3041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- продукты реакции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86050" y="4572008"/>
            <a:ext cx="268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- взаимодействие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5143512"/>
            <a:ext cx="454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/>
                </a:solidFill>
              </a:rPr>
              <a:t>- условие протекания реакции</a:t>
            </a:r>
            <a:endParaRPr lang="ru-RU" sz="2400" dirty="0">
              <a:solidFill>
                <a:schemeClr val="accent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58</a:t>
            </a:r>
            <a:endParaRPr lang="ru-RU" dirty="0"/>
          </a:p>
        </p:txBody>
      </p:sp>
      <p:sp>
        <p:nvSpPr>
          <p:cNvPr id="33" name="Управляющая кнопка: настраиваемая 32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34" name="Управляющая кнопка: настраиваемая 33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35" name="Управляющая кнопка: настраиваемая 34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36" name="Управляющая кнопка: настраиваемая 35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19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32038E-7 L -0.13229 0.1001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0" y="50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32038E-7 L -0.20799 0.1001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5.32038E-7 L -0.50209 0.20518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00" y="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5.32038E-7 L -0.12795 0.28915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4384E-6 L -0.34028 0.3918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0" y="1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3" grpId="0"/>
      <p:bldP spid="23" grpId="1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643042" y="55883"/>
            <a:ext cx="67866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Содержание:</a:t>
            </a:r>
            <a:endParaRPr lang="ru-RU" sz="2400" dirty="0" smtClean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428728" y="857232"/>
            <a:ext cx="72866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1. Химический элемент.</a:t>
            </a:r>
            <a:endParaRPr lang="ru-RU" sz="2400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428728" y="1357298"/>
            <a:ext cx="728667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2. Тренировочный материал для изучения знаков химических элементов.  </a:t>
            </a:r>
            <a:endParaRPr lang="ru-RU" sz="2400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1428728" y="2214554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3. Чтение химических формул.  </a:t>
            </a:r>
            <a:endParaRPr lang="ru-RU" sz="2400" dirty="0"/>
          </a:p>
        </p:txBody>
      </p:sp>
      <p:sp>
        <p:nvSpPr>
          <p:cNvPr id="10" name="TextBox 9">
            <a:hlinkClick r:id="rId6" action="ppaction://hlinksldjump"/>
          </p:cNvPr>
          <p:cNvSpPr txBox="1"/>
          <p:nvPr/>
        </p:nvSpPr>
        <p:spPr>
          <a:xfrm>
            <a:off x="1428728" y="2714620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4. Валентность.  </a:t>
            </a:r>
            <a:endParaRPr lang="ru-RU" sz="2400" dirty="0"/>
          </a:p>
        </p:txBody>
      </p:sp>
      <p:sp>
        <p:nvSpPr>
          <p:cNvPr id="11" name="TextBox 10">
            <a:hlinkClick r:id="rId7" action="ppaction://hlinksldjump"/>
          </p:cNvPr>
          <p:cNvSpPr txBox="1"/>
          <p:nvPr/>
        </p:nvSpPr>
        <p:spPr>
          <a:xfrm>
            <a:off x="1428728" y="3214686"/>
            <a:ext cx="72866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5. </a:t>
            </a:r>
            <a:r>
              <a:rPr lang="ru-RU" sz="2400" dirty="0" err="1" smtClean="0"/>
              <a:t>Орбитально</a:t>
            </a:r>
            <a:r>
              <a:rPr lang="ru-RU" sz="2400" dirty="0" smtClean="0"/>
              <a:t> – планетарное</a:t>
            </a:r>
            <a:r>
              <a:rPr lang="en-US" sz="2400" dirty="0" smtClean="0"/>
              <a:t> </a:t>
            </a:r>
            <a:r>
              <a:rPr lang="ru-RU" sz="2400" dirty="0" smtClean="0"/>
              <a:t>модель строение атома.    </a:t>
            </a:r>
            <a:endParaRPr lang="ru-RU" sz="2400" dirty="0"/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1428728" y="4071942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6. Строение электронной оболочки. (Часть 1)    </a:t>
            </a:r>
            <a:endParaRPr lang="ru-RU" sz="2400" dirty="0"/>
          </a:p>
        </p:txBody>
      </p:sp>
      <p:sp>
        <p:nvSpPr>
          <p:cNvPr id="13" name="TextBox 12">
            <a:hlinkClick r:id="rId9" action="ppaction://hlinksldjump"/>
          </p:cNvPr>
          <p:cNvSpPr txBox="1"/>
          <p:nvPr/>
        </p:nvSpPr>
        <p:spPr>
          <a:xfrm>
            <a:off x="1428728" y="4572008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7. Строение электронной оболочки. (Часть 2)    </a:t>
            </a:r>
            <a:endParaRPr lang="ru-RU" sz="2400" dirty="0"/>
          </a:p>
        </p:txBody>
      </p:sp>
      <p:sp>
        <p:nvSpPr>
          <p:cNvPr id="14" name="TextBox 13">
            <a:hlinkClick r:id="rId10" action="ppaction://hlinksldjump"/>
          </p:cNvPr>
          <p:cNvSpPr txBox="1"/>
          <p:nvPr/>
        </p:nvSpPr>
        <p:spPr>
          <a:xfrm>
            <a:off x="1428728" y="5072074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8. </a:t>
            </a:r>
            <a:r>
              <a:rPr lang="ru-RU" sz="2400" dirty="0" smtClean="0">
                <a:solidFill>
                  <a:schemeClr val="accent4"/>
                </a:solidFill>
              </a:rPr>
              <a:t>Ионы и ионная химическая связь.</a:t>
            </a:r>
            <a:endParaRPr lang="ru-RU" sz="2400" dirty="0"/>
          </a:p>
        </p:txBody>
      </p:sp>
      <p:sp>
        <p:nvSpPr>
          <p:cNvPr id="15" name="TextBox 14">
            <a:hlinkClick r:id="rId11" action="ppaction://hlinksldjump"/>
          </p:cNvPr>
          <p:cNvSpPr txBox="1"/>
          <p:nvPr/>
        </p:nvSpPr>
        <p:spPr>
          <a:xfrm>
            <a:off x="1428728" y="5572140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9. </a:t>
            </a:r>
            <a:r>
              <a:rPr lang="ru-RU" sz="2400" dirty="0" smtClean="0">
                <a:solidFill>
                  <a:schemeClr val="accent4"/>
                </a:solidFill>
              </a:rPr>
              <a:t>Ковалентная неполярная связь.</a:t>
            </a:r>
            <a:endParaRPr lang="ru-RU" sz="2400" dirty="0"/>
          </a:p>
        </p:txBody>
      </p:sp>
      <p:sp>
        <p:nvSpPr>
          <p:cNvPr id="16" name="TextBox 15">
            <a:hlinkClick r:id="rId12" action="ppaction://hlinksldjump"/>
          </p:cNvPr>
          <p:cNvSpPr txBox="1"/>
          <p:nvPr/>
        </p:nvSpPr>
        <p:spPr>
          <a:xfrm>
            <a:off x="1428728" y="6072206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10. </a:t>
            </a:r>
            <a:r>
              <a:rPr lang="ru-RU" sz="2400" dirty="0" smtClean="0">
                <a:solidFill>
                  <a:schemeClr val="accent4"/>
                </a:solidFill>
              </a:rPr>
              <a:t>Ковалентная полярная связь.</a:t>
            </a:r>
            <a:endParaRPr lang="ru-RU" sz="2400" dirty="0"/>
          </a:p>
        </p:txBody>
      </p:sp>
      <p:sp>
        <p:nvSpPr>
          <p:cNvPr id="22" name="Управляющая кнопка: настраиваемая 21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23" name="Управляющая кнопка: настраиваемая 22">
            <a:hlinkClick r:id="rId1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24" name="Управляющая кнопка: настраиваемая 23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25" name="Управляющая кнопка: настраиваемая 24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2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214414" y="181253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/>
              <a:t>СОСТАВЛЕНИЕ УРАВНЕНИЙ ХИМИЧЕСКИХ РЕАКЦИЙ</a:t>
            </a:r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1071538" y="785794"/>
            <a:ext cx="785814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i="1" dirty="0">
                <a:latin typeface="Calibri" pitchFamily="34" charset="0"/>
              </a:rPr>
              <a:t>Пример: Составить уравнение реакции взаимодействия фосфора и кислорода.</a:t>
            </a:r>
            <a:endParaRPr lang="ru-RU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Calibri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56" y="1714488"/>
            <a:ext cx="6929486" cy="12858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1" fontAlgn="auto" hangingPunct="1">
              <a:buFont typeface="Wingdings"/>
              <a:buNone/>
              <a:defRPr/>
            </a:pPr>
            <a:r>
              <a:rPr lang="ru-RU" dirty="0" smtClean="0"/>
              <a:t>1. В левой части уравнения запиши формулы веществ, которые вступают в реакцию. (Формулы простых газообразных веществ состоят из двух атомов: </a:t>
            </a:r>
            <a:r>
              <a:rPr lang="la-Latn" i="1" dirty="0" smtClean="0"/>
              <a:t>Н</a:t>
            </a:r>
            <a:r>
              <a:rPr lang="la-Latn" i="1" baseline="-25000" dirty="0" smtClean="0"/>
              <a:t>2</a:t>
            </a:r>
            <a:r>
              <a:rPr lang="la-Latn" i="1" dirty="0" smtClean="0"/>
              <a:t>, </a:t>
            </a:r>
            <a:r>
              <a:rPr lang="ru-RU" i="1" dirty="0" smtClean="0"/>
              <a:t>О</a:t>
            </a:r>
            <a:r>
              <a:rPr lang="la-Latn" i="1" baseline="-25000" dirty="0" smtClean="0"/>
              <a:t>2</a:t>
            </a:r>
            <a:r>
              <a:rPr lang="la-Latn" i="1" dirty="0" smtClean="0"/>
              <a:t>, N</a:t>
            </a:r>
            <a:r>
              <a:rPr lang="la-Latn" i="1" baseline="-25000" dirty="0" smtClean="0"/>
              <a:t>2</a:t>
            </a:r>
            <a:r>
              <a:rPr lang="la-Latn" i="1" dirty="0" smtClean="0"/>
              <a:t>, C</a:t>
            </a:r>
            <a:r>
              <a:rPr lang="en-US" i="1" dirty="0" smtClean="0"/>
              <a:t>l</a:t>
            </a:r>
            <a:r>
              <a:rPr lang="la-Latn" i="1" baseline="-25000" dirty="0" smtClean="0"/>
              <a:t>2</a:t>
            </a:r>
            <a:r>
              <a:rPr lang="ru-RU" dirty="0" smtClean="0"/>
              <a:t> и.т.д.)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143008" y="4143380"/>
            <a:ext cx="4786313" cy="1071562"/>
            <a:chOff x="1571604" y="4000504"/>
            <a:chExt cx="4786313" cy="107156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286354" y="4000504"/>
              <a:ext cx="1071563" cy="1071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/>
                <a:t>=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571604" y="4000504"/>
              <a:ext cx="1071563" cy="1071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/>
                <a:t>P</a:t>
              </a:r>
              <a:endParaRPr lang="ru-RU" sz="54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071917" y="4000504"/>
              <a:ext cx="1071562" cy="1071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/>
                <a:t>O</a:t>
              </a:r>
              <a:r>
                <a:rPr lang="en-US" sz="5400" baseline="-25000" dirty="0"/>
                <a:t>2</a:t>
              </a:r>
              <a:endParaRPr lang="ru-RU" sz="5400" baseline="-250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786042" y="4000504"/>
              <a:ext cx="1071562" cy="1071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/>
                <a:t>+</a:t>
              </a:r>
              <a:endParaRPr lang="ru-RU" sz="5400" dirty="0"/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1857356" y="1714488"/>
            <a:ext cx="6929486" cy="12858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1" fontAlgn="auto" hangingPunct="1">
              <a:buFont typeface="Wingdings"/>
              <a:buNone/>
              <a:defRPr/>
            </a:pPr>
            <a:r>
              <a:rPr lang="en-US" dirty="0" smtClean="0"/>
              <a:t>2. </a:t>
            </a:r>
            <a:r>
              <a:rPr lang="ru-RU" dirty="0" smtClean="0"/>
              <a:t>В правой части уравнения запиши формулы веществ образующихся в результате реакции.</a:t>
            </a:r>
            <a:endParaRPr lang="en-US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5857916" y="4143380"/>
            <a:ext cx="2214563" cy="1071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P</a:t>
            </a:r>
            <a:r>
              <a:rPr lang="en-US" sz="5400" baseline="-25000" dirty="0"/>
              <a:t>2</a:t>
            </a:r>
            <a:r>
              <a:rPr lang="en-US" sz="5400" dirty="0"/>
              <a:t>O</a:t>
            </a:r>
            <a:r>
              <a:rPr lang="en-US" sz="5400" baseline="-25000" dirty="0"/>
              <a:t>5</a:t>
            </a:r>
            <a:endParaRPr lang="ru-RU" sz="5400" baseline="-25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57356" y="1714488"/>
            <a:ext cx="6929486" cy="12858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1" fontAlgn="auto" hangingPunct="1">
              <a:buFont typeface="Wingdings"/>
              <a:buNone/>
              <a:defRPr/>
            </a:pPr>
            <a:r>
              <a:rPr lang="en-US" dirty="0" smtClean="0"/>
              <a:t>3. </a:t>
            </a:r>
            <a:r>
              <a:rPr lang="ru-RU" dirty="0" smtClean="0"/>
              <a:t>Определи: атомов, какого элемента в левой части уравнения больше. (Вначале уравнивают число атомов, которых в левой части уравнения больше.)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57356" y="1714488"/>
            <a:ext cx="6929486" cy="12858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en-US" dirty="0" smtClean="0">
                <a:solidFill>
                  <a:schemeClr val="accent4"/>
                </a:solidFill>
              </a:rPr>
              <a:t>4. </a:t>
            </a:r>
            <a:r>
              <a:rPr lang="ru-RU" dirty="0" smtClean="0">
                <a:solidFill>
                  <a:schemeClr val="accent4"/>
                </a:solidFill>
              </a:rPr>
              <a:t>Соедини фигурной стрелкой атомы этого элемента в левой и правой частях.</a:t>
            </a:r>
          </a:p>
        </p:txBody>
      </p:sp>
      <p:sp>
        <p:nvSpPr>
          <p:cNvPr id="18" name="Дуга 17"/>
          <p:cNvSpPr/>
          <p:nvPr/>
        </p:nvSpPr>
        <p:spPr>
          <a:xfrm rot="10800000">
            <a:off x="3929091" y="4714884"/>
            <a:ext cx="3286124" cy="785818"/>
          </a:xfrm>
          <a:prstGeom prst="arc">
            <a:avLst>
              <a:gd name="adj1" fmla="val 10799072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1714488"/>
            <a:ext cx="6929486" cy="12858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1" hangingPunct="1"/>
            <a:r>
              <a:rPr lang="en-US" dirty="0" smtClean="0">
                <a:solidFill>
                  <a:schemeClr val="accent4"/>
                </a:solidFill>
              </a:rPr>
              <a:t>5. </a:t>
            </a:r>
            <a:r>
              <a:rPr lang="ru-RU" dirty="0" smtClean="0">
                <a:solidFill>
                  <a:schemeClr val="accent4"/>
                </a:solidFill>
              </a:rPr>
              <a:t>Определи Н.О.К. чисел атомов в левой и правой частях уравнения.</a:t>
            </a: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43536" y="5643578"/>
            <a:ext cx="857250" cy="6429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  <a:endParaRPr lang="ru-RU" sz="5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57356" y="1714488"/>
            <a:ext cx="6929486" cy="12858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en-US" dirty="0" smtClean="0">
                <a:solidFill>
                  <a:schemeClr val="accent4"/>
                </a:solidFill>
              </a:rPr>
              <a:t>6. </a:t>
            </a:r>
            <a:r>
              <a:rPr lang="ru-RU" dirty="0" smtClean="0">
                <a:solidFill>
                  <a:schemeClr val="accent4"/>
                </a:solidFill>
              </a:rPr>
              <a:t>Запиши Н.О.К. в квадратике под стрелкой.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56" y="1714488"/>
            <a:ext cx="6929486" cy="12858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1" hangingPunct="1"/>
            <a:r>
              <a:rPr lang="en-US" dirty="0" smtClean="0">
                <a:solidFill>
                  <a:schemeClr val="accent4"/>
                </a:solidFill>
              </a:rPr>
              <a:t>7. </a:t>
            </a:r>
            <a:r>
              <a:rPr lang="ru-RU" dirty="0" smtClean="0">
                <a:solidFill>
                  <a:schemeClr val="accent4"/>
                </a:solidFill>
              </a:rPr>
              <a:t>Раздели Н.О.К. на число атомов каждого соединенного элемента.</a:t>
            </a:r>
            <a:endParaRPr lang="en-US" dirty="0" smtClean="0">
              <a:solidFill>
                <a:schemeClr val="accent4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2143155" y="5643578"/>
            <a:ext cx="2214563" cy="642937"/>
            <a:chOff x="2786065" y="4929198"/>
            <a:chExt cx="2214563" cy="642937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786065" y="4929198"/>
              <a:ext cx="857250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10</a:t>
              </a:r>
              <a:endParaRPr lang="ru-RU" sz="54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500440" y="4929198"/>
              <a:ext cx="357188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:</a:t>
              </a:r>
              <a:endParaRPr lang="ru-RU" sz="36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714753" y="4929198"/>
              <a:ext cx="500062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2</a:t>
              </a:r>
              <a:endParaRPr lang="ru-RU" sz="5400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071940" y="4929198"/>
              <a:ext cx="500063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=</a:t>
              </a:r>
              <a:endParaRPr lang="ru-RU" sz="54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4500565" y="4929198"/>
              <a:ext cx="500063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5</a:t>
              </a:r>
              <a:endParaRPr lang="ru-RU" sz="54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572281" y="5643578"/>
            <a:ext cx="2500313" cy="642937"/>
            <a:chOff x="5929329" y="5857892"/>
            <a:chExt cx="2500313" cy="642937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929329" y="5857892"/>
              <a:ext cx="857250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10</a:t>
              </a:r>
              <a:endParaRPr lang="ru-RU" sz="5400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643704" y="5857892"/>
              <a:ext cx="357188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:</a:t>
              </a:r>
              <a:endParaRPr lang="ru-RU" sz="3600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000892" y="5857892"/>
              <a:ext cx="500062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5</a:t>
              </a:r>
              <a:endParaRPr lang="ru-RU" sz="5400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429517" y="5857892"/>
              <a:ext cx="500062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=</a:t>
              </a:r>
              <a:endParaRPr lang="ru-RU" sz="5400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929579" y="5857892"/>
              <a:ext cx="500063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2</a:t>
              </a:r>
              <a:endParaRPr lang="ru-RU" sz="5400" dirty="0"/>
            </a:p>
          </p:txBody>
        </p:sp>
      </p:grpSp>
      <p:sp>
        <p:nvSpPr>
          <p:cNvPr id="36" name="Скругленный прямоугольник 35"/>
          <p:cNvSpPr/>
          <p:nvPr/>
        </p:nvSpPr>
        <p:spPr>
          <a:xfrm>
            <a:off x="1857356" y="1714488"/>
            <a:ext cx="6929486" cy="12858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en-US" dirty="0" smtClean="0">
                <a:solidFill>
                  <a:schemeClr val="accent4"/>
                </a:solidFill>
              </a:rPr>
              <a:t>8. </a:t>
            </a:r>
            <a:r>
              <a:rPr lang="ru-RU" dirty="0" smtClean="0">
                <a:solidFill>
                  <a:schemeClr val="accent4"/>
                </a:solidFill>
              </a:rPr>
              <a:t>Запиши полученный коэффициент перед формулой.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286116" y="4357698"/>
            <a:ext cx="500062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5</a:t>
            </a:r>
            <a:endParaRPr lang="ru-RU" sz="5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86446" y="4357694"/>
            <a:ext cx="500062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2</a:t>
            </a:r>
            <a:endParaRPr lang="ru-RU" sz="80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857356" y="1714488"/>
            <a:ext cx="6929486" cy="12858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1" fontAlgn="auto" hangingPunct="1">
              <a:buFont typeface="Wingdings"/>
              <a:buNone/>
              <a:defRPr/>
            </a:pPr>
            <a:r>
              <a:rPr lang="ru-RU" dirty="0" smtClean="0"/>
              <a:t>9. Определи: есть ли еще не уравненные (не соединенные) атомы: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а)  Если есть, то вернись к пункту 3.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б)  Если нет, то ВСЁ.</a:t>
            </a:r>
            <a:endParaRPr lang="ru-RU" dirty="0"/>
          </a:p>
        </p:txBody>
      </p:sp>
      <p:sp>
        <p:nvSpPr>
          <p:cNvPr id="40" name="Дуга 39"/>
          <p:cNvSpPr/>
          <p:nvPr/>
        </p:nvSpPr>
        <p:spPr>
          <a:xfrm>
            <a:off x="1643042" y="4000504"/>
            <a:ext cx="4786346" cy="785812"/>
          </a:xfrm>
          <a:prstGeom prst="arc">
            <a:avLst>
              <a:gd name="adj1" fmla="val 10883294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428998" y="3286129"/>
            <a:ext cx="857250" cy="6429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</a:t>
            </a:r>
            <a:endParaRPr lang="ru-RU" sz="5400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4429124" y="3286129"/>
            <a:ext cx="2500312" cy="642937"/>
            <a:chOff x="4643438" y="3286129"/>
            <a:chExt cx="2500312" cy="642937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643438" y="3286129"/>
              <a:ext cx="857250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4</a:t>
              </a:r>
              <a:endParaRPr lang="ru-RU" sz="5400" dirty="0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5357813" y="3286129"/>
              <a:ext cx="357187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:</a:t>
              </a:r>
              <a:endParaRPr lang="ru-RU" sz="3600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715000" y="3286129"/>
              <a:ext cx="500063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4</a:t>
              </a:r>
              <a:endParaRPr lang="ru-RU" sz="5400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6143625" y="3286129"/>
              <a:ext cx="500063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=</a:t>
              </a:r>
              <a:endParaRPr lang="ru-RU" sz="5400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643688" y="3286129"/>
              <a:ext cx="500062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1</a:t>
              </a:r>
              <a:endParaRPr lang="ru-RU" sz="5400" dirty="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785802" y="3286129"/>
            <a:ext cx="2214562" cy="642937"/>
            <a:chOff x="500063" y="3286129"/>
            <a:chExt cx="2214562" cy="642937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00063" y="3286129"/>
              <a:ext cx="857250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4</a:t>
              </a:r>
              <a:endParaRPr lang="ru-RU" sz="5400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214438" y="3286129"/>
              <a:ext cx="357187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:</a:t>
              </a:r>
              <a:endParaRPr lang="ru-RU" sz="3600" dirty="0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428750" y="3286129"/>
              <a:ext cx="500063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1</a:t>
              </a:r>
              <a:endParaRPr lang="ru-RU" sz="5400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785938" y="3286129"/>
              <a:ext cx="500062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=</a:t>
              </a:r>
              <a:endParaRPr lang="ru-RU" sz="5400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214563" y="3286129"/>
              <a:ext cx="500062" cy="6429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4</a:t>
              </a:r>
              <a:endParaRPr lang="ru-RU" sz="5400" dirty="0"/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1071541" y="4357694"/>
            <a:ext cx="500063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/>
              <a:t>4</a:t>
            </a:r>
            <a:endParaRPr lang="ru-RU" sz="5400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785918" y="4071942"/>
            <a:ext cx="6929486" cy="12144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defRPr/>
            </a:pPr>
            <a:endParaRPr lang="ru-RU" dirty="0" smtClean="0"/>
          </a:p>
          <a:p>
            <a:pPr algn="ctr" fontAlgn="auto">
              <a:defRPr/>
            </a:pPr>
            <a:r>
              <a:rPr lang="ru-RU" dirty="0" smtClean="0"/>
              <a:t>Материал взят из презентации </a:t>
            </a:r>
          </a:p>
          <a:p>
            <a:pPr algn="just" fontAlgn="auto">
              <a:defRPr/>
            </a:pPr>
            <a:r>
              <a:rPr lang="ru-RU" dirty="0" smtClean="0">
                <a:solidFill>
                  <a:srgbClr val="7678D8"/>
                </a:solidFill>
                <a:latin typeface="Arial" charset="0"/>
              </a:rPr>
              <a:t>Лебедева Сергея Николаевича</a:t>
            </a:r>
          </a:p>
          <a:p>
            <a:pPr algn="just" fontAlgn="auto">
              <a:defRPr/>
            </a:pPr>
            <a:r>
              <a:rPr lang="ru-RU" dirty="0" smtClean="0"/>
              <a:t>ГОУ школа-интернат V-VI вида. Костромской области.</a:t>
            </a:r>
            <a:endParaRPr lang="ru-RU" dirty="0" smtClean="0">
              <a:latin typeface="Arial" charset="0"/>
            </a:endParaRPr>
          </a:p>
          <a:p>
            <a:pPr eaLnBrk="1" fontAlgn="auto" hangingPunct="1">
              <a:buFont typeface="Wingdings"/>
              <a:buNone/>
              <a:defRPr/>
            </a:pPr>
            <a:endParaRPr lang="ru-RU" dirty="0"/>
          </a:p>
        </p:txBody>
      </p:sp>
      <p:sp>
        <p:nvSpPr>
          <p:cNvPr id="60" name="Управляющая кнопка: настраиваемая 59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61" name="Управляющая кнопка: настраиваемая 60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62" name="Управляющая кнопка: настраиваемая 61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63" name="Управляющая кнопка: настраиваемая 62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20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-0.25168 " pathEditMode="relative" ptsTypes="AA">
                                      <p:cBhvr>
                                        <p:cTn id="1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-0.25168 " pathEditMode="relative" ptsTypes="AA">
                                      <p:cBhvr>
                                        <p:cTn id="1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-0.25168 " pathEditMode="relative" ptsTypes="AA">
                                      <p:cBhvr>
                                        <p:cTn id="1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-0.25168 " pathEditMode="relative" ptsTypes="AA">
                                      <p:cBhvr>
                                        <p:cTn id="1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-0.25168 " pathEditMode="relative" ptsTypes="AA">
                                      <p:cBhvr>
                                        <p:cTn id="1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36" grpId="0" animBg="1"/>
      <p:bldP spid="36" grpId="1" animBg="1"/>
      <p:bldP spid="37" grpId="0"/>
      <p:bldP spid="37" grpId="1"/>
      <p:bldP spid="38" grpId="0"/>
      <p:bldP spid="38" grpId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55" grpId="0"/>
      <p:bldP spid="55" grpId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214414" y="55883"/>
            <a:ext cx="7500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400" dirty="0" smtClean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857232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0" name="Управляющая кнопка: настраиваемая 9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21</a:t>
            </a:fld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000" dirty="0" smtClean="0"/>
              <a:t>Скорость химической реакции</a:t>
            </a:r>
            <a:r>
              <a:rPr lang="en-US" sz="2000" dirty="0" smtClean="0"/>
              <a:t>.</a:t>
            </a:r>
            <a:endParaRPr lang="ru-RU" sz="2000" dirty="0" smtClean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258888" y="4941888"/>
            <a:ext cx="75612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196975"/>
            <a:ext cx="7705725" cy="1008063"/>
          </a:xfrm>
        </p:spPr>
        <p:txBody>
          <a:bodyPr/>
          <a:lstStyle/>
          <a:p>
            <a:pPr marL="812800" indent="-812800" algn="just"/>
            <a:r>
              <a:rPr lang="en-US" sz="2400" dirty="0"/>
              <a:t>I. </a:t>
            </a:r>
            <a:r>
              <a:rPr lang="ru-RU" sz="2400" dirty="0"/>
              <a:t>Скорость реакции – это быстрота изменения количества вещества в единицу времени.</a:t>
            </a:r>
            <a:r>
              <a:rPr lang="ru-RU" dirty="0"/>
              <a:t> 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331913" y="5013325"/>
            <a:ext cx="7513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Скорость реакции – это быстрота протекания химического процесса.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103438" y="2147888"/>
            <a:ext cx="76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60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baseline="-25000">
                <a:latin typeface="Times New Roman" pitchFamily="18" charset="0"/>
                <a:cs typeface="Times New Roman" pitchFamily="18" charset="0"/>
              </a:rPr>
              <a:t>х.р.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</a:t>
            </a:r>
            <a:endParaRPr lang="el-GR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2916238" y="25654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1547813" y="3933825"/>
            <a:ext cx="144462" cy="1428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3119438" y="2709863"/>
            <a:ext cx="144462" cy="1428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182938" y="1982788"/>
            <a:ext cx="368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>
                <a:latin typeface="Times New Roman" pitchFamily="18" charset="0"/>
                <a:cs typeface="Times New Roman" pitchFamily="18" charset="0"/>
              </a:rPr>
              <a:t>ν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243263" y="2420938"/>
            <a:ext cx="320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t</a:t>
            </a:r>
            <a:endParaRPr lang="ru-RU" sz="3200"/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2051050" y="2060575"/>
            <a:ext cx="3241675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403350" y="3068638"/>
            <a:ext cx="639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60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baseline="-25000">
                <a:latin typeface="Times New Roman" pitchFamily="18" charset="0"/>
                <a:cs typeface="Times New Roman" pitchFamily="18" charset="0"/>
              </a:rPr>
              <a:t>х.р.</a:t>
            </a:r>
            <a:endParaRPr lang="el-GR" sz="3600">
              <a:cs typeface="Times New Roman" pitchFamily="18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581150" y="3573463"/>
            <a:ext cx="46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320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1908175" y="3783013"/>
            <a:ext cx="7037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- Разность количества вещества (между начальной и конечной).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1908175" y="3284538"/>
            <a:ext cx="3603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- Скорость химической реакции.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1619250" y="4076700"/>
            <a:ext cx="32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t</a:t>
            </a:r>
            <a:endParaRPr lang="ru-RU" sz="3200"/>
          </a:p>
        </p:txBody>
      </p:sp>
      <p:sp>
        <p:nvSpPr>
          <p:cNvPr id="32" name="AutoShape 20"/>
          <p:cNvSpPr>
            <a:spLocks noChangeArrowheads="1"/>
          </p:cNvSpPr>
          <p:nvPr/>
        </p:nvSpPr>
        <p:spPr bwMode="auto">
          <a:xfrm>
            <a:off x="3132138" y="2349500"/>
            <a:ext cx="144462" cy="1428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21"/>
          <p:cNvSpPr>
            <a:spLocks noChangeArrowheads="1"/>
          </p:cNvSpPr>
          <p:nvPr/>
        </p:nvSpPr>
        <p:spPr bwMode="auto">
          <a:xfrm>
            <a:off x="1547813" y="4365625"/>
            <a:ext cx="144462" cy="1428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1908175" y="4221163"/>
            <a:ext cx="5779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- Разность времени (между </a:t>
            </a:r>
            <a:r>
              <a:rPr lang="ru-RU" dirty="0" smtClean="0"/>
              <a:t>конечным </a:t>
            </a:r>
            <a:r>
              <a:rPr lang="ru-RU" dirty="0"/>
              <a:t>и </a:t>
            </a:r>
            <a:r>
              <a:rPr lang="ru-RU" dirty="0" smtClean="0"/>
              <a:t>начальным).</a:t>
            </a:r>
            <a:endParaRPr lang="ru-RU" dirty="0"/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3851275" y="2349500"/>
            <a:ext cx="1062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(моль/с)</a:t>
            </a:r>
          </a:p>
        </p:txBody>
      </p:sp>
      <p:sp>
        <p:nvSpPr>
          <p:cNvPr id="100" name="Rectangle 3"/>
          <p:cNvSpPr txBox="1">
            <a:spLocks noChangeArrowheads="1"/>
          </p:cNvSpPr>
          <p:nvPr/>
        </p:nvSpPr>
        <p:spPr bwMode="auto">
          <a:xfrm>
            <a:off x="1258888" y="1196975"/>
            <a:ext cx="7705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marR="0" lvl="0" indent="-8128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II.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Условия влияющие на скорость химической реакции.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1619250" y="2133600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1. От природы реагирующих веществ (если одно из веществ неизвестно). </a:t>
            </a: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3132138" y="2781300"/>
            <a:ext cx="3744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Ме  +   </a:t>
            </a:r>
            <a:r>
              <a:rPr lang="en-US"/>
              <a:t>HCl</a:t>
            </a:r>
            <a:r>
              <a:rPr lang="en-US" baseline="-25000"/>
              <a:t>5-10%</a:t>
            </a:r>
            <a:r>
              <a:rPr lang="ru-RU" baseline="-25000"/>
              <a:t>  </a:t>
            </a:r>
            <a:r>
              <a:rPr lang="ru-RU"/>
              <a:t> </a:t>
            </a:r>
            <a:r>
              <a:rPr lang="ru-RU">
                <a:sym typeface="Wingdings" pitchFamily="2" charset="2"/>
              </a:rPr>
              <a:t></a:t>
            </a:r>
            <a:r>
              <a:rPr lang="en-US">
                <a:sym typeface="Wingdings" pitchFamily="2" charset="2"/>
              </a:rPr>
              <a:t>  </a:t>
            </a:r>
            <a:r>
              <a:rPr lang="ru-RU">
                <a:sym typeface="Wingdings" pitchFamily="2" charset="2"/>
              </a:rPr>
              <a:t>Ме</a:t>
            </a:r>
            <a:r>
              <a:rPr lang="en-US">
                <a:sym typeface="Wingdings" pitchFamily="2" charset="2"/>
              </a:rPr>
              <a:t>Cl</a:t>
            </a:r>
            <a:r>
              <a:rPr lang="en-US" baseline="-25000"/>
              <a:t>x</a:t>
            </a:r>
            <a:r>
              <a:rPr lang="en-US"/>
              <a:t>  + H</a:t>
            </a:r>
            <a:r>
              <a:rPr lang="ru-RU" baseline="-25000"/>
              <a:t>2</a:t>
            </a:r>
          </a:p>
        </p:txBody>
      </p:sp>
      <p:sp>
        <p:nvSpPr>
          <p:cNvPr id="103" name="Line 14"/>
          <p:cNvSpPr>
            <a:spLocks noChangeShapeType="1"/>
          </p:cNvSpPr>
          <p:nvPr/>
        </p:nvSpPr>
        <p:spPr bwMode="auto">
          <a:xfrm flipV="1">
            <a:off x="6588125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1763713" y="3357563"/>
            <a:ext cx="863600" cy="3603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1763713" y="5157788"/>
            <a:ext cx="863600" cy="576262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" name="Rectangle 16"/>
          <p:cNvSpPr>
            <a:spLocks noChangeArrowheads="1"/>
          </p:cNvSpPr>
          <p:nvPr/>
        </p:nvSpPr>
        <p:spPr bwMode="auto">
          <a:xfrm>
            <a:off x="1763713" y="4652963"/>
            <a:ext cx="863600" cy="792162"/>
          </a:xfrm>
          <a:prstGeom prst="rect">
            <a:avLst/>
          </a:prstGeom>
          <a:solidFill>
            <a:srgbClr val="3366FF"/>
          </a:solidFill>
          <a:ln w="31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" name="Line 19"/>
          <p:cNvSpPr>
            <a:spLocks noChangeShapeType="1"/>
          </p:cNvSpPr>
          <p:nvPr/>
        </p:nvSpPr>
        <p:spPr bwMode="auto">
          <a:xfrm>
            <a:off x="1763713" y="3500438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" name="Line 20"/>
          <p:cNvSpPr>
            <a:spLocks noChangeShapeType="1"/>
          </p:cNvSpPr>
          <p:nvPr/>
        </p:nvSpPr>
        <p:spPr bwMode="auto">
          <a:xfrm>
            <a:off x="2627313" y="3500438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" name="AutoShape 21"/>
          <p:cNvSpPr>
            <a:spLocks noChangeArrowheads="1"/>
          </p:cNvSpPr>
          <p:nvPr/>
        </p:nvSpPr>
        <p:spPr bwMode="auto">
          <a:xfrm>
            <a:off x="1979613" y="5157788"/>
            <a:ext cx="215900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" name="AutoShape 22"/>
          <p:cNvSpPr>
            <a:spLocks noChangeArrowheads="1"/>
          </p:cNvSpPr>
          <p:nvPr/>
        </p:nvSpPr>
        <p:spPr bwMode="auto">
          <a:xfrm>
            <a:off x="2268538" y="5229225"/>
            <a:ext cx="215900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" name="Oval 23"/>
          <p:cNvSpPr>
            <a:spLocks noChangeArrowheads="1"/>
          </p:cNvSpPr>
          <p:nvPr/>
        </p:nvSpPr>
        <p:spPr bwMode="auto">
          <a:xfrm>
            <a:off x="1835150" y="50847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" name="Oval 27"/>
          <p:cNvSpPr>
            <a:spLocks noChangeArrowheads="1"/>
          </p:cNvSpPr>
          <p:nvPr/>
        </p:nvSpPr>
        <p:spPr bwMode="auto">
          <a:xfrm>
            <a:off x="1835150" y="472598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" name="Oval 28"/>
          <p:cNvSpPr>
            <a:spLocks noChangeArrowheads="1"/>
          </p:cNvSpPr>
          <p:nvPr/>
        </p:nvSpPr>
        <p:spPr bwMode="auto">
          <a:xfrm>
            <a:off x="1835150" y="43656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" name="Oval 29"/>
          <p:cNvSpPr>
            <a:spLocks noChangeArrowheads="1"/>
          </p:cNvSpPr>
          <p:nvPr/>
        </p:nvSpPr>
        <p:spPr bwMode="auto">
          <a:xfrm>
            <a:off x="1835150" y="40052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" name="Oval 42"/>
          <p:cNvSpPr>
            <a:spLocks noChangeArrowheads="1"/>
          </p:cNvSpPr>
          <p:nvPr/>
        </p:nvSpPr>
        <p:spPr bwMode="auto">
          <a:xfrm>
            <a:off x="1979613" y="52292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" name="Oval 43"/>
          <p:cNvSpPr>
            <a:spLocks noChangeArrowheads="1"/>
          </p:cNvSpPr>
          <p:nvPr/>
        </p:nvSpPr>
        <p:spPr bwMode="auto">
          <a:xfrm>
            <a:off x="1979613" y="487045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7" name="Oval 44"/>
          <p:cNvSpPr>
            <a:spLocks noChangeArrowheads="1"/>
          </p:cNvSpPr>
          <p:nvPr/>
        </p:nvSpPr>
        <p:spPr bwMode="auto">
          <a:xfrm>
            <a:off x="1979613" y="45100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8" name="Oval 45"/>
          <p:cNvSpPr>
            <a:spLocks noChangeArrowheads="1"/>
          </p:cNvSpPr>
          <p:nvPr/>
        </p:nvSpPr>
        <p:spPr bwMode="auto">
          <a:xfrm>
            <a:off x="1979613" y="41497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" name="Oval 46"/>
          <p:cNvSpPr>
            <a:spLocks noChangeArrowheads="1"/>
          </p:cNvSpPr>
          <p:nvPr/>
        </p:nvSpPr>
        <p:spPr bwMode="auto">
          <a:xfrm>
            <a:off x="2195513" y="50847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0" name="Oval 47"/>
          <p:cNvSpPr>
            <a:spLocks noChangeArrowheads="1"/>
          </p:cNvSpPr>
          <p:nvPr/>
        </p:nvSpPr>
        <p:spPr bwMode="auto">
          <a:xfrm>
            <a:off x="2195513" y="47259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" name="Oval 48"/>
          <p:cNvSpPr>
            <a:spLocks noChangeArrowheads="1"/>
          </p:cNvSpPr>
          <p:nvPr/>
        </p:nvSpPr>
        <p:spPr bwMode="auto">
          <a:xfrm>
            <a:off x="2195513" y="43656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" name="Oval 49"/>
          <p:cNvSpPr>
            <a:spLocks noChangeArrowheads="1"/>
          </p:cNvSpPr>
          <p:nvPr/>
        </p:nvSpPr>
        <p:spPr bwMode="auto">
          <a:xfrm>
            <a:off x="2195513" y="40052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" name="Oval 50"/>
          <p:cNvSpPr>
            <a:spLocks noChangeArrowheads="1"/>
          </p:cNvSpPr>
          <p:nvPr/>
        </p:nvSpPr>
        <p:spPr bwMode="auto">
          <a:xfrm>
            <a:off x="2411413" y="51562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" name="Oval 51"/>
          <p:cNvSpPr>
            <a:spLocks noChangeArrowheads="1"/>
          </p:cNvSpPr>
          <p:nvPr/>
        </p:nvSpPr>
        <p:spPr bwMode="auto">
          <a:xfrm>
            <a:off x="2411413" y="47974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5" name="Oval 52"/>
          <p:cNvSpPr>
            <a:spLocks noChangeArrowheads="1"/>
          </p:cNvSpPr>
          <p:nvPr/>
        </p:nvSpPr>
        <p:spPr bwMode="auto">
          <a:xfrm>
            <a:off x="2411413" y="44370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" name="Oval 53"/>
          <p:cNvSpPr>
            <a:spLocks noChangeArrowheads="1"/>
          </p:cNvSpPr>
          <p:nvPr/>
        </p:nvSpPr>
        <p:spPr bwMode="auto">
          <a:xfrm>
            <a:off x="2411413" y="40767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7" name="Oval 54"/>
          <p:cNvSpPr>
            <a:spLocks noChangeArrowheads="1"/>
          </p:cNvSpPr>
          <p:nvPr/>
        </p:nvSpPr>
        <p:spPr bwMode="auto">
          <a:xfrm>
            <a:off x="3995738" y="3357563"/>
            <a:ext cx="863600" cy="3603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" name="Oval 55"/>
          <p:cNvSpPr>
            <a:spLocks noChangeArrowheads="1"/>
          </p:cNvSpPr>
          <p:nvPr/>
        </p:nvSpPr>
        <p:spPr bwMode="auto">
          <a:xfrm>
            <a:off x="3995738" y="5157788"/>
            <a:ext cx="863600" cy="576262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9" name="Rectangle 56"/>
          <p:cNvSpPr>
            <a:spLocks noChangeArrowheads="1"/>
          </p:cNvSpPr>
          <p:nvPr/>
        </p:nvSpPr>
        <p:spPr bwMode="auto">
          <a:xfrm>
            <a:off x="3995738" y="4652963"/>
            <a:ext cx="863600" cy="792162"/>
          </a:xfrm>
          <a:prstGeom prst="rect">
            <a:avLst/>
          </a:prstGeom>
          <a:solidFill>
            <a:srgbClr val="3366FF"/>
          </a:solidFill>
          <a:ln w="31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0" name="Line 57"/>
          <p:cNvSpPr>
            <a:spLocks noChangeShapeType="1"/>
          </p:cNvSpPr>
          <p:nvPr/>
        </p:nvSpPr>
        <p:spPr bwMode="auto">
          <a:xfrm>
            <a:off x="3995738" y="3500438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1" name="Line 58"/>
          <p:cNvSpPr>
            <a:spLocks noChangeShapeType="1"/>
          </p:cNvSpPr>
          <p:nvPr/>
        </p:nvSpPr>
        <p:spPr bwMode="auto">
          <a:xfrm>
            <a:off x="4859338" y="3500438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2" name="AutoShape 59"/>
          <p:cNvSpPr>
            <a:spLocks noChangeArrowheads="1"/>
          </p:cNvSpPr>
          <p:nvPr/>
        </p:nvSpPr>
        <p:spPr bwMode="auto">
          <a:xfrm>
            <a:off x="4210050" y="5156200"/>
            <a:ext cx="215900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" name="AutoShape 60"/>
          <p:cNvSpPr>
            <a:spLocks noChangeArrowheads="1"/>
          </p:cNvSpPr>
          <p:nvPr/>
        </p:nvSpPr>
        <p:spPr bwMode="auto">
          <a:xfrm>
            <a:off x="4498975" y="5300663"/>
            <a:ext cx="215900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" name="Oval 61"/>
          <p:cNvSpPr>
            <a:spLocks noChangeArrowheads="1"/>
          </p:cNvSpPr>
          <p:nvPr/>
        </p:nvSpPr>
        <p:spPr bwMode="auto">
          <a:xfrm>
            <a:off x="4067175" y="47228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" name="Oval 62"/>
          <p:cNvSpPr>
            <a:spLocks noChangeArrowheads="1"/>
          </p:cNvSpPr>
          <p:nvPr/>
        </p:nvSpPr>
        <p:spPr bwMode="auto">
          <a:xfrm>
            <a:off x="4067175" y="43640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6" name="Oval 63"/>
          <p:cNvSpPr>
            <a:spLocks noChangeArrowheads="1"/>
          </p:cNvSpPr>
          <p:nvPr/>
        </p:nvSpPr>
        <p:spPr bwMode="auto">
          <a:xfrm>
            <a:off x="4067175" y="40036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7" name="Oval 64"/>
          <p:cNvSpPr>
            <a:spLocks noChangeArrowheads="1"/>
          </p:cNvSpPr>
          <p:nvPr/>
        </p:nvSpPr>
        <p:spPr bwMode="auto">
          <a:xfrm>
            <a:off x="4067175" y="36433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8" name="Oval 69"/>
          <p:cNvSpPr>
            <a:spLocks noChangeArrowheads="1"/>
          </p:cNvSpPr>
          <p:nvPr/>
        </p:nvSpPr>
        <p:spPr bwMode="auto">
          <a:xfrm>
            <a:off x="4354513" y="50117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9" name="Oval 70"/>
          <p:cNvSpPr>
            <a:spLocks noChangeArrowheads="1"/>
          </p:cNvSpPr>
          <p:nvPr/>
        </p:nvSpPr>
        <p:spPr bwMode="auto">
          <a:xfrm>
            <a:off x="4354513" y="46529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" name="Oval 71"/>
          <p:cNvSpPr>
            <a:spLocks noChangeArrowheads="1"/>
          </p:cNvSpPr>
          <p:nvPr/>
        </p:nvSpPr>
        <p:spPr bwMode="auto">
          <a:xfrm>
            <a:off x="4354513" y="42926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1" name="Oval 72"/>
          <p:cNvSpPr>
            <a:spLocks noChangeArrowheads="1"/>
          </p:cNvSpPr>
          <p:nvPr/>
        </p:nvSpPr>
        <p:spPr bwMode="auto">
          <a:xfrm>
            <a:off x="4354513" y="38592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2" name="Oval 73"/>
          <p:cNvSpPr>
            <a:spLocks noChangeArrowheads="1"/>
          </p:cNvSpPr>
          <p:nvPr/>
        </p:nvSpPr>
        <p:spPr bwMode="auto">
          <a:xfrm>
            <a:off x="4643438" y="479425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" name="Oval 74"/>
          <p:cNvSpPr>
            <a:spLocks noChangeArrowheads="1"/>
          </p:cNvSpPr>
          <p:nvPr/>
        </p:nvSpPr>
        <p:spPr bwMode="auto">
          <a:xfrm>
            <a:off x="4643438" y="44354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" name="Oval 75"/>
          <p:cNvSpPr>
            <a:spLocks noChangeArrowheads="1"/>
          </p:cNvSpPr>
          <p:nvPr/>
        </p:nvSpPr>
        <p:spPr bwMode="auto">
          <a:xfrm>
            <a:off x="4643438" y="40751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" name="Oval 76"/>
          <p:cNvSpPr>
            <a:spLocks noChangeArrowheads="1"/>
          </p:cNvSpPr>
          <p:nvPr/>
        </p:nvSpPr>
        <p:spPr bwMode="auto">
          <a:xfrm>
            <a:off x="4643438" y="371475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6" name="Oval 77"/>
          <p:cNvSpPr>
            <a:spLocks noChangeArrowheads="1"/>
          </p:cNvSpPr>
          <p:nvPr/>
        </p:nvSpPr>
        <p:spPr bwMode="auto">
          <a:xfrm>
            <a:off x="6300788" y="3357563"/>
            <a:ext cx="863600" cy="3603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" name="Oval 78"/>
          <p:cNvSpPr>
            <a:spLocks noChangeArrowheads="1"/>
          </p:cNvSpPr>
          <p:nvPr/>
        </p:nvSpPr>
        <p:spPr bwMode="auto">
          <a:xfrm>
            <a:off x="6300788" y="5157788"/>
            <a:ext cx="863600" cy="576262"/>
          </a:xfrm>
          <a:prstGeom prst="ellipse">
            <a:avLst/>
          </a:prstGeom>
          <a:solidFill>
            <a:srgbClr val="3366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" name="Rectangle 79"/>
          <p:cNvSpPr>
            <a:spLocks noChangeArrowheads="1"/>
          </p:cNvSpPr>
          <p:nvPr/>
        </p:nvSpPr>
        <p:spPr bwMode="auto">
          <a:xfrm>
            <a:off x="6300788" y="4652963"/>
            <a:ext cx="863600" cy="792162"/>
          </a:xfrm>
          <a:prstGeom prst="rect">
            <a:avLst/>
          </a:prstGeom>
          <a:solidFill>
            <a:srgbClr val="3366FF"/>
          </a:solidFill>
          <a:ln w="31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9" name="Line 80"/>
          <p:cNvSpPr>
            <a:spLocks noChangeShapeType="1"/>
          </p:cNvSpPr>
          <p:nvPr/>
        </p:nvSpPr>
        <p:spPr bwMode="auto">
          <a:xfrm>
            <a:off x="6300788" y="3500438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0" name="Line 81"/>
          <p:cNvSpPr>
            <a:spLocks noChangeShapeType="1"/>
          </p:cNvSpPr>
          <p:nvPr/>
        </p:nvSpPr>
        <p:spPr bwMode="auto">
          <a:xfrm>
            <a:off x="7164388" y="3500438"/>
            <a:ext cx="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1" name="AutoShape 82"/>
          <p:cNvSpPr>
            <a:spLocks noChangeArrowheads="1"/>
          </p:cNvSpPr>
          <p:nvPr/>
        </p:nvSpPr>
        <p:spPr bwMode="auto">
          <a:xfrm>
            <a:off x="6515100" y="5156200"/>
            <a:ext cx="215900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2" name="AutoShape 83"/>
          <p:cNvSpPr>
            <a:spLocks noChangeArrowheads="1"/>
          </p:cNvSpPr>
          <p:nvPr/>
        </p:nvSpPr>
        <p:spPr bwMode="auto">
          <a:xfrm>
            <a:off x="6804025" y="5229225"/>
            <a:ext cx="215900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" name="Oval 84"/>
          <p:cNvSpPr>
            <a:spLocks noChangeArrowheads="1"/>
          </p:cNvSpPr>
          <p:nvPr/>
        </p:nvSpPr>
        <p:spPr bwMode="auto">
          <a:xfrm>
            <a:off x="6443663" y="50117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" name="Oval 97"/>
          <p:cNvSpPr>
            <a:spLocks noChangeArrowheads="1"/>
          </p:cNvSpPr>
          <p:nvPr/>
        </p:nvSpPr>
        <p:spPr bwMode="auto">
          <a:xfrm>
            <a:off x="6804025" y="50117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" name="Oval 98"/>
          <p:cNvSpPr>
            <a:spLocks noChangeArrowheads="1"/>
          </p:cNvSpPr>
          <p:nvPr/>
        </p:nvSpPr>
        <p:spPr bwMode="auto">
          <a:xfrm>
            <a:off x="6443663" y="45085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6" name="Oval 99"/>
          <p:cNvSpPr>
            <a:spLocks noChangeArrowheads="1"/>
          </p:cNvSpPr>
          <p:nvPr/>
        </p:nvSpPr>
        <p:spPr bwMode="auto">
          <a:xfrm>
            <a:off x="6804025" y="45085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" name="Oval 100"/>
          <p:cNvSpPr>
            <a:spLocks noChangeArrowheads="1"/>
          </p:cNvSpPr>
          <p:nvPr/>
        </p:nvSpPr>
        <p:spPr bwMode="auto">
          <a:xfrm>
            <a:off x="6443663" y="40036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" name="Oval 101"/>
          <p:cNvSpPr>
            <a:spLocks noChangeArrowheads="1"/>
          </p:cNvSpPr>
          <p:nvPr/>
        </p:nvSpPr>
        <p:spPr bwMode="auto">
          <a:xfrm>
            <a:off x="6804025" y="40036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" name="Oval 102"/>
          <p:cNvSpPr>
            <a:spLocks noChangeArrowheads="1"/>
          </p:cNvSpPr>
          <p:nvPr/>
        </p:nvSpPr>
        <p:spPr bwMode="auto">
          <a:xfrm>
            <a:off x="6443663" y="35004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0" name="Oval 103"/>
          <p:cNvSpPr>
            <a:spLocks noChangeArrowheads="1"/>
          </p:cNvSpPr>
          <p:nvPr/>
        </p:nvSpPr>
        <p:spPr bwMode="auto">
          <a:xfrm>
            <a:off x="6804025" y="35004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1" name="Text Box 104"/>
          <p:cNvSpPr txBox="1">
            <a:spLocks noChangeArrowheads="1"/>
          </p:cNvSpPr>
          <p:nvPr/>
        </p:nvSpPr>
        <p:spPr bwMode="auto">
          <a:xfrm>
            <a:off x="1908175" y="5661025"/>
            <a:ext cx="722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Mg</a:t>
            </a:r>
            <a:endParaRPr lang="ru-RU" sz="3200"/>
          </a:p>
        </p:txBody>
      </p:sp>
      <p:sp>
        <p:nvSpPr>
          <p:cNvPr id="162" name="Text Box 105"/>
          <p:cNvSpPr txBox="1">
            <a:spLocks noChangeArrowheads="1"/>
          </p:cNvSpPr>
          <p:nvPr/>
        </p:nvSpPr>
        <p:spPr bwMode="auto">
          <a:xfrm>
            <a:off x="4219575" y="5661025"/>
            <a:ext cx="638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Zn</a:t>
            </a:r>
            <a:endParaRPr lang="ru-RU" sz="3200"/>
          </a:p>
        </p:txBody>
      </p:sp>
      <p:sp>
        <p:nvSpPr>
          <p:cNvPr id="163" name="Text Box 106"/>
          <p:cNvSpPr txBox="1">
            <a:spLocks noChangeArrowheads="1"/>
          </p:cNvSpPr>
          <p:nvPr/>
        </p:nvSpPr>
        <p:spPr bwMode="auto">
          <a:xfrm>
            <a:off x="6443663" y="5661025"/>
            <a:ext cx="611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Fe</a:t>
            </a:r>
            <a:endParaRPr lang="ru-RU" sz="3200"/>
          </a:p>
        </p:txBody>
      </p:sp>
      <p:sp>
        <p:nvSpPr>
          <p:cNvPr id="164" name="Text Box 6"/>
          <p:cNvSpPr txBox="1">
            <a:spLocks noChangeArrowheads="1"/>
          </p:cNvSpPr>
          <p:nvPr/>
        </p:nvSpPr>
        <p:spPr bwMode="auto">
          <a:xfrm>
            <a:off x="1619250" y="2133600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2. От концентрации  реагирующих веществ (для газов). С-концентрация</a:t>
            </a:r>
          </a:p>
        </p:txBody>
      </p:sp>
      <p:sp>
        <p:nvSpPr>
          <p:cNvPr id="165" name="Text Box 7"/>
          <p:cNvSpPr txBox="1">
            <a:spLocks noChangeArrowheads="1"/>
          </p:cNvSpPr>
          <p:nvPr/>
        </p:nvSpPr>
        <p:spPr bwMode="auto">
          <a:xfrm>
            <a:off x="3132138" y="2781300"/>
            <a:ext cx="3744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2</a:t>
            </a:r>
            <a:r>
              <a:rPr lang="en-US"/>
              <a:t>H</a:t>
            </a:r>
            <a:r>
              <a:rPr lang="ru-RU" baseline="-25000"/>
              <a:t>2 </a:t>
            </a:r>
            <a:r>
              <a:rPr lang="ru-RU"/>
              <a:t>+ О</a:t>
            </a:r>
            <a:r>
              <a:rPr lang="ru-RU" baseline="-25000"/>
              <a:t>2</a:t>
            </a:r>
            <a:r>
              <a:rPr lang="ru-RU"/>
              <a:t> </a:t>
            </a:r>
            <a:r>
              <a:rPr lang="ru-RU">
                <a:sym typeface="Wingdings" pitchFamily="2" charset="2"/>
              </a:rPr>
              <a:t></a:t>
            </a:r>
            <a:r>
              <a:rPr lang="en-US">
                <a:sym typeface="Wingdings" pitchFamily="2" charset="2"/>
              </a:rPr>
              <a:t>  </a:t>
            </a:r>
            <a:r>
              <a:rPr lang="ru-RU">
                <a:sym typeface="Wingdings" pitchFamily="2" charset="2"/>
              </a:rPr>
              <a:t>2</a:t>
            </a:r>
            <a:r>
              <a:rPr lang="en-US"/>
              <a:t>H</a:t>
            </a:r>
            <a:r>
              <a:rPr lang="ru-RU" baseline="-25000"/>
              <a:t>2</a:t>
            </a:r>
            <a:r>
              <a:rPr lang="ru-RU"/>
              <a:t>О</a:t>
            </a:r>
          </a:p>
        </p:txBody>
      </p:sp>
      <p:sp>
        <p:nvSpPr>
          <p:cNvPr id="166" name="Oval 69"/>
          <p:cNvSpPr>
            <a:spLocks noChangeArrowheads="1"/>
          </p:cNvSpPr>
          <p:nvPr/>
        </p:nvSpPr>
        <p:spPr bwMode="auto">
          <a:xfrm>
            <a:off x="1835150" y="3429000"/>
            <a:ext cx="2305050" cy="2232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7" name="Oval 70"/>
          <p:cNvSpPr>
            <a:spLocks noChangeArrowheads="1"/>
          </p:cNvSpPr>
          <p:nvPr/>
        </p:nvSpPr>
        <p:spPr bwMode="auto">
          <a:xfrm>
            <a:off x="2195513" y="39338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" name="Oval 71"/>
          <p:cNvSpPr>
            <a:spLocks noChangeArrowheads="1"/>
          </p:cNvSpPr>
          <p:nvPr/>
        </p:nvSpPr>
        <p:spPr bwMode="auto">
          <a:xfrm>
            <a:off x="2268538" y="38608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9" name="Oval 72"/>
          <p:cNvSpPr>
            <a:spLocks noChangeArrowheads="1"/>
          </p:cNvSpPr>
          <p:nvPr/>
        </p:nvSpPr>
        <p:spPr bwMode="auto">
          <a:xfrm>
            <a:off x="2700338" y="3716338"/>
            <a:ext cx="215900" cy="2174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0" name="Oval 73"/>
          <p:cNvSpPr>
            <a:spLocks noChangeArrowheads="1"/>
          </p:cNvSpPr>
          <p:nvPr/>
        </p:nvSpPr>
        <p:spPr bwMode="auto">
          <a:xfrm>
            <a:off x="2844800" y="3716338"/>
            <a:ext cx="215900" cy="2174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1" name="Oval 74"/>
          <p:cNvSpPr>
            <a:spLocks noChangeArrowheads="1"/>
          </p:cNvSpPr>
          <p:nvPr/>
        </p:nvSpPr>
        <p:spPr bwMode="auto">
          <a:xfrm>
            <a:off x="2339975" y="4365625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2" name="Oval 75"/>
          <p:cNvSpPr>
            <a:spLocks noChangeArrowheads="1"/>
          </p:cNvSpPr>
          <p:nvPr/>
        </p:nvSpPr>
        <p:spPr bwMode="auto">
          <a:xfrm>
            <a:off x="2484438" y="4365625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3" name="Oval 76"/>
          <p:cNvSpPr>
            <a:spLocks noChangeArrowheads="1"/>
          </p:cNvSpPr>
          <p:nvPr/>
        </p:nvSpPr>
        <p:spPr bwMode="auto">
          <a:xfrm>
            <a:off x="2987675" y="5229225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" name="Oval 77"/>
          <p:cNvSpPr>
            <a:spLocks noChangeArrowheads="1"/>
          </p:cNvSpPr>
          <p:nvPr/>
        </p:nvSpPr>
        <p:spPr bwMode="auto">
          <a:xfrm>
            <a:off x="3132138" y="5229225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" name="Oval 78"/>
          <p:cNvSpPr>
            <a:spLocks noChangeArrowheads="1"/>
          </p:cNvSpPr>
          <p:nvPr/>
        </p:nvSpPr>
        <p:spPr bwMode="auto">
          <a:xfrm>
            <a:off x="3346450" y="39338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6" name="Oval 79"/>
          <p:cNvSpPr>
            <a:spLocks noChangeArrowheads="1"/>
          </p:cNvSpPr>
          <p:nvPr/>
        </p:nvSpPr>
        <p:spPr bwMode="auto">
          <a:xfrm>
            <a:off x="3419475" y="38608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7" name="Oval 80"/>
          <p:cNvSpPr>
            <a:spLocks noChangeArrowheads="1"/>
          </p:cNvSpPr>
          <p:nvPr/>
        </p:nvSpPr>
        <p:spPr bwMode="auto">
          <a:xfrm>
            <a:off x="3419475" y="465455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8" name="Oval 81"/>
          <p:cNvSpPr>
            <a:spLocks noChangeArrowheads="1"/>
          </p:cNvSpPr>
          <p:nvPr/>
        </p:nvSpPr>
        <p:spPr bwMode="auto">
          <a:xfrm>
            <a:off x="3492500" y="45815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9" name="Oval 82"/>
          <p:cNvSpPr>
            <a:spLocks noChangeArrowheads="1"/>
          </p:cNvSpPr>
          <p:nvPr/>
        </p:nvSpPr>
        <p:spPr bwMode="auto">
          <a:xfrm>
            <a:off x="2411413" y="50133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" name="Oval 83"/>
          <p:cNvSpPr>
            <a:spLocks noChangeArrowheads="1"/>
          </p:cNvSpPr>
          <p:nvPr/>
        </p:nvSpPr>
        <p:spPr bwMode="auto">
          <a:xfrm>
            <a:off x="2484438" y="494188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" name="Oval 84"/>
          <p:cNvSpPr>
            <a:spLocks noChangeArrowheads="1"/>
          </p:cNvSpPr>
          <p:nvPr/>
        </p:nvSpPr>
        <p:spPr bwMode="auto">
          <a:xfrm>
            <a:off x="2844800" y="537210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" name="Oval 85"/>
          <p:cNvSpPr>
            <a:spLocks noChangeArrowheads="1"/>
          </p:cNvSpPr>
          <p:nvPr/>
        </p:nvSpPr>
        <p:spPr bwMode="auto">
          <a:xfrm>
            <a:off x="2771775" y="544353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" name="Oval 86"/>
          <p:cNvSpPr>
            <a:spLocks noChangeArrowheads="1"/>
          </p:cNvSpPr>
          <p:nvPr/>
        </p:nvSpPr>
        <p:spPr bwMode="auto">
          <a:xfrm>
            <a:off x="2916238" y="53006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" name="AutoShape 87"/>
          <p:cNvSpPr>
            <a:spLocks noChangeArrowheads="1"/>
          </p:cNvSpPr>
          <p:nvPr/>
        </p:nvSpPr>
        <p:spPr bwMode="auto">
          <a:xfrm>
            <a:off x="2771775" y="4365625"/>
            <a:ext cx="431800" cy="504825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" name="Oval 88"/>
          <p:cNvSpPr>
            <a:spLocks noChangeArrowheads="1"/>
          </p:cNvSpPr>
          <p:nvPr/>
        </p:nvSpPr>
        <p:spPr bwMode="auto">
          <a:xfrm>
            <a:off x="5508625" y="3502025"/>
            <a:ext cx="2305050" cy="2232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" name="Oval 89"/>
          <p:cNvSpPr>
            <a:spLocks noChangeArrowheads="1"/>
          </p:cNvSpPr>
          <p:nvPr/>
        </p:nvSpPr>
        <p:spPr bwMode="auto">
          <a:xfrm>
            <a:off x="5868988" y="400685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7" name="Oval 90"/>
          <p:cNvSpPr>
            <a:spLocks noChangeArrowheads="1"/>
          </p:cNvSpPr>
          <p:nvPr/>
        </p:nvSpPr>
        <p:spPr bwMode="auto">
          <a:xfrm>
            <a:off x="5940425" y="40767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8" name="Oval 91"/>
          <p:cNvSpPr>
            <a:spLocks noChangeArrowheads="1"/>
          </p:cNvSpPr>
          <p:nvPr/>
        </p:nvSpPr>
        <p:spPr bwMode="auto">
          <a:xfrm>
            <a:off x="6373813" y="3789363"/>
            <a:ext cx="215900" cy="2174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9" name="Oval 92"/>
          <p:cNvSpPr>
            <a:spLocks noChangeArrowheads="1"/>
          </p:cNvSpPr>
          <p:nvPr/>
        </p:nvSpPr>
        <p:spPr bwMode="auto">
          <a:xfrm>
            <a:off x="6518275" y="3789363"/>
            <a:ext cx="215900" cy="2174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0" name="Oval 93"/>
          <p:cNvSpPr>
            <a:spLocks noChangeArrowheads="1"/>
          </p:cNvSpPr>
          <p:nvPr/>
        </p:nvSpPr>
        <p:spPr bwMode="auto">
          <a:xfrm>
            <a:off x="6013450" y="443865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" name="Oval 94"/>
          <p:cNvSpPr>
            <a:spLocks noChangeArrowheads="1"/>
          </p:cNvSpPr>
          <p:nvPr/>
        </p:nvSpPr>
        <p:spPr bwMode="auto">
          <a:xfrm>
            <a:off x="6157913" y="443865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2" name="Oval 95"/>
          <p:cNvSpPr>
            <a:spLocks noChangeArrowheads="1"/>
          </p:cNvSpPr>
          <p:nvPr/>
        </p:nvSpPr>
        <p:spPr bwMode="auto">
          <a:xfrm>
            <a:off x="6661150" y="530225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3" name="Oval 96"/>
          <p:cNvSpPr>
            <a:spLocks noChangeArrowheads="1"/>
          </p:cNvSpPr>
          <p:nvPr/>
        </p:nvSpPr>
        <p:spPr bwMode="auto">
          <a:xfrm>
            <a:off x="6805613" y="530225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" name="Oval 97"/>
          <p:cNvSpPr>
            <a:spLocks noChangeArrowheads="1"/>
          </p:cNvSpPr>
          <p:nvPr/>
        </p:nvSpPr>
        <p:spPr bwMode="auto">
          <a:xfrm>
            <a:off x="7019925" y="400685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" name="Oval 98"/>
          <p:cNvSpPr>
            <a:spLocks noChangeArrowheads="1"/>
          </p:cNvSpPr>
          <p:nvPr/>
        </p:nvSpPr>
        <p:spPr bwMode="auto">
          <a:xfrm>
            <a:off x="7092950" y="39338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" name="Oval 99"/>
          <p:cNvSpPr>
            <a:spLocks noChangeArrowheads="1"/>
          </p:cNvSpPr>
          <p:nvPr/>
        </p:nvSpPr>
        <p:spPr bwMode="auto">
          <a:xfrm>
            <a:off x="7092950" y="472757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" name="Oval 100"/>
          <p:cNvSpPr>
            <a:spLocks noChangeArrowheads="1"/>
          </p:cNvSpPr>
          <p:nvPr/>
        </p:nvSpPr>
        <p:spPr bwMode="auto">
          <a:xfrm>
            <a:off x="7164388" y="47244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" name="Oval 101"/>
          <p:cNvSpPr>
            <a:spLocks noChangeArrowheads="1"/>
          </p:cNvSpPr>
          <p:nvPr/>
        </p:nvSpPr>
        <p:spPr bwMode="auto">
          <a:xfrm>
            <a:off x="6084888" y="508635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" name="Oval 102"/>
          <p:cNvSpPr>
            <a:spLocks noChangeArrowheads="1"/>
          </p:cNvSpPr>
          <p:nvPr/>
        </p:nvSpPr>
        <p:spPr bwMode="auto">
          <a:xfrm>
            <a:off x="6011863" y="50847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0" name="Oval 107"/>
          <p:cNvSpPr>
            <a:spLocks noChangeArrowheads="1"/>
          </p:cNvSpPr>
          <p:nvPr/>
        </p:nvSpPr>
        <p:spPr bwMode="auto">
          <a:xfrm>
            <a:off x="7019925" y="515778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1" name="Oval 108"/>
          <p:cNvSpPr>
            <a:spLocks noChangeArrowheads="1"/>
          </p:cNvSpPr>
          <p:nvPr/>
        </p:nvSpPr>
        <p:spPr bwMode="auto">
          <a:xfrm>
            <a:off x="7092950" y="50847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" name="Oval 109"/>
          <p:cNvSpPr>
            <a:spLocks noChangeArrowheads="1"/>
          </p:cNvSpPr>
          <p:nvPr/>
        </p:nvSpPr>
        <p:spPr bwMode="auto">
          <a:xfrm>
            <a:off x="6588125" y="472440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3" name="Oval 110"/>
          <p:cNvSpPr>
            <a:spLocks noChangeArrowheads="1"/>
          </p:cNvSpPr>
          <p:nvPr/>
        </p:nvSpPr>
        <p:spPr bwMode="auto">
          <a:xfrm>
            <a:off x="6732588" y="472440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" name="Oval 111"/>
          <p:cNvSpPr>
            <a:spLocks noChangeArrowheads="1"/>
          </p:cNvSpPr>
          <p:nvPr/>
        </p:nvSpPr>
        <p:spPr bwMode="auto">
          <a:xfrm>
            <a:off x="7164388" y="4221163"/>
            <a:ext cx="215900" cy="2174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" name="Oval 112"/>
          <p:cNvSpPr>
            <a:spLocks noChangeArrowheads="1"/>
          </p:cNvSpPr>
          <p:nvPr/>
        </p:nvSpPr>
        <p:spPr bwMode="auto">
          <a:xfrm>
            <a:off x="7308850" y="4221163"/>
            <a:ext cx="215900" cy="2174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" name="Oval 113"/>
          <p:cNvSpPr>
            <a:spLocks noChangeArrowheads="1"/>
          </p:cNvSpPr>
          <p:nvPr/>
        </p:nvSpPr>
        <p:spPr bwMode="auto">
          <a:xfrm>
            <a:off x="5722938" y="479583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" name="Oval 114"/>
          <p:cNvSpPr>
            <a:spLocks noChangeArrowheads="1"/>
          </p:cNvSpPr>
          <p:nvPr/>
        </p:nvSpPr>
        <p:spPr bwMode="auto">
          <a:xfrm>
            <a:off x="5724525" y="47244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" name="Oval 115"/>
          <p:cNvSpPr>
            <a:spLocks noChangeArrowheads="1"/>
          </p:cNvSpPr>
          <p:nvPr/>
        </p:nvSpPr>
        <p:spPr bwMode="auto">
          <a:xfrm>
            <a:off x="6659563" y="436403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" name="Oval 116"/>
          <p:cNvSpPr>
            <a:spLocks noChangeArrowheads="1"/>
          </p:cNvSpPr>
          <p:nvPr/>
        </p:nvSpPr>
        <p:spPr bwMode="auto">
          <a:xfrm>
            <a:off x="6588125" y="42926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" name="Oval 117"/>
          <p:cNvSpPr>
            <a:spLocks noChangeArrowheads="1"/>
          </p:cNvSpPr>
          <p:nvPr/>
        </p:nvSpPr>
        <p:spPr bwMode="auto">
          <a:xfrm>
            <a:off x="6370638" y="54451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" name="Oval 118"/>
          <p:cNvSpPr>
            <a:spLocks noChangeArrowheads="1"/>
          </p:cNvSpPr>
          <p:nvPr/>
        </p:nvSpPr>
        <p:spPr bwMode="auto">
          <a:xfrm>
            <a:off x="6372225" y="537368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" name="Oval 119"/>
          <p:cNvSpPr>
            <a:spLocks noChangeArrowheads="1"/>
          </p:cNvSpPr>
          <p:nvPr/>
        </p:nvSpPr>
        <p:spPr bwMode="auto">
          <a:xfrm>
            <a:off x="6586538" y="36449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" name="Oval 120"/>
          <p:cNvSpPr>
            <a:spLocks noChangeArrowheads="1"/>
          </p:cNvSpPr>
          <p:nvPr/>
        </p:nvSpPr>
        <p:spPr bwMode="auto">
          <a:xfrm>
            <a:off x="6659563" y="35734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4" name="AutoShape 122"/>
          <p:cNvSpPr>
            <a:spLocks noChangeArrowheads="1"/>
          </p:cNvSpPr>
          <p:nvPr/>
        </p:nvSpPr>
        <p:spPr bwMode="auto">
          <a:xfrm>
            <a:off x="6156325" y="4076700"/>
            <a:ext cx="431800" cy="504825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" name="AutoShape 123"/>
          <p:cNvSpPr>
            <a:spLocks noChangeArrowheads="1"/>
          </p:cNvSpPr>
          <p:nvPr/>
        </p:nvSpPr>
        <p:spPr bwMode="auto">
          <a:xfrm>
            <a:off x="6732588" y="4365625"/>
            <a:ext cx="431800" cy="504825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6" name="AutoShape 124"/>
          <p:cNvSpPr>
            <a:spLocks noChangeArrowheads="1"/>
          </p:cNvSpPr>
          <p:nvPr/>
        </p:nvSpPr>
        <p:spPr bwMode="auto">
          <a:xfrm>
            <a:off x="6011863" y="4724400"/>
            <a:ext cx="431800" cy="504825"/>
          </a:xfrm>
          <a:prstGeom prst="irregularSeal2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" name="Oval 126"/>
          <p:cNvSpPr>
            <a:spLocks noChangeArrowheads="1"/>
          </p:cNvSpPr>
          <p:nvPr/>
        </p:nvSpPr>
        <p:spPr bwMode="auto">
          <a:xfrm>
            <a:off x="6229350" y="5300663"/>
            <a:ext cx="215900" cy="2174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8" name="Oval 127"/>
          <p:cNvSpPr>
            <a:spLocks noChangeArrowheads="1"/>
          </p:cNvSpPr>
          <p:nvPr/>
        </p:nvSpPr>
        <p:spPr bwMode="auto">
          <a:xfrm>
            <a:off x="6156325" y="53721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9" name="Oval 128"/>
          <p:cNvSpPr>
            <a:spLocks noChangeArrowheads="1"/>
          </p:cNvSpPr>
          <p:nvPr/>
        </p:nvSpPr>
        <p:spPr bwMode="auto">
          <a:xfrm>
            <a:off x="6300788" y="52292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0" name="Oval 129"/>
          <p:cNvSpPr>
            <a:spLocks noChangeArrowheads="1"/>
          </p:cNvSpPr>
          <p:nvPr/>
        </p:nvSpPr>
        <p:spPr bwMode="auto">
          <a:xfrm>
            <a:off x="6661150" y="530225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1" name="Oval 130"/>
          <p:cNvSpPr>
            <a:spLocks noChangeArrowheads="1"/>
          </p:cNvSpPr>
          <p:nvPr/>
        </p:nvSpPr>
        <p:spPr bwMode="auto">
          <a:xfrm>
            <a:off x="6588125" y="537368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2" name="Oval 131"/>
          <p:cNvSpPr>
            <a:spLocks noChangeArrowheads="1"/>
          </p:cNvSpPr>
          <p:nvPr/>
        </p:nvSpPr>
        <p:spPr bwMode="auto">
          <a:xfrm>
            <a:off x="6732588" y="523081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3" name="Oval 132"/>
          <p:cNvSpPr>
            <a:spLocks noChangeArrowheads="1"/>
          </p:cNvSpPr>
          <p:nvPr/>
        </p:nvSpPr>
        <p:spPr bwMode="auto">
          <a:xfrm>
            <a:off x="7021513" y="5302250"/>
            <a:ext cx="215900" cy="21748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4" name="Oval 133"/>
          <p:cNvSpPr>
            <a:spLocks noChangeArrowheads="1"/>
          </p:cNvSpPr>
          <p:nvPr/>
        </p:nvSpPr>
        <p:spPr bwMode="auto">
          <a:xfrm>
            <a:off x="6948488" y="537368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" name="Oval 134"/>
          <p:cNvSpPr>
            <a:spLocks noChangeArrowheads="1"/>
          </p:cNvSpPr>
          <p:nvPr/>
        </p:nvSpPr>
        <p:spPr bwMode="auto">
          <a:xfrm>
            <a:off x="7092950" y="523081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6" name="Rectangle 73"/>
          <p:cNvSpPr>
            <a:spLocks noChangeArrowheads="1"/>
          </p:cNvSpPr>
          <p:nvPr/>
        </p:nvSpPr>
        <p:spPr bwMode="auto">
          <a:xfrm>
            <a:off x="1835150" y="4005263"/>
            <a:ext cx="1368425" cy="13684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7" name="Text Box 6"/>
          <p:cNvSpPr txBox="1">
            <a:spLocks noChangeArrowheads="1"/>
          </p:cNvSpPr>
          <p:nvPr/>
        </p:nvSpPr>
        <p:spPr bwMode="auto">
          <a:xfrm>
            <a:off x="1619250" y="2133600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3. От поверхности  реагирующих веществ (для твердых). </a:t>
            </a:r>
            <a:r>
              <a:rPr lang="en-US"/>
              <a:t>S</a:t>
            </a:r>
            <a:r>
              <a:rPr lang="ru-RU"/>
              <a:t>-поверхность.</a:t>
            </a:r>
          </a:p>
        </p:txBody>
      </p:sp>
      <p:sp>
        <p:nvSpPr>
          <p:cNvPr id="228" name="Line 68"/>
          <p:cNvSpPr>
            <a:spLocks noChangeShapeType="1"/>
          </p:cNvSpPr>
          <p:nvPr/>
        </p:nvSpPr>
        <p:spPr bwMode="auto">
          <a:xfrm>
            <a:off x="1835150" y="3068638"/>
            <a:ext cx="0" cy="230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" name="Line 69"/>
          <p:cNvSpPr>
            <a:spLocks noChangeShapeType="1"/>
          </p:cNvSpPr>
          <p:nvPr/>
        </p:nvSpPr>
        <p:spPr bwMode="auto">
          <a:xfrm>
            <a:off x="1835150" y="5373688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" name="Line 70"/>
          <p:cNvSpPr>
            <a:spLocks noChangeShapeType="1"/>
          </p:cNvSpPr>
          <p:nvPr/>
        </p:nvSpPr>
        <p:spPr bwMode="auto">
          <a:xfrm flipV="1">
            <a:off x="3203575" y="3213100"/>
            <a:ext cx="0" cy="2160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" name="Line 71"/>
          <p:cNvSpPr>
            <a:spLocks noChangeShapeType="1"/>
          </p:cNvSpPr>
          <p:nvPr/>
        </p:nvSpPr>
        <p:spPr bwMode="auto">
          <a:xfrm>
            <a:off x="1835150" y="3068638"/>
            <a:ext cx="1512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" name="Line 72"/>
          <p:cNvSpPr>
            <a:spLocks noChangeShapeType="1"/>
          </p:cNvSpPr>
          <p:nvPr/>
        </p:nvSpPr>
        <p:spPr bwMode="auto">
          <a:xfrm flipV="1">
            <a:off x="3203575" y="3068638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" name="Oval 74"/>
          <p:cNvSpPr>
            <a:spLocks noChangeArrowheads="1"/>
          </p:cNvSpPr>
          <p:nvPr/>
        </p:nvSpPr>
        <p:spPr bwMode="auto">
          <a:xfrm>
            <a:off x="2124075" y="2349500"/>
            <a:ext cx="792163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4" name="Oval 78"/>
          <p:cNvSpPr>
            <a:spLocks noChangeArrowheads="1"/>
          </p:cNvSpPr>
          <p:nvPr/>
        </p:nvSpPr>
        <p:spPr bwMode="auto">
          <a:xfrm>
            <a:off x="2124075" y="45815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" name="Rectangle 94"/>
          <p:cNvSpPr>
            <a:spLocks noChangeArrowheads="1"/>
          </p:cNvSpPr>
          <p:nvPr/>
        </p:nvSpPr>
        <p:spPr bwMode="auto">
          <a:xfrm>
            <a:off x="6659563" y="4076700"/>
            <a:ext cx="1368425" cy="13684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6" name="Line 95"/>
          <p:cNvSpPr>
            <a:spLocks noChangeShapeType="1"/>
          </p:cNvSpPr>
          <p:nvPr/>
        </p:nvSpPr>
        <p:spPr bwMode="auto">
          <a:xfrm>
            <a:off x="6659563" y="3140075"/>
            <a:ext cx="0" cy="230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7" name="Line 96"/>
          <p:cNvSpPr>
            <a:spLocks noChangeShapeType="1"/>
          </p:cNvSpPr>
          <p:nvPr/>
        </p:nvSpPr>
        <p:spPr bwMode="auto">
          <a:xfrm>
            <a:off x="6659563" y="5445125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" name="Line 97"/>
          <p:cNvSpPr>
            <a:spLocks noChangeShapeType="1"/>
          </p:cNvSpPr>
          <p:nvPr/>
        </p:nvSpPr>
        <p:spPr bwMode="auto">
          <a:xfrm flipV="1">
            <a:off x="8027988" y="3284538"/>
            <a:ext cx="0" cy="216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" name="Line 98"/>
          <p:cNvSpPr>
            <a:spLocks noChangeShapeType="1"/>
          </p:cNvSpPr>
          <p:nvPr/>
        </p:nvSpPr>
        <p:spPr bwMode="auto">
          <a:xfrm>
            <a:off x="6659563" y="3140075"/>
            <a:ext cx="1512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0" name="Line 99"/>
          <p:cNvSpPr>
            <a:spLocks noChangeShapeType="1"/>
          </p:cNvSpPr>
          <p:nvPr/>
        </p:nvSpPr>
        <p:spPr bwMode="auto">
          <a:xfrm flipV="1">
            <a:off x="8027988" y="3140075"/>
            <a:ext cx="1444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1" name="AutoShape 113"/>
          <p:cNvSpPr>
            <a:spLocks noChangeArrowheads="1"/>
          </p:cNvSpPr>
          <p:nvPr/>
        </p:nvSpPr>
        <p:spPr bwMode="auto">
          <a:xfrm>
            <a:off x="6804025" y="2995613"/>
            <a:ext cx="215900" cy="2159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" name="AutoShape 114"/>
          <p:cNvSpPr>
            <a:spLocks noChangeArrowheads="1"/>
          </p:cNvSpPr>
          <p:nvPr/>
        </p:nvSpPr>
        <p:spPr bwMode="auto">
          <a:xfrm>
            <a:off x="7092950" y="2995613"/>
            <a:ext cx="215900" cy="2159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3" name="AutoShape 115"/>
          <p:cNvSpPr>
            <a:spLocks noChangeArrowheads="1"/>
          </p:cNvSpPr>
          <p:nvPr/>
        </p:nvSpPr>
        <p:spPr bwMode="auto">
          <a:xfrm>
            <a:off x="7380288" y="2851150"/>
            <a:ext cx="215900" cy="2159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4" name="AutoShape 116"/>
          <p:cNvSpPr>
            <a:spLocks noChangeArrowheads="1"/>
          </p:cNvSpPr>
          <p:nvPr/>
        </p:nvSpPr>
        <p:spPr bwMode="auto">
          <a:xfrm>
            <a:off x="7667625" y="2851150"/>
            <a:ext cx="215900" cy="2159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" name="AutoShape 117"/>
          <p:cNvSpPr>
            <a:spLocks noChangeArrowheads="1"/>
          </p:cNvSpPr>
          <p:nvPr/>
        </p:nvSpPr>
        <p:spPr bwMode="auto">
          <a:xfrm>
            <a:off x="7596188" y="3068638"/>
            <a:ext cx="215900" cy="2159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" name="AutoShape 118"/>
          <p:cNvSpPr>
            <a:spLocks noChangeArrowheads="1"/>
          </p:cNvSpPr>
          <p:nvPr/>
        </p:nvSpPr>
        <p:spPr bwMode="auto">
          <a:xfrm>
            <a:off x="6877050" y="2708275"/>
            <a:ext cx="215900" cy="2159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7" name="Text Box 146"/>
          <p:cNvSpPr txBox="1">
            <a:spLocks noChangeArrowheads="1"/>
          </p:cNvSpPr>
          <p:nvPr/>
        </p:nvSpPr>
        <p:spPr bwMode="auto">
          <a:xfrm>
            <a:off x="3348038" y="3500438"/>
            <a:ext cx="3135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Время протекания реакции.</a:t>
            </a:r>
          </a:p>
        </p:txBody>
      </p:sp>
      <p:sp>
        <p:nvSpPr>
          <p:cNvPr id="248" name="Oval 180"/>
          <p:cNvSpPr>
            <a:spLocks noChangeArrowheads="1"/>
          </p:cNvSpPr>
          <p:nvPr/>
        </p:nvSpPr>
        <p:spPr bwMode="auto">
          <a:xfrm>
            <a:off x="2339975" y="443706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9" name="Oval 181"/>
          <p:cNvSpPr>
            <a:spLocks noChangeArrowheads="1"/>
          </p:cNvSpPr>
          <p:nvPr/>
        </p:nvSpPr>
        <p:spPr bwMode="auto">
          <a:xfrm>
            <a:off x="2627313" y="43656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" name="Oval 182"/>
          <p:cNvSpPr>
            <a:spLocks noChangeArrowheads="1"/>
          </p:cNvSpPr>
          <p:nvPr/>
        </p:nvSpPr>
        <p:spPr bwMode="auto">
          <a:xfrm>
            <a:off x="2916238" y="45085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" name="Oval 183"/>
          <p:cNvSpPr>
            <a:spLocks noChangeArrowheads="1"/>
          </p:cNvSpPr>
          <p:nvPr/>
        </p:nvSpPr>
        <p:spPr bwMode="auto">
          <a:xfrm>
            <a:off x="6732588" y="47244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" name="Oval 184"/>
          <p:cNvSpPr>
            <a:spLocks noChangeArrowheads="1"/>
          </p:cNvSpPr>
          <p:nvPr/>
        </p:nvSpPr>
        <p:spPr bwMode="auto">
          <a:xfrm>
            <a:off x="6948488" y="45815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3" name="Oval 185"/>
          <p:cNvSpPr>
            <a:spLocks noChangeArrowheads="1"/>
          </p:cNvSpPr>
          <p:nvPr/>
        </p:nvSpPr>
        <p:spPr bwMode="auto">
          <a:xfrm>
            <a:off x="7164388" y="47244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" name="Oval 186"/>
          <p:cNvSpPr>
            <a:spLocks noChangeArrowheads="1"/>
          </p:cNvSpPr>
          <p:nvPr/>
        </p:nvSpPr>
        <p:spPr bwMode="auto">
          <a:xfrm>
            <a:off x="7380288" y="45815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5" name="Oval 187"/>
          <p:cNvSpPr>
            <a:spLocks noChangeArrowheads="1"/>
          </p:cNvSpPr>
          <p:nvPr/>
        </p:nvSpPr>
        <p:spPr bwMode="auto">
          <a:xfrm>
            <a:off x="7596188" y="47244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" name="Oval 188"/>
          <p:cNvSpPr>
            <a:spLocks noChangeArrowheads="1"/>
          </p:cNvSpPr>
          <p:nvPr/>
        </p:nvSpPr>
        <p:spPr bwMode="auto">
          <a:xfrm>
            <a:off x="7812088" y="465296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" name="Oval 189"/>
          <p:cNvSpPr>
            <a:spLocks noChangeArrowheads="1"/>
          </p:cNvSpPr>
          <p:nvPr/>
        </p:nvSpPr>
        <p:spPr bwMode="auto">
          <a:xfrm>
            <a:off x="2124075" y="4076700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8" name="Oval 190"/>
          <p:cNvSpPr>
            <a:spLocks noChangeArrowheads="1"/>
          </p:cNvSpPr>
          <p:nvPr/>
        </p:nvSpPr>
        <p:spPr bwMode="auto">
          <a:xfrm>
            <a:off x="2339975" y="3932238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9" name="Oval 191"/>
          <p:cNvSpPr>
            <a:spLocks noChangeArrowheads="1"/>
          </p:cNvSpPr>
          <p:nvPr/>
        </p:nvSpPr>
        <p:spPr bwMode="auto">
          <a:xfrm>
            <a:off x="2627313" y="38608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" name="Oval 192"/>
          <p:cNvSpPr>
            <a:spLocks noChangeArrowheads="1"/>
          </p:cNvSpPr>
          <p:nvPr/>
        </p:nvSpPr>
        <p:spPr bwMode="auto">
          <a:xfrm>
            <a:off x="2916238" y="400367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1" name="Oval 193"/>
          <p:cNvSpPr>
            <a:spLocks noChangeArrowheads="1"/>
          </p:cNvSpPr>
          <p:nvPr/>
        </p:nvSpPr>
        <p:spPr bwMode="auto">
          <a:xfrm>
            <a:off x="6732588" y="421957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2" name="Oval 194"/>
          <p:cNvSpPr>
            <a:spLocks noChangeArrowheads="1"/>
          </p:cNvSpPr>
          <p:nvPr/>
        </p:nvSpPr>
        <p:spPr bwMode="auto">
          <a:xfrm>
            <a:off x="6948488" y="40767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3" name="Oval 195"/>
          <p:cNvSpPr>
            <a:spLocks noChangeArrowheads="1"/>
          </p:cNvSpPr>
          <p:nvPr/>
        </p:nvSpPr>
        <p:spPr bwMode="auto">
          <a:xfrm>
            <a:off x="7164388" y="421957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" name="Oval 196"/>
          <p:cNvSpPr>
            <a:spLocks noChangeArrowheads="1"/>
          </p:cNvSpPr>
          <p:nvPr/>
        </p:nvSpPr>
        <p:spPr bwMode="auto">
          <a:xfrm>
            <a:off x="7380288" y="40767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5" name="Oval 197"/>
          <p:cNvSpPr>
            <a:spLocks noChangeArrowheads="1"/>
          </p:cNvSpPr>
          <p:nvPr/>
        </p:nvSpPr>
        <p:spPr bwMode="auto">
          <a:xfrm>
            <a:off x="7596188" y="421957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" name="Oval 198"/>
          <p:cNvSpPr>
            <a:spLocks noChangeArrowheads="1"/>
          </p:cNvSpPr>
          <p:nvPr/>
        </p:nvSpPr>
        <p:spPr bwMode="auto">
          <a:xfrm>
            <a:off x="7812088" y="41481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7" name="Oval 199"/>
          <p:cNvSpPr>
            <a:spLocks noChangeArrowheads="1"/>
          </p:cNvSpPr>
          <p:nvPr/>
        </p:nvSpPr>
        <p:spPr bwMode="auto">
          <a:xfrm>
            <a:off x="2124075" y="357346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8" name="Oval 200"/>
          <p:cNvSpPr>
            <a:spLocks noChangeArrowheads="1"/>
          </p:cNvSpPr>
          <p:nvPr/>
        </p:nvSpPr>
        <p:spPr bwMode="auto">
          <a:xfrm>
            <a:off x="2339975" y="3429000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" name="Oval 201"/>
          <p:cNvSpPr>
            <a:spLocks noChangeArrowheads="1"/>
          </p:cNvSpPr>
          <p:nvPr/>
        </p:nvSpPr>
        <p:spPr bwMode="auto">
          <a:xfrm>
            <a:off x="2627313" y="335756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0" name="Oval 202"/>
          <p:cNvSpPr>
            <a:spLocks noChangeArrowheads="1"/>
          </p:cNvSpPr>
          <p:nvPr/>
        </p:nvSpPr>
        <p:spPr bwMode="auto">
          <a:xfrm>
            <a:off x="2916238" y="35004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1" name="Oval 203"/>
          <p:cNvSpPr>
            <a:spLocks noChangeArrowheads="1"/>
          </p:cNvSpPr>
          <p:nvPr/>
        </p:nvSpPr>
        <p:spPr bwMode="auto">
          <a:xfrm>
            <a:off x="6732588" y="37163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2" name="Oval 204"/>
          <p:cNvSpPr>
            <a:spLocks noChangeArrowheads="1"/>
          </p:cNvSpPr>
          <p:nvPr/>
        </p:nvSpPr>
        <p:spPr bwMode="auto">
          <a:xfrm>
            <a:off x="6948488" y="357346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3" name="Oval 205"/>
          <p:cNvSpPr>
            <a:spLocks noChangeArrowheads="1"/>
          </p:cNvSpPr>
          <p:nvPr/>
        </p:nvSpPr>
        <p:spPr bwMode="auto">
          <a:xfrm>
            <a:off x="7164388" y="37163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4" name="Oval 206"/>
          <p:cNvSpPr>
            <a:spLocks noChangeArrowheads="1"/>
          </p:cNvSpPr>
          <p:nvPr/>
        </p:nvSpPr>
        <p:spPr bwMode="auto">
          <a:xfrm>
            <a:off x="7380288" y="357346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5" name="Oval 207"/>
          <p:cNvSpPr>
            <a:spLocks noChangeArrowheads="1"/>
          </p:cNvSpPr>
          <p:nvPr/>
        </p:nvSpPr>
        <p:spPr bwMode="auto">
          <a:xfrm>
            <a:off x="7596188" y="37163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" name="Oval 208"/>
          <p:cNvSpPr>
            <a:spLocks noChangeArrowheads="1"/>
          </p:cNvSpPr>
          <p:nvPr/>
        </p:nvSpPr>
        <p:spPr bwMode="auto">
          <a:xfrm>
            <a:off x="7812088" y="36449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" name="AutoShape 220"/>
          <p:cNvSpPr>
            <a:spLocks noChangeArrowheads="1"/>
          </p:cNvSpPr>
          <p:nvPr/>
        </p:nvSpPr>
        <p:spPr bwMode="auto">
          <a:xfrm>
            <a:off x="4427538" y="4292600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8" name="AutoShape 221"/>
          <p:cNvSpPr>
            <a:spLocks noChangeArrowheads="1"/>
          </p:cNvSpPr>
          <p:nvPr/>
        </p:nvSpPr>
        <p:spPr bwMode="auto">
          <a:xfrm rot="10800000">
            <a:off x="4427538" y="4292600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9" name="AutoShape 222"/>
          <p:cNvSpPr>
            <a:spLocks noChangeArrowheads="1"/>
          </p:cNvSpPr>
          <p:nvPr/>
        </p:nvSpPr>
        <p:spPr bwMode="auto">
          <a:xfrm>
            <a:off x="4427538" y="4292600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0" name="AutoShape 223"/>
          <p:cNvSpPr>
            <a:spLocks noChangeArrowheads="1"/>
          </p:cNvSpPr>
          <p:nvPr/>
        </p:nvSpPr>
        <p:spPr bwMode="auto">
          <a:xfrm rot="10800000">
            <a:off x="4427538" y="4292600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1" name="AutoShape 224"/>
          <p:cNvSpPr>
            <a:spLocks noChangeArrowheads="1"/>
          </p:cNvSpPr>
          <p:nvPr/>
        </p:nvSpPr>
        <p:spPr bwMode="auto">
          <a:xfrm>
            <a:off x="4427538" y="4292600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2" name="AutoShape 225"/>
          <p:cNvSpPr>
            <a:spLocks noChangeArrowheads="1"/>
          </p:cNvSpPr>
          <p:nvPr/>
        </p:nvSpPr>
        <p:spPr bwMode="auto">
          <a:xfrm rot="10800000">
            <a:off x="4427538" y="4292600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3" name="AutoShape 226"/>
          <p:cNvSpPr>
            <a:spLocks noChangeArrowheads="1"/>
          </p:cNvSpPr>
          <p:nvPr/>
        </p:nvSpPr>
        <p:spPr bwMode="auto">
          <a:xfrm>
            <a:off x="4427538" y="4292600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4" name="AutoShape 227"/>
          <p:cNvSpPr>
            <a:spLocks noChangeArrowheads="1"/>
          </p:cNvSpPr>
          <p:nvPr/>
        </p:nvSpPr>
        <p:spPr bwMode="auto">
          <a:xfrm rot="10800000">
            <a:off x="4427538" y="4292600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5" name="AutoShape 228"/>
          <p:cNvSpPr>
            <a:spLocks noChangeArrowheads="1"/>
          </p:cNvSpPr>
          <p:nvPr/>
        </p:nvSpPr>
        <p:spPr bwMode="auto">
          <a:xfrm>
            <a:off x="4427538" y="4292600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" name="Text Box 229"/>
          <p:cNvSpPr txBox="1">
            <a:spLocks noChangeArrowheads="1"/>
          </p:cNvSpPr>
          <p:nvPr/>
        </p:nvSpPr>
        <p:spPr bwMode="auto">
          <a:xfrm>
            <a:off x="3844925" y="3933825"/>
            <a:ext cx="439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t</a:t>
            </a:r>
            <a:endParaRPr lang="ru-RU" sz="6000"/>
          </a:p>
        </p:txBody>
      </p:sp>
      <p:sp>
        <p:nvSpPr>
          <p:cNvPr id="287" name="Text Box 230"/>
          <p:cNvSpPr txBox="1">
            <a:spLocks noChangeArrowheads="1"/>
          </p:cNvSpPr>
          <p:nvPr/>
        </p:nvSpPr>
        <p:spPr bwMode="auto">
          <a:xfrm>
            <a:off x="5292725" y="3933825"/>
            <a:ext cx="439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t</a:t>
            </a:r>
            <a:endParaRPr lang="ru-RU" sz="6000"/>
          </a:p>
        </p:txBody>
      </p:sp>
      <p:sp>
        <p:nvSpPr>
          <p:cNvPr id="288" name="Text Box 231"/>
          <p:cNvSpPr txBox="1">
            <a:spLocks noChangeArrowheads="1"/>
          </p:cNvSpPr>
          <p:nvPr/>
        </p:nvSpPr>
        <p:spPr bwMode="auto">
          <a:xfrm>
            <a:off x="3360738" y="4292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30 сек</a:t>
            </a:r>
          </a:p>
        </p:txBody>
      </p:sp>
      <p:sp>
        <p:nvSpPr>
          <p:cNvPr id="289" name="Text Box 232"/>
          <p:cNvSpPr txBox="1">
            <a:spLocks noChangeArrowheads="1"/>
          </p:cNvSpPr>
          <p:nvPr/>
        </p:nvSpPr>
        <p:spPr bwMode="auto">
          <a:xfrm>
            <a:off x="5219700" y="4292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10 сек</a:t>
            </a:r>
          </a:p>
        </p:txBody>
      </p:sp>
      <p:sp>
        <p:nvSpPr>
          <p:cNvPr id="290" name="Text Box 7"/>
          <p:cNvSpPr txBox="1">
            <a:spLocks noChangeArrowheads="1"/>
          </p:cNvSpPr>
          <p:nvPr/>
        </p:nvSpPr>
        <p:spPr bwMode="auto">
          <a:xfrm>
            <a:off x="1619250" y="2133600"/>
            <a:ext cx="71294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4. От температуры  реагирующих веществ. При увеличении температуры на 10</a:t>
            </a:r>
            <a:r>
              <a:rPr lang="ru-RU" baseline="30000"/>
              <a:t>о</a:t>
            </a:r>
            <a:r>
              <a:rPr lang="ru-RU"/>
              <a:t>С скорость реакции увеличивается в 2 – 4 раза.</a:t>
            </a:r>
          </a:p>
        </p:txBody>
      </p:sp>
      <p:sp>
        <p:nvSpPr>
          <p:cNvPr id="291" name="Rectangle 70"/>
          <p:cNvSpPr>
            <a:spLocks noChangeArrowheads="1"/>
          </p:cNvSpPr>
          <p:nvPr/>
        </p:nvSpPr>
        <p:spPr bwMode="auto">
          <a:xfrm>
            <a:off x="2411413" y="4437063"/>
            <a:ext cx="1368425" cy="13684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2" name="Line 71"/>
          <p:cNvSpPr>
            <a:spLocks noChangeShapeType="1"/>
          </p:cNvSpPr>
          <p:nvPr/>
        </p:nvSpPr>
        <p:spPr bwMode="auto">
          <a:xfrm>
            <a:off x="2411413" y="3500438"/>
            <a:ext cx="0" cy="230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3" name="Line 72"/>
          <p:cNvSpPr>
            <a:spLocks noChangeShapeType="1"/>
          </p:cNvSpPr>
          <p:nvPr/>
        </p:nvSpPr>
        <p:spPr bwMode="auto">
          <a:xfrm>
            <a:off x="2411413" y="5805488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4" name="Line 73"/>
          <p:cNvSpPr>
            <a:spLocks noChangeShapeType="1"/>
          </p:cNvSpPr>
          <p:nvPr/>
        </p:nvSpPr>
        <p:spPr bwMode="auto">
          <a:xfrm flipV="1">
            <a:off x="3779838" y="3644900"/>
            <a:ext cx="0" cy="2160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5" name="Line 74"/>
          <p:cNvSpPr>
            <a:spLocks noChangeShapeType="1"/>
          </p:cNvSpPr>
          <p:nvPr/>
        </p:nvSpPr>
        <p:spPr bwMode="auto">
          <a:xfrm>
            <a:off x="2411413" y="3500438"/>
            <a:ext cx="1512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6" name="Line 75"/>
          <p:cNvSpPr>
            <a:spLocks noChangeShapeType="1"/>
          </p:cNvSpPr>
          <p:nvPr/>
        </p:nvSpPr>
        <p:spPr bwMode="auto">
          <a:xfrm flipV="1">
            <a:off x="3779838" y="3500438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" name="Oval 76"/>
          <p:cNvSpPr>
            <a:spLocks noChangeArrowheads="1"/>
          </p:cNvSpPr>
          <p:nvPr/>
        </p:nvSpPr>
        <p:spPr bwMode="auto">
          <a:xfrm>
            <a:off x="2700338" y="2781300"/>
            <a:ext cx="792162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8" name="Rectangle 89"/>
          <p:cNvSpPr>
            <a:spLocks noChangeArrowheads="1"/>
          </p:cNvSpPr>
          <p:nvPr/>
        </p:nvSpPr>
        <p:spPr bwMode="auto">
          <a:xfrm>
            <a:off x="6083300" y="4437063"/>
            <a:ext cx="1368425" cy="13684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9" name="Line 90"/>
          <p:cNvSpPr>
            <a:spLocks noChangeShapeType="1"/>
          </p:cNvSpPr>
          <p:nvPr/>
        </p:nvSpPr>
        <p:spPr bwMode="auto">
          <a:xfrm>
            <a:off x="6083300" y="3500438"/>
            <a:ext cx="0" cy="230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0" name="Line 91"/>
          <p:cNvSpPr>
            <a:spLocks noChangeShapeType="1"/>
          </p:cNvSpPr>
          <p:nvPr/>
        </p:nvSpPr>
        <p:spPr bwMode="auto">
          <a:xfrm>
            <a:off x="6083300" y="5805488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1" name="Line 92"/>
          <p:cNvSpPr>
            <a:spLocks noChangeShapeType="1"/>
          </p:cNvSpPr>
          <p:nvPr/>
        </p:nvSpPr>
        <p:spPr bwMode="auto">
          <a:xfrm flipV="1">
            <a:off x="7451725" y="3644900"/>
            <a:ext cx="0" cy="2160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2" name="Line 93"/>
          <p:cNvSpPr>
            <a:spLocks noChangeShapeType="1"/>
          </p:cNvSpPr>
          <p:nvPr/>
        </p:nvSpPr>
        <p:spPr bwMode="auto">
          <a:xfrm>
            <a:off x="6083300" y="3500438"/>
            <a:ext cx="1512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3" name="Line 94"/>
          <p:cNvSpPr>
            <a:spLocks noChangeShapeType="1"/>
          </p:cNvSpPr>
          <p:nvPr/>
        </p:nvSpPr>
        <p:spPr bwMode="auto">
          <a:xfrm flipV="1">
            <a:off x="7451725" y="3500438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4" name="Oval 95"/>
          <p:cNvSpPr>
            <a:spLocks noChangeArrowheads="1"/>
          </p:cNvSpPr>
          <p:nvPr/>
        </p:nvSpPr>
        <p:spPr bwMode="auto">
          <a:xfrm>
            <a:off x="6372225" y="2781300"/>
            <a:ext cx="792163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5" name="Text Box 96"/>
          <p:cNvSpPr txBox="1">
            <a:spLocks noChangeArrowheads="1"/>
          </p:cNvSpPr>
          <p:nvPr/>
        </p:nvSpPr>
        <p:spPr bwMode="auto">
          <a:xfrm>
            <a:off x="1095375" y="4308475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Т=20</a:t>
            </a:r>
            <a:r>
              <a:rPr lang="ru-RU" baseline="30000"/>
              <a:t>о</a:t>
            </a:r>
            <a:r>
              <a:rPr lang="ru-RU"/>
              <a:t>С</a:t>
            </a:r>
          </a:p>
        </p:txBody>
      </p:sp>
      <p:sp>
        <p:nvSpPr>
          <p:cNvPr id="306" name="Text Box 97"/>
          <p:cNvSpPr txBox="1">
            <a:spLocks noChangeArrowheads="1"/>
          </p:cNvSpPr>
          <p:nvPr/>
        </p:nvSpPr>
        <p:spPr bwMode="auto">
          <a:xfrm>
            <a:off x="7667625" y="4365625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Т=50</a:t>
            </a:r>
            <a:r>
              <a:rPr lang="ru-RU" baseline="30000"/>
              <a:t>о</a:t>
            </a:r>
            <a:r>
              <a:rPr lang="ru-RU"/>
              <a:t>С</a:t>
            </a:r>
          </a:p>
        </p:txBody>
      </p:sp>
      <p:sp>
        <p:nvSpPr>
          <p:cNvPr id="307" name="Oval 98"/>
          <p:cNvSpPr>
            <a:spLocks noChangeArrowheads="1"/>
          </p:cNvSpPr>
          <p:nvPr/>
        </p:nvSpPr>
        <p:spPr bwMode="auto">
          <a:xfrm>
            <a:off x="2698750" y="47974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" name="Oval 99"/>
          <p:cNvSpPr>
            <a:spLocks noChangeArrowheads="1"/>
          </p:cNvSpPr>
          <p:nvPr/>
        </p:nvSpPr>
        <p:spPr bwMode="auto">
          <a:xfrm>
            <a:off x="2987675" y="4724400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" name="Oval 100"/>
          <p:cNvSpPr>
            <a:spLocks noChangeArrowheads="1"/>
          </p:cNvSpPr>
          <p:nvPr/>
        </p:nvSpPr>
        <p:spPr bwMode="auto">
          <a:xfrm>
            <a:off x="3276600" y="47974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" name="Oval 101"/>
          <p:cNvSpPr>
            <a:spLocks noChangeArrowheads="1"/>
          </p:cNvSpPr>
          <p:nvPr/>
        </p:nvSpPr>
        <p:spPr bwMode="auto">
          <a:xfrm>
            <a:off x="6300788" y="50133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" name="Oval 102"/>
          <p:cNvSpPr>
            <a:spLocks noChangeArrowheads="1"/>
          </p:cNvSpPr>
          <p:nvPr/>
        </p:nvSpPr>
        <p:spPr bwMode="auto">
          <a:xfrm>
            <a:off x="6516688" y="486886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" name="Oval 103"/>
          <p:cNvSpPr>
            <a:spLocks noChangeArrowheads="1"/>
          </p:cNvSpPr>
          <p:nvPr/>
        </p:nvSpPr>
        <p:spPr bwMode="auto">
          <a:xfrm>
            <a:off x="6732588" y="486886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" name="Oval 104"/>
          <p:cNvSpPr>
            <a:spLocks noChangeArrowheads="1"/>
          </p:cNvSpPr>
          <p:nvPr/>
        </p:nvSpPr>
        <p:spPr bwMode="auto">
          <a:xfrm>
            <a:off x="6948488" y="494188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" name="Oval 105"/>
          <p:cNvSpPr>
            <a:spLocks noChangeArrowheads="1"/>
          </p:cNvSpPr>
          <p:nvPr/>
        </p:nvSpPr>
        <p:spPr bwMode="auto">
          <a:xfrm>
            <a:off x="7092950" y="508476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" name="Oval 106"/>
          <p:cNvSpPr>
            <a:spLocks noChangeArrowheads="1"/>
          </p:cNvSpPr>
          <p:nvPr/>
        </p:nvSpPr>
        <p:spPr bwMode="auto">
          <a:xfrm>
            <a:off x="2698750" y="4292600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" name="Oval 107"/>
          <p:cNvSpPr>
            <a:spLocks noChangeArrowheads="1"/>
          </p:cNvSpPr>
          <p:nvPr/>
        </p:nvSpPr>
        <p:spPr bwMode="auto">
          <a:xfrm>
            <a:off x="2987675" y="421957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" name="Oval 108"/>
          <p:cNvSpPr>
            <a:spLocks noChangeArrowheads="1"/>
          </p:cNvSpPr>
          <p:nvPr/>
        </p:nvSpPr>
        <p:spPr bwMode="auto">
          <a:xfrm>
            <a:off x="3276600" y="4292600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" name="Oval 109"/>
          <p:cNvSpPr>
            <a:spLocks noChangeArrowheads="1"/>
          </p:cNvSpPr>
          <p:nvPr/>
        </p:nvSpPr>
        <p:spPr bwMode="auto">
          <a:xfrm>
            <a:off x="6300788" y="45085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9" name="Oval 110"/>
          <p:cNvSpPr>
            <a:spLocks noChangeArrowheads="1"/>
          </p:cNvSpPr>
          <p:nvPr/>
        </p:nvSpPr>
        <p:spPr bwMode="auto">
          <a:xfrm>
            <a:off x="6516688" y="43640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0" name="Oval 111"/>
          <p:cNvSpPr>
            <a:spLocks noChangeArrowheads="1"/>
          </p:cNvSpPr>
          <p:nvPr/>
        </p:nvSpPr>
        <p:spPr bwMode="auto">
          <a:xfrm>
            <a:off x="6732588" y="43640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1" name="Oval 112"/>
          <p:cNvSpPr>
            <a:spLocks noChangeArrowheads="1"/>
          </p:cNvSpPr>
          <p:nvPr/>
        </p:nvSpPr>
        <p:spPr bwMode="auto">
          <a:xfrm>
            <a:off x="6948488" y="443706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2" name="Oval 113"/>
          <p:cNvSpPr>
            <a:spLocks noChangeArrowheads="1"/>
          </p:cNvSpPr>
          <p:nvPr/>
        </p:nvSpPr>
        <p:spPr bwMode="auto">
          <a:xfrm>
            <a:off x="7092950" y="4579938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3" name="Oval 114"/>
          <p:cNvSpPr>
            <a:spLocks noChangeArrowheads="1"/>
          </p:cNvSpPr>
          <p:nvPr/>
        </p:nvSpPr>
        <p:spPr bwMode="auto">
          <a:xfrm>
            <a:off x="2698750" y="378936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4" name="Oval 115"/>
          <p:cNvSpPr>
            <a:spLocks noChangeArrowheads="1"/>
          </p:cNvSpPr>
          <p:nvPr/>
        </p:nvSpPr>
        <p:spPr bwMode="auto">
          <a:xfrm>
            <a:off x="2987675" y="3716338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5" name="Oval 116"/>
          <p:cNvSpPr>
            <a:spLocks noChangeArrowheads="1"/>
          </p:cNvSpPr>
          <p:nvPr/>
        </p:nvSpPr>
        <p:spPr bwMode="auto">
          <a:xfrm>
            <a:off x="3276600" y="378936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6" name="Oval 117"/>
          <p:cNvSpPr>
            <a:spLocks noChangeArrowheads="1"/>
          </p:cNvSpPr>
          <p:nvPr/>
        </p:nvSpPr>
        <p:spPr bwMode="auto">
          <a:xfrm>
            <a:off x="6300788" y="400526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" name="Oval 118"/>
          <p:cNvSpPr>
            <a:spLocks noChangeArrowheads="1"/>
          </p:cNvSpPr>
          <p:nvPr/>
        </p:nvSpPr>
        <p:spPr bwMode="auto">
          <a:xfrm>
            <a:off x="6516688" y="38608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" name="Oval 119"/>
          <p:cNvSpPr>
            <a:spLocks noChangeArrowheads="1"/>
          </p:cNvSpPr>
          <p:nvPr/>
        </p:nvSpPr>
        <p:spPr bwMode="auto">
          <a:xfrm>
            <a:off x="6732588" y="38608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9" name="Oval 120"/>
          <p:cNvSpPr>
            <a:spLocks noChangeArrowheads="1"/>
          </p:cNvSpPr>
          <p:nvPr/>
        </p:nvSpPr>
        <p:spPr bwMode="auto">
          <a:xfrm>
            <a:off x="6948488" y="393382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0" name="Oval 121"/>
          <p:cNvSpPr>
            <a:spLocks noChangeArrowheads="1"/>
          </p:cNvSpPr>
          <p:nvPr/>
        </p:nvSpPr>
        <p:spPr bwMode="auto">
          <a:xfrm>
            <a:off x="7092950" y="4076700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1" name="Oval 122"/>
          <p:cNvSpPr>
            <a:spLocks noChangeArrowheads="1"/>
          </p:cNvSpPr>
          <p:nvPr/>
        </p:nvSpPr>
        <p:spPr bwMode="auto">
          <a:xfrm>
            <a:off x="2698750" y="3284538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2" name="Oval 123"/>
          <p:cNvSpPr>
            <a:spLocks noChangeArrowheads="1"/>
          </p:cNvSpPr>
          <p:nvPr/>
        </p:nvSpPr>
        <p:spPr bwMode="auto">
          <a:xfrm>
            <a:off x="2987675" y="3211513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3" name="Oval 124"/>
          <p:cNvSpPr>
            <a:spLocks noChangeArrowheads="1"/>
          </p:cNvSpPr>
          <p:nvPr/>
        </p:nvSpPr>
        <p:spPr bwMode="auto">
          <a:xfrm>
            <a:off x="3276600" y="3284538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4" name="Oval 125"/>
          <p:cNvSpPr>
            <a:spLocks noChangeArrowheads="1"/>
          </p:cNvSpPr>
          <p:nvPr/>
        </p:nvSpPr>
        <p:spPr bwMode="auto">
          <a:xfrm>
            <a:off x="6300788" y="35004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5" name="Oval 126"/>
          <p:cNvSpPr>
            <a:spLocks noChangeArrowheads="1"/>
          </p:cNvSpPr>
          <p:nvPr/>
        </p:nvSpPr>
        <p:spPr bwMode="auto">
          <a:xfrm>
            <a:off x="6516688" y="335597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6" name="Oval 127"/>
          <p:cNvSpPr>
            <a:spLocks noChangeArrowheads="1"/>
          </p:cNvSpPr>
          <p:nvPr/>
        </p:nvSpPr>
        <p:spPr bwMode="auto">
          <a:xfrm>
            <a:off x="6732588" y="335597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" name="Oval 128"/>
          <p:cNvSpPr>
            <a:spLocks noChangeArrowheads="1"/>
          </p:cNvSpPr>
          <p:nvPr/>
        </p:nvSpPr>
        <p:spPr bwMode="auto">
          <a:xfrm>
            <a:off x="6948488" y="342900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" name="Oval 129"/>
          <p:cNvSpPr>
            <a:spLocks noChangeArrowheads="1"/>
          </p:cNvSpPr>
          <p:nvPr/>
        </p:nvSpPr>
        <p:spPr bwMode="auto">
          <a:xfrm>
            <a:off x="7092950" y="357187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9" name="AutoShape 132"/>
          <p:cNvSpPr>
            <a:spLocks noChangeArrowheads="1"/>
          </p:cNvSpPr>
          <p:nvPr/>
        </p:nvSpPr>
        <p:spPr bwMode="auto">
          <a:xfrm>
            <a:off x="4465638" y="5013325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0" name="AutoShape 133"/>
          <p:cNvSpPr>
            <a:spLocks noChangeArrowheads="1"/>
          </p:cNvSpPr>
          <p:nvPr/>
        </p:nvSpPr>
        <p:spPr bwMode="auto">
          <a:xfrm rot="10800000">
            <a:off x="4465638" y="5013325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1" name="AutoShape 134"/>
          <p:cNvSpPr>
            <a:spLocks noChangeArrowheads="1"/>
          </p:cNvSpPr>
          <p:nvPr/>
        </p:nvSpPr>
        <p:spPr bwMode="auto">
          <a:xfrm>
            <a:off x="4465638" y="5013325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2" name="AutoShape 135"/>
          <p:cNvSpPr>
            <a:spLocks noChangeArrowheads="1"/>
          </p:cNvSpPr>
          <p:nvPr/>
        </p:nvSpPr>
        <p:spPr bwMode="auto">
          <a:xfrm rot="10800000">
            <a:off x="4465638" y="5013325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3" name="AutoShape 136"/>
          <p:cNvSpPr>
            <a:spLocks noChangeArrowheads="1"/>
          </p:cNvSpPr>
          <p:nvPr/>
        </p:nvSpPr>
        <p:spPr bwMode="auto">
          <a:xfrm>
            <a:off x="4465638" y="5013325"/>
            <a:ext cx="792162" cy="504825"/>
          </a:xfrm>
          <a:prstGeom prst="chevron">
            <a:avLst>
              <a:gd name="adj" fmla="val 1073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4" name="Text Box 141"/>
          <p:cNvSpPr txBox="1">
            <a:spLocks noChangeArrowheads="1"/>
          </p:cNvSpPr>
          <p:nvPr/>
        </p:nvSpPr>
        <p:spPr bwMode="auto">
          <a:xfrm>
            <a:off x="3883025" y="4654550"/>
            <a:ext cx="439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t</a:t>
            </a:r>
            <a:endParaRPr lang="ru-RU" sz="6000"/>
          </a:p>
        </p:txBody>
      </p:sp>
      <p:sp>
        <p:nvSpPr>
          <p:cNvPr id="345" name="Text Box 142"/>
          <p:cNvSpPr txBox="1">
            <a:spLocks noChangeArrowheads="1"/>
          </p:cNvSpPr>
          <p:nvPr/>
        </p:nvSpPr>
        <p:spPr bwMode="auto">
          <a:xfrm>
            <a:off x="5330825" y="4654550"/>
            <a:ext cx="439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t</a:t>
            </a:r>
            <a:endParaRPr lang="ru-RU" sz="6000"/>
          </a:p>
        </p:txBody>
      </p:sp>
      <p:sp>
        <p:nvSpPr>
          <p:cNvPr id="346" name="Text Box 143"/>
          <p:cNvSpPr txBox="1">
            <a:spLocks noChangeArrowheads="1"/>
          </p:cNvSpPr>
          <p:nvPr/>
        </p:nvSpPr>
        <p:spPr bwMode="auto">
          <a:xfrm>
            <a:off x="3924300" y="5013325"/>
            <a:ext cx="75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30 с</a:t>
            </a:r>
          </a:p>
        </p:txBody>
      </p:sp>
      <p:sp>
        <p:nvSpPr>
          <p:cNvPr id="347" name="Text Box 144"/>
          <p:cNvSpPr txBox="1">
            <a:spLocks noChangeArrowheads="1"/>
          </p:cNvSpPr>
          <p:nvPr/>
        </p:nvSpPr>
        <p:spPr bwMode="auto">
          <a:xfrm>
            <a:off x="5257800" y="5013325"/>
            <a:ext cx="58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5 с</a:t>
            </a:r>
          </a:p>
        </p:txBody>
      </p:sp>
      <p:sp>
        <p:nvSpPr>
          <p:cNvPr id="348" name="Text Box 145"/>
          <p:cNvSpPr txBox="1">
            <a:spLocks noChangeArrowheads="1"/>
          </p:cNvSpPr>
          <p:nvPr/>
        </p:nvSpPr>
        <p:spPr bwMode="auto">
          <a:xfrm>
            <a:off x="3779838" y="4149725"/>
            <a:ext cx="223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/>
              <a:t>Время протекания реакции.</a:t>
            </a:r>
          </a:p>
        </p:txBody>
      </p:sp>
      <p:sp>
        <p:nvSpPr>
          <p:cNvPr id="349" name="Rectangle 68"/>
          <p:cNvSpPr>
            <a:spLocks noChangeArrowheads="1"/>
          </p:cNvSpPr>
          <p:nvPr/>
        </p:nvSpPr>
        <p:spPr bwMode="auto">
          <a:xfrm>
            <a:off x="2268538" y="4076700"/>
            <a:ext cx="6407150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0" name="Text Box 6"/>
          <p:cNvSpPr txBox="1">
            <a:spLocks noChangeArrowheads="1"/>
          </p:cNvSpPr>
          <p:nvPr/>
        </p:nvSpPr>
        <p:spPr bwMode="auto">
          <a:xfrm>
            <a:off x="1619250" y="2133600"/>
            <a:ext cx="7129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5. От наличия определенных веществ.</a:t>
            </a:r>
          </a:p>
        </p:txBody>
      </p:sp>
      <p:sp>
        <p:nvSpPr>
          <p:cNvPr id="351" name="Text Box 65"/>
          <p:cNvSpPr txBox="1">
            <a:spLocks noChangeArrowheads="1"/>
          </p:cNvSpPr>
          <p:nvPr/>
        </p:nvSpPr>
        <p:spPr bwMode="auto">
          <a:xfrm>
            <a:off x="2535238" y="2508250"/>
            <a:ext cx="614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Катализаторы – вещества ускоряющие протекание химической реакции.</a:t>
            </a:r>
          </a:p>
        </p:txBody>
      </p:sp>
      <p:sp>
        <p:nvSpPr>
          <p:cNvPr id="352" name="Text Box 66"/>
          <p:cNvSpPr txBox="1">
            <a:spLocks noChangeArrowheads="1"/>
          </p:cNvSpPr>
          <p:nvPr/>
        </p:nvSpPr>
        <p:spPr bwMode="auto">
          <a:xfrm>
            <a:off x="2535238" y="3213100"/>
            <a:ext cx="614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Ингибиторы – вещества замедляющие протекание химической реакции.</a:t>
            </a:r>
          </a:p>
        </p:txBody>
      </p:sp>
      <p:sp>
        <p:nvSpPr>
          <p:cNvPr id="353" name="Text Box 67"/>
          <p:cNvSpPr txBox="1">
            <a:spLocks noChangeArrowheads="1"/>
          </p:cNvSpPr>
          <p:nvPr/>
        </p:nvSpPr>
        <p:spPr bwMode="auto">
          <a:xfrm>
            <a:off x="2411413" y="4221163"/>
            <a:ext cx="6294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/>
              <a:t>Катализаторы и ингибиторы находят экспериментальным путем.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01181 0.00532 " pathEditMode="relative" rAng="0" ptsTypes="AA">
                                      <p:cBhvr>
                                        <p:cTn id="19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3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0532 L -2.77778E-6 -3.7037E-6 " pathEditMode="relative" rAng="0" ptsTypes="AA">
                                      <p:cBhvr>
                                        <p:cTn id="1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0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0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0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2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5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4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4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5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5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5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6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7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7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8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8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9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29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30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1.66667E-6 -0.06296 " pathEditMode="relative" rAng="0" ptsTypes="AA">
                                      <p:cBhvr>
                                        <p:cTn id="30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30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31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31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4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38793E-6 L -5.55556E-7 -0.05251 " pathEditMode="relative" rAng="0" ptsTypes="AA">
                                      <p:cBhvr>
                                        <p:cTn id="32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3.33333E-6 C -0.00347 -0.01041 -0.00972 -0.02037 -0.00833 -0.02893 C -0.00694 -0.0375 0.00972 -0.04421 0.01111 -0.05162 C 0.0125 -0.05902 0.00625 -0.0662 -2.22222E-6 -0.07338 " pathEditMode="relative" rAng="0" ptsTypes="aaaA">
                                      <p:cBhvr>
                                        <p:cTn id="332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"/>
                                    </p:animMotion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3.33333E-6 C -0.00347 -0.01041 -0.00972 -0.02037 -0.00833 -0.02893 C -0.00694 -0.0375 0.00972 -0.04421 0.01111 -0.05162 C 0.0125 -0.05902 0.00625 -0.0662 -1.94444E-6 -0.07338 " pathEditMode="relative" rAng="0" ptsTypes="aaaA">
                                      <p:cBhvr>
                                        <p:cTn id="336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C -0.00625 -0.01041 -0.0125 -0.02037 -0.01111 -0.02893 C -0.00972 -0.0375 0.00694 -0.04421 0.00833 -0.05162 C 0.00972 -0.05902 0.00347 -0.0662 -0.00278 -0.07338 " pathEditMode="relative" rAng="0" ptsTypes="aaaA">
                                      <p:cBhvr>
                                        <p:cTn id="341" dur="3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"/>
                                    </p:animMotion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C -0.00625 -0.01041 -0.0125 -0.02037 -0.01111 -0.02893 C -0.00972 -0.0375 0.00694 -0.04421 0.00833 -0.05162 C 0.00972 -0.05902 0.00347 -0.0662 -0.00278 -0.07338 " pathEditMode="relative" rAng="0" ptsTypes="aaaA">
                                      <p:cBhvr>
                                        <p:cTn id="345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6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-0.00625 -0.01064 -0.0125 -0.0206 -0.01111 -0.02916 C -0.00972 -0.03773 0.00695 -0.04444 0.00834 -0.05185 C 0.00972 -0.05926 0.00347 -0.06643 -0.00278 -0.07361 " pathEditMode="relative" rAng="0" ptsTypes="aaaA">
                                      <p:cBhvr>
                                        <p:cTn id="350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"/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C -0.00625 -0.01064 -0.0125 -0.0206 -0.01111 -0.02916 C -0.00972 -0.03773 0.00695 -0.04444 0.00834 -0.05185 C 0.00972 -0.05926 0.00347 -0.06643 -0.00278 -0.07361 " pathEditMode="relative" rAng="0" ptsTypes="aaaA">
                                      <p:cBhvr>
                                        <p:cTn id="354" dur="3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9000"/>
                            </p:stCondLst>
                            <p:childTnLst>
                              <p:par>
                                <p:cTn id="3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77778E-6 C -0.00625 -0.01087 -0.0125 -0.02152 -0.01111 -0.03055 C -0.00972 -0.03958 0.00694 -0.04675 0.00833 -0.05462 C 0.00972 -0.06249 0.00347 -0.07013 -0.00278 -0.07777 " pathEditMode="relative" ptsTypes="aaaA">
                                      <p:cBhvr>
                                        <p:cTn id="359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77778E-6 C -0.00625 -0.01087 -0.0125 -0.02152 -0.01111 -0.03055 C -0.00972 -0.03958 0.00694 -0.04675 0.00833 -0.05462 C 0.00972 -0.06249 0.00347 -0.07013 -0.00278 -0.07777 " pathEditMode="relative" ptsTypes="aaaA">
                                      <p:cBhvr>
                                        <p:cTn id="363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0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45 0.07338 " pathEditMode="relative" ptsTypes="AA">
                                      <p:cBhvr>
                                        <p:cTn id="641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45 0.07338 " pathEditMode="relative" ptsTypes="AA">
                                      <p:cBhvr>
                                        <p:cTn id="643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4" presetID="0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00781 0.15764 " pathEditMode="relative" ptsTypes="AA">
                                      <p:cBhvr>
                                        <p:cTn id="645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6" presetID="0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00781 0.15764 " pathEditMode="relative" ptsTypes="AA">
                                      <p:cBhvr>
                                        <p:cTn id="647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8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09445 0.22037 " pathEditMode="relative" ptsTypes="AA">
                                      <p:cBhvr>
                                        <p:cTn id="649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0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09445 0.22037 " pathEditMode="relative" ptsTypes="AA">
                                      <p:cBhvr>
                                        <p:cTn id="651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2" presetID="0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13402 0.09467 " pathEditMode="relative" ptsTypes="AA">
                                      <p:cBhvr>
                                        <p:cTn id="653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4" presetID="0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13402 0.09467 " pathEditMode="relative" ptsTypes="AA">
                                      <p:cBhvr>
                                        <p:cTn id="655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6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11805 -0.10486 " pathEditMode="relative" ptsTypes="AA">
                                      <p:cBhvr>
                                        <p:cTn id="657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8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11805 -0.10486 " pathEditMode="relative" ptsTypes="AA">
                                      <p:cBhvr>
                                        <p:cTn id="659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0" presetID="0" presetClass="pat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0.00781 -0.17848 " pathEditMode="relative" ptsTypes="AA">
                                      <p:cBhvr>
                                        <p:cTn id="661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2" presetID="0" presetClass="pat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0.00781 -0.17848 " pathEditMode="relative" ptsTypes="AA">
                                      <p:cBhvr>
                                        <p:cTn id="663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4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14965 -0.05254 " pathEditMode="relative" ptsTypes="AA">
                                      <p:cBhvr>
                                        <p:cTn id="665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6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14965 -0.05254 " pathEditMode="relative" ptsTypes="AA">
                                      <p:cBhvr>
                                        <p:cTn id="667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1" fill="hold">
                            <p:stCondLst>
                              <p:cond delay="3500"/>
                            </p:stCondLst>
                            <p:childTnLst>
                              <p:par>
                                <p:cTn id="672" presetID="11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3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5" fill="hold">
                            <p:stCondLst>
                              <p:cond delay="4500"/>
                            </p:stCondLst>
                            <p:childTnLst>
                              <p:par>
                                <p:cTn id="6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2" fill="hold">
                            <p:stCondLst>
                              <p:cond delay="4500"/>
                            </p:stCondLst>
                            <p:childTnLst>
                              <p:par>
                                <p:cTn id="683" presetID="0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684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686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688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9" fill="hold">
                      <p:stCondLst>
                        <p:cond delay="indefinite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0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28 0.16806 " pathEditMode="relative" ptsTypes="AA">
                                      <p:cBhvr>
                                        <p:cTn id="692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528 0.16806 " pathEditMode="relative" ptsTypes="AA">
                                      <p:cBhvr>
                                        <p:cTn id="694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11551 " pathEditMode="relative" ptsTypes="AA">
                                      <p:cBhvr>
                                        <p:cTn id="696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11551 " pathEditMode="relative" ptsTypes="AA">
                                      <p:cBhvr>
                                        <p:cTn id="698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9" presetID="0" presetClass="pat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04722 0.2625 " pathEditMode="relative" ptsTypes="AA">
                                      <p:cBhvr>
                                        <p:cTn id="700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1" presetID="0" presetClass="pat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04722 0.2625 " pathEditMode="relative" ptsTypes="AA">
                                      <p:cBhvr>
                                        <p:cTn id="702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3" presetID="0" presetClass="path" presetSubtype="0" repeatCount="indefinite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-0.0552 0.18912 " pathEditMode="relative" ptsTypes="AA">
                                      <p:cBhvr>
                                        <p:cTn id="704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5" presetID="0" presetClass="path" presetSubtype="0" repeatCount="indefinite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-0.0552 0.18912 " pathEditMode="relative" ptsTypes="AA">
                                      <p:cBhvr>
                                        <p:cTn id="706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7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11823 -0.10509 " pathEditMode="relative" ptsTypes="AA">
                                      <p:cBhvr>
                                        <p:cTn id="708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9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11823 -0.10509 " pathEditMode="relative" ptsTypes="AA">
                                      <p:cBhvr>
                                        <p:cTn id="710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1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10243 0.0419 " pathEditMode="relative" ptsTypes="AA">
                                      <p:cBhvr>
                                        <p:cTn id="71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3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10243 0.0419 " pathEditMode="relative" ptsTypes="AA">
                                      <p:cBhvr>
                                        <p:cTn id="714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63 -0.19953 " pathEditMode="relative" ptsTypes="AA">
                                      <p:cBhvr>
                                        <p:cTn id="716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63 -0.19953 " pathEditMode="relative" ptsTypes="AA">
                                      <p:cBhvr>
                                        <p:cTn id="718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9" presetID="0" presetClass="pat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0469 -0.03148 " pathEditMode="relative" ptsTypes="AA">
                                      <p:cBhvr>
                                        <p:cTn id="720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1" presetID="0" presetClass="pat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0469 -0.03148 " pathEditMode="relative" ptsTypes="AA">
                                      <p:cBhvr>
                                        <p:cTn id="722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3" presetID="0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13386 0.15763 " pathEditMode="relative" ptsTypes="AA">
                                      <p:cBhvr>
                                        <p:cTn id="724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5" presetID="0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13386 0.15763 " pathEditMode="relative" ptsTypes="AA">
                                      <p:cBhvr>
                                        <p:cTn id="726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4 0.03149 " pathEditMode="relative" ptsTypes="AA">
                                      <p:cBhvr>
                                        <p:cTn id="728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024 0.03149 " pathEditMode="relative" ptsTypes="AA">
                                      <p:cBhvr>
                                        <p:cTn id="730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1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10243 -0.16805 " pathEditMode="relative" ptsTypes="AA">
                                      <p:cBhvr>
                                        <p:cTn id="732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3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10243 -0.16805 " pathEditMode="relative" ptsTypes="AA">
                                      <p:cBhvr>
                                        <p:cTn id="734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5" presetID="0" presetClass="pat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10243 -0.15741 " pathEditMode="relative" ptsTypes="AA">
                                      <p:cBhvr>
                                        <p:cTn id="736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7" presetID="0" presetClass="path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10243 -0.15741 " pathEditMode="relative" ptsTypes="AA">
                                      <p:cBhvr>
                                        <p:cTn id="738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-0.15741 " pathEditMode="relative" ptsTypes="AA">
                                      <p:cBhvr>
                                        <p:cTn id="740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-0.15741 " pathEditMode="relative" ptsTypes="AA">
                                      <p:cBhvr>
                                        <p:cTn id="742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3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00782 0.15741 " pathEditMode="relative" ptsTypes="AA">
                                      <p:cBhvr>
                                        <p:cTn id="744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5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-0.00782 0.15741 " pathEditMode="relative" ptsTypes="AA">
                                      <p:cBhvr>
                                        <p:cTn id="74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7" fill="hold">
                            <p:stCondLst>
                              <p:cond delay="5000"/>
                            </p:stCondLst>
                            <p:childTnLst>
                              <p:par>
                                <p:cTn id="7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0" fill="hold">
                            <p:stCondLst>
                              <p:cond delay="5000"/>
                            </p:stCondLst>
                            <p:childTnLst>
                              <p:par>
                                <p:cTn id="751" presetID="11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2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6" fill="hold">
                            <p:stCondLst>
                              <p:cond delay="6000"/>
                            </p:stCondLst>
                            <p:childTnLst>
                              <p:par>
                                <p:cTn id="757" presetID="11" presetClass="exit" presetSubtype="0" repeatCount="indefinite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8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2" fill="hold">
                            <p:stCondLst>
                              <p:cond delay="8000"/>
                            </p:stCondLst>
                            <p:childTnLst>
                              <p:par>
                                <p:cTn id="763" presetID="11" presetClass="exit" presetSubtype="0" repeatCount="indefinite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4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773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775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777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785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787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789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797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799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805 " pathEditMode="relative" ptsTypes="AA">
                                      <p:cBhvr>
                                        <p:cTn id="801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2" fill="hold">
                      <p:stCondLst>
                        <p:cond delay="indefinite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8" fill="hold">
                      <p:stCondLst>
                        <p:cond delay="indefinite"/>
                      </p:stCondLst>
                      <p:childTnLst>
                        <p:par>
                          <p:cTn id="929" fill="hold">
                            <p:stCondLst>
                              <p:cond delay="0"/>
                            </p:stCondLst>
                            <p:childTnLst>
                              <p:par>
                                <p:cTn id="9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>
                      <p:stCondLst>
                        <p:cond delay="indefinite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3" fill="hold">
                      <p:stCondLst>
                        <p:cond delay="indefinite"/>
                      </p:stCondLst>
                      <p:childTnLst>
                        <p:par>
                          <p:cTn id="954" fill="hold">
                            <p:stCondLst>
                              <p:cond delay="0"/>
                            </p:stCondLst>
                            <p:childTnLst>
                              <p:par>
                                <p:cTn id="9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3" fill="hold">
                      <p:stCondLst>
                        <p:cond delay="indefinite"/>
                      </p:stCondLst>
                      <p:childTnLst>
                        <p:par>
                          <p:cTn id="974" fill="hold">
                            <p:stCondLst>
                              <p:cond delay="0"/>
                            </p:stCondLst>
                            <p:childTnLst>
                              <p:par>
                                <p:cTn id="9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0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4" fill="hold">
                      <p:stCondLst>
                        <p:cond delay="indefinite"/>
                      </p:stCondLst>
                      <p:childTnLst>
                        <p:par>
                          <p:cTn id="985" fill="hold">
                            <p:stCondLst>
                              <p:cond delay="0"/>
                            </p:stCondLst>
                            <p:childTnLst>
                              <p:par>
                                <p:cTn id="9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0439 " pathEditMode="relative" ptsTypes="AA">
                                      <p:cBhvr>
                                        <p:cTn id="1001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0439 " pathEditMode="relative" ptsTypes="AA">
                                      <p:cBhvr>
                                        <p:cTn id="1003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0439 " pathEditMode="relative" ptsTypes="AA">
                                      <p:cBhvr>
                                        <p:cTn id="1005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0439 " pathEditMode="relative" ptsTypes="AA">
                                      <p:cBhvr>
                                        <p:cTn id="1007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0439 " pathEditMode="relative" ptsTypes="AA">
                                      <p:cBhvr>
                                        <p:cTn id="1009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0439 " pathEditMode="relative" ptsTypes="AA">
                                      <p:cBhvr>
                                        <p:cTn id="1011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0439 " pathEditMode="relative" ptsTypes="AA">
                                      <p:cBhvr>
                                        <p:cTn id="1013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18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22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26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30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3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3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4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4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5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5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5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63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67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71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7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79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83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8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9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09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00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04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08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12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16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20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24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2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3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-7.40741E-7 L 0.00017 -0.07338 " pathEditMode="relative" ptsTypes="AA">
                                      <p:cBhvr>
                                        <p:cTn id="1136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7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8" dur="30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9" dur="30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2" dur="10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3" dur="10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6" dur="10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7" dur="10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0" dur="10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1" dur="10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3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4" dur="10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5" dur="10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8" dur="10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9" dur="10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1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2" dur="10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3" dur="10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5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9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1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5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7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9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3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5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7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9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3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5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7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9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1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5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7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1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3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5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7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3" presetID="1" presetClass="exit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9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0" presetID="10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6" presetID="10" presetClass="exit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9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2" presetID="10" presetClass="exit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5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8" presetID="10" presetClass="exit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4" presetID="10" presetClass="exit" presetSubtype="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5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7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0" presetID="10" presetClass="exit" presetSubtype="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1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3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0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2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4"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5" presetID="10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7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8" fill="hold">
                      <p:stCondLst>
                        <p:cond delay="indefinite"/>
                      </p:stCondLst>
                      <p:childTnLst>
                        <p:par>
                          <p:cTn id="1289" fill="hold">
                            <p:stCondLst>
                              <p:cond delay="0"/>
                            </p:stCondLst>
                            <p:childTnLst>
                              <p:par>
                                <p:cTn id="12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8" fill="hold">
                      <p:stCondLst>
                        <p:cond delay="indefinite"/>
                      </p:stCondLst>
                      <p:childTnLst>
                        <p:par>
                          <p:cTn id="1419" fill="hold">
                            <p:stCondLst>
                              <p:cond delay="0"/>
                            </p:stCondLst>
                            <p:childTnLst>
                              <p:par>
                                <p:cTn id="14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3" fill="hold">
                      <p:stCondLst>
                        <p:cond delay="indefinite"/>
                      </p:stCondLst>
                      <p:childTnLst>
                        <p:par>
                          <p:cTn id="1424" fill="hold">
                            <p:stCondLst>
                              <p:cond delay="0"/>
                            </p:stCondLst>
                            <p:childTnLst>
                              <p:par>
                                <p:cTn id="14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0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8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9" fill="hold">
                      <p:stCondLst>
                        <p:cond delay="indefinite"/>
                      </p:stCondLst>
                      <p:childTnLst>
                        <p:par>
                          <p:cTn id="1450" fill="hold">
                            <p:stCondLst>
                              <p:cond delay="0"/>
                            </p:stCondLst>
                            <p:childTnLst>
                              <p:par>
                                <p:cTn id="14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3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1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5" fill="hold">
                      <p:stCondLst>
                        <p:cond delay="indefinite"/>
                      </p:stCondLst>
                      <p:childTnLst>
                        <p:par>
                          <p:cTn id="1476" fill="hold">
                            <p:stCondLst>
                              <p:cond delay="0"/>
                            </p:stCondLst>
                            <p:childTnLst>
                              <p:par>
                                <p:cTn id="14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9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2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5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6" fill="hold">
                      <p:stCondLst>
                        <p:cond delay="indefinite"/>
                      </p:stCondLst>
                      <p:childTnLst>
                        <p:par>
                          <p:cTn id="1487" fill="hold">
                            <p:stCondLst>
                              <p:cond delay="0"/>
                            </p:stCondLst>
                            <p:childTnLst>
                              <p:par>
                                <p:cTn id="14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044 " pathEditMode="relative" ptsTypes="AA">
                                      <p:cBhvr>
                                        <p:cTn id="1489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044 " pathEditMode="relative" ptsTypes="AA">
                                      <p:cBhvr>
                                        <p:cTn id="1491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49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00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04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0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12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16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20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24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29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33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37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41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45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49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53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5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62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66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70" dur="1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74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78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82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86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590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1" fill="hold">
                            <p:stCondLst>
                              <p:cond delay="5000"/>
                            </p:stCondLst>
                            <p:childTnLst>
                              <p:par>
                                <p:cTn id="15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95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5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599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6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7037E-6 L 0.00018 -0.07338 " pathEditMode="relative" rAng="0" ptsTypes="AA">
                                      <p:cBhvr>
                                        <p:cTn id="1603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6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6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60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6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611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6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4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615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6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619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6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0.00017 -0.07338 " pathEditMode="relative" rAng="0" ptsTypes="AA">
                                      <p:cBhvr>
                                        <p:cTn id="1623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624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5" dur="30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6" dur="30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8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9" dur="5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0" dur="5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4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6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8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0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2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4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6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8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0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2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4" presetID="1" presetClass="exit" presetSubtype="0" fill="hold" grpId="2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6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8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0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2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4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6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8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0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2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4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6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8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0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2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4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6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8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0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2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4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8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0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4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5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0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1" presetID="10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2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7" presetID="10" presetClass="exit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8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4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7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9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1" dur="2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2" presetID="10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4" dur="2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5" fill="hold">
                      <p:stCondLst>
                        <p:cond delay="indefinite"/>
                      </p:stCondLst>
                      <p:childTnLst>
                        <p:par>
                          <p:cTn id="1736" fill="hold">
                            <p:stCondLst>
                              <p:cond delay="0"/>
                            </p:stCondLst>
                            <p:childTnLst>
                              <p:par>
                                <p:cTn id="17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5" fill="hold">
                      <p:stCondLst>
                        <p:cond delay="indefinite"/>
                      </p:stCondLst>
                      <p:childTnLst>
                        <p:par>
                          <p:cTn id="1856" fill="hold">
                            <p:stCondLst>
                              <p:cond delay="0"/>
                            </p:stCondLst>
                            <p:childTnLst>
                              <p:par>
                                <p:cTn id="18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9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0" fill="hold">
                      <p:stCondLst>
                        <p:cond delay="indefinite"/>
                      </p:stCondLst>
                      <p:childTnLst>
                        <p:par>
                          <p:cTn id="1861" fill="hold">
                            <p:stCondLst>
                              <p:cond delay="0"/>
                            </p:stCondLst>
                            <p:childTnLst>
                              <p:par>
                                <p:cTn id="18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4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5" fill="hold">
                      <p:stCondLst>
                        <p:cond delay="indefinite"/>
                      </p:stCondLst>
                      <p:childTnLst>
                        <p:par>
                          <p:cTn id="1866" fill="hold">
                            <p:stCondLst>
                              <p:cond delay="0"/>
                            </p:stCondLst>
                            <p:childTnLst>
                              <p:par>
                                <p:cTn id="18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9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0" fill="hold">
                      <p:stCondLst>
                        <p:cond delay="indefinite"/>
                      </p:stCondLst>
                      <p:childTnLst>
                        <p:par>
                          <p:cTn id="1871" fill="hold">
                            <p:stCondLst>
                              <p:cond delay="0"/>
                            </p:stCondLst>
                            <p:childTnLst>
                              <p:par>
                                <p:cTn id="18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build="p"/>
      <p:bldP spid="18" grpId="0"/>
      <p:bldP spid="18" grpId="1"/>
      <p:bldP spid="19" grpId="0"/>
      <p:bldP spid="19" grpId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/>
      <p:bldP spid="25" grpId="1"/>
      <p:bldP spid="26" grpId="0" animBg="1"/>
      <p:bldP spid="26" grpId="1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5" grpId="0"/>
      <p:bldP spid="35" grpId="1"/>
      <p:bldP spid="100" grpId="0" build="p"/>
      <p:bldP spid="101" grpId="0"/>
      <p:bldP spid="101" grpId="1"/>
      <p:bldP spid="102" grpId="0"/>
      <p:bldP spid="102" grpId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6" grpId="1" animBg="1"/>
      <p:bldP spid="116" grpId="2" animBg="1"/>
      <p:bldP spid="117" grpId="0" animBg="1"/>
      <p:bldP spid="117" grpId="1" animBg="1"/>
      <p:bldP spid="117" grpId="2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1" grpId="0" animBg="1"/>
      <p:bldP spid="121" grpId="1" animBg="1"/>
      <p:bldP spid="121" grpId="2" animBg="1"/>
      <p:bldP spid="122" grpId="0" animBg="1"/>
      <p:bldP spid="122" grpId="1" animBg="1"/>
      <p:bldP spid="122" grpId="2" animBg="1"/>
      <p:bldP spid="123" grpId="0" animBg="1"/>
      <p:bldP spid="123" grpId="1" animBg="1"/>
      <p:bldP spid="123" grpId="2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4" grpId="2" animBg="1"/>
      <p:bldP spid="135" grpId="0" animBg="1"/>
      <p:bldP spid="135" grpId="1" animBg="1"/>
      <p:bldP spid="135" grpId="2" animBg="1"/>
      <p:bldP spid="136" grpId="0" animBg="1"/>
      <p:bldP spid="136" grpId="1" animBg="1"/>
      <p:bldP spid="136" grpId="2" animBg="1"/>
      <p:bldP spid="137" grpId="0" animBg="1"/>
      <p:bldP spid="137" grpId="1" animBg="1"/>
      <p:bldP spid="137" grpId="2" animBg="1"/>
      <p:bldP spid="138" grpId="0" animBg="1"/>
      <p:bldP spid="138" grpId="1" animBg="1"/>
      <p:bldP spid="138" grpId="2" animBg="1"/>
      <p:bldP spid="139" grpId="0" animBg="1"/>
      <p:bldP spid="139" grpId="1" animBg="1"/>
      <p:bldP spid="139" grpId="2" animBg="1"/>
      <p:bldP spid="140" grpId="0" animBg="1"/>
      <p:bldP spid="140" grpId="1" animBg="1"/>
      <p:bldP spid="140" grpId="2" animBg="1"/>
      <p:bldP spid="141" grpId="0" animBg="1"/>
      <p:bldP spid="141" grpId="1" animBg="1"/>
      <p:bldP spid="141" grpId="2" animBg="1"/>
      <p:bldP spid="142" grpId="0" animBg="1"/>
      <p:bldP spid="142" grpId="1" animBg="1"/>
      <p:bldP spid="142" grpId="2" animBg="1"/>
      <p:bldP spid="143" grpId="0" animBg="1"/>
      <p:bldP spid="143" grpId="1" animBg="1"/>
      <p:bldP spid="143" grpId="2" animBg="1"/>
      <p:bldP spid="144" grpId="0" animBg="1"/>
      <p:bldP spid="144" grpId="1" animBg="1"/>
      <p:bldP spid="144" grpId="2" animBg="1"/>
      <p:bldP spid="145" grpId="0" animBg="1"/>
      <p:bldP spid="145" grpId="1" animBg="1"/>
      <p:bldP spid="145" grpId="2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3" grpId="2" animBg="1"/>
      <p:bldP spid="154" grpId="0" animBg="1"/>
      <p:bldP spid="154" grpId="1" animBg="1"/>
      <p:bldP spid="154" grpId="2" animBg="1"/>
      <p:bldP spid="155" grpId="0" animBg="1"/>
      <p:bldP spid="155" grpId="1" animBg="1"/>
      <p:bldP spid="155" grpId="2" animBg="1"/>
      <p:bldP spid="156" grpId="0" animBg="1"/>
      <p:bldP spid="156" grpId="1" animBg="1"/>
      <p:bldP spid="156" grpId="2" animBg="1"/>
      <p:bldP spid="157" grpId="0" animBg="1"/>
      <p:bldP spid="157" grpId="1" animBg="1"/>
      <p:bldP spid="157" grpId="2" animBg="1"/>
      <p:bldP spid="158" grpId="0" animBg="1"/>
      <p:bldP spid="158" grpId="1" animBg="1"/>
      <p:bldP spid="158" grpId="2" animBg="1"/>
      <p:bldP spid="159" grpId="0" animBg="1"/>
      <p:bldP spid="159" grpId="1" animBg="1"/>
      <p:bldP spid="159" grpId="2" animBg="1"/>
      <p:bldP spid="160" grpId="0" animBg="1"/>
      <p:bldP spid="160" grpId="1" animBg="1"/>
      <p:bldP spid="160" grpId="2" animBg="1"/>
      <p:bldP spid="161" grpId="0"/>
      <p:bldP spid="161" grpId="1"/>
      <p:bldP spid="162" grpId="0"/>
      <p:bldP spid="162" grpId="1"/>
      <p:bldP spid="163" grpId="0"/>
      <p:bldP spid="163" grpId="1"/>
      <p:bldP spid="164" grpId="0"/>
      <p:bldP spid="164" grpId="1"/>
      <p:bldP spid="165" grpId="0"/>
      <p:bldP spid="165" grpId="1"/>
      <p:bldP spid="166" grpId="0" animBg="1"/>
      <p:bldP spid="166" grpId="1" animBg="1"/>
      <p:bldP spid="167" grpId="0" animBg="1"/>
      <p:bldP spid="167" grpId="1" animBg="1"/>
      <p:bldP spid="167" grpId="2" animBg="1"/>
      <p:bldP spid="168" grpId="0" animBg="1"/>
      <p:bldP spid="168" grpId="1" animBg="1"/>
      <p:bldP spid="168" grpId="2" animBg="1"/>
      <p:bldP spid="169" grpId="0" animBg="1"/>
      <p:bldP spid="169" grpId="1" animBg="1"/>
      <p:bldP spid="169" grpId="2" animBg="1"/>
      <p:bldP spid="170" grpId="0" animBg="1"/>
      <p:bldP spid="170" grpId="1" animBg="1"/>
      <p:bldP spid="170" grpId="2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5" grpId="2" animBg="1"/>
      <p:bldP spid="176" grpId="0" animBg="1"/>
      <p:bldP spid="176" grpId="1" animBg="1"/>
      <p:bldP spid="176" grpId="2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183" grpId="0" animBg="1"/>
      <p:bldP spid="183" grpId="1" animBg="1"/>
      <p:bldP spid="183" grpId="2" animBg="1"/>
      <p:bldP spid="184" grpId="0" animBg="1"/>
      <p:bldP spid="184" grpId="1" animBg="1"/>
      <p:bldP spid="184" grpId="2" animBg="1"/>
      <p:bldP spid="185" grpId="0" animBg="1"/>
      <p:bldP spid="185" grpId="1" animBg="1"/>
      <p:bldP spid="186" grpId="0" animBg="1"/>
      <p:bldP spid="186" grpId="1" animBg="1"/>
      <p:bldP spid="186" grpId="2" animBg="1"/>
      <p:bldP spid="187" grpId="0" animBg="1"/>
      <p:bldP spid="187" grpId="1" animBg="1"/>
      <p:bldP spid="187" grpId="2" animBg="1"/>
      <p:bldP spid="188" grpId="0" animBg="1"/>
      <p:bldP spid="188" grpId="1" animBg="1"/>
      <p:bldP spid="188" grpId="2" animBg="1"/>
      <p:bldP spid="189" grpId="0" animBg="1"/>
      <p:bldP spid="189" grpId="1" animBg="1"/>
      <p:bldP spid="189" grpId="2" animBg="1"/>
      <p:bldP spid="190" grpId="0" animBg="1"/>
      <p:bldP spid="190" grpId="1" animBg="1"/>
      <p:bldP spid="190" grpId="2" animBg="1"/>
      <p:bldP spid="191" grpId="0" animBg="1"/>
      <p:bldP spid="191" grpId="1" animBg="1"/>
      <p:bldP spid="191" grpId="2" animBg="1"/>
      <p:bldP spid="192" grpId="0" animBg="1"/>
      <p:bldP spid="192" grpId="1" animBg="1"/>
      <p:bldP spid="192" grpId="2" animBg="1"/>
      <p:bldP spid="193" grpId="0" animBg="1"/>
      <p:bldP spid="193" grpId="1" animBg="1"/>
      <p:bldP spid="193" grpId="2" animBg="1"/>
      <p:bldP spid="194" grpId="0" animBg="1"/>
      <p:bldP spid="194" grpId="1" animBg="1"/>
      <p:bldP spid="194" grpId="2" animBg="1"/>
      <p:bldP spid="195" grpId="0" animBg="1"/>
      <p:bldP spid="195" grpId="1" animBg="1"/>
      <p:bldP spid="195" grpId="2" animBg="1"/>
      <p:bldP spid="196" grpId="0" animBg="1"/>
      <p:bldP spid="196" grpId="1" animBg="1"/>
      <p:bldP spid="196" grpId="2" animBg="1"/>
      <p:bldP spid="197" grpId="0" animBg="1"/>
      <p:bldP spid="197" grpId="1" animBg="1"/>
      <p:bldP spid="197" grpId="2" animBg="1"/>
      <p:bldP spid="198" grpId="0" animBg="1"/>
      <p:bldP spid="198" grpId="1" animBg="1"/>
      <p:bldP spid="198" grpId="2" animBg="1"/>
      <p:bldP spid="199" grpId="0" animBg="1"/>
      <p:bldP spid="199" grpId="1" animBg="1"/>
      <p:bldP spid="199" grpId="2" animBg="1"/>
      <p:bldP spid="200" grpId="0" animBg="1"/>
      <p:bldP spid="200" grpId="1" animBg="1"/>
      <p:bldP spid="200" grpId="2" animBg="1"/>
      <p:bldP spid="201" grpId="0" animBg="1"/>
      <p:bldP spid="201" grpId="1" animBg="1"/>
      <p:bldP spid="201" grpId="2" animBg="1"/>
      <p:bldP spid="202" grpId="0" animBg="1"/>
      <p:bldP spid="202" grpId="1" animBg="1"/>
      <p:bldP spid="202" grpId="2" animBg="1"/>
      <p:bldP spid="203" grpId="0" animBg="1"/>
      <p:bldP spid="203" grpId="1" animBg="1"/>
      <p:bldP spid="203" grpId="2" animBg="1"/>
      <p:bldP spid="204" grpId="0" animBg="1"/>
      <p:bldP spid="204" grpId="1" animBg="1"/>
      <p:bldP spid="204" grpId="2" animBg="1"/>
      <p:bldP spid="205" grpId="0" animBg="1"/>
      <p:bldP spid="205" grpId="1" animBg="1"/>
      <p:bldP spid="205" grpId="2" animBg="1"/>
      <p:bldP spid="206" grpId="0" animBg="1"/>
      <p:bldP spid="206" grpId="1" animBg="1"/>
      <p:bldP spid="206" grpId="2" animBg="1"/>
      <p:bldP spid="207" grpId="0" animBg="1"/>
      <p:bldP spid="207" grpId="1" animBg="1"/>
      <p:bldP spid="207" grpId="2" animBg="1"/>
      <p:bldP spid="208" grpId="0" animBg="1"/>
      <p:bldP spid="208" grpId="1" animBg="1"/>
      <p:bldP spid="208" grpId="2" animBg="1"/>
      <p:bldP spid="209" grpId="0" animBg="1"/>
      <p:bldP spid="209" grpId="1" animBg="1"/>
      <p:bldP spid="209" grpId="2" animBg="1"/>
      <p:bldP spid="210" grpId="0" animBg="1"/>
      <p:bldP spid="210" grpId="1" animBg="1"/>
      <p:bldP spid="210" grpId="2" animBg="1"/>
      <p:bldP spid="211" grpId="0" animBg="1"/>
      <p:bldP spid="211" grpId="1" animBg="1"/>
      <p:bldP spid="211" grpId="2" animBg="1"/>
      <p:bldP spid="212" grpId="0" animBg="1"/>
      <p:bldP spid="212" grpId="1" animBg="1"/>
      <p:bldP spid="212" grpId="2" animBg="1"/>
      <p:bldP spid="213" grpId="0" animBg="1"/>
      <p:bldP spid="213" grpId="1" animBg="1"/>
      <p:bldP spid="213" grpId="2" animBg="1"/>
      <p:bldP spid="214" grpId="0" animBg="1"/>
      <p:bldP spid="214" grpId="1" animBg="1"/>
      <p:bldP spid="214" grpId="2" animBg="1"/>
      <p:bldP spid="215" grpId="0" animBg="1"/>
      <p:bldP spid="215" grpId="1" animBg="1"/>
      <p:bldP spid="215" grpId="2" animBg="1"/>
      <p:bldP spid="216" grpId="0" animBg="1"/>
      <p:bldP spid="216" grpId="1" animBg="1"/>
      <p:bldP spid="216" grpId="2" animBg="1"/>
      <p:bldP spid="217" grpId="0" animBg="1"/>
      <p:bldP spid="217" grpId="1" animBg="1"/>
      <p:bldP spid="217" grpId="2" animBg="1"/>
      <p:bldP spid="218" grpId="0" animBg="1"/>
      <p:bldP spid="218" grpId="1" animBg="1"/>
      <p:bldP spid="218" grpId="2" animBg="1"/>
      <p:bldP spid="219" grpId="0" animBg="1"/>
      <p:bldP spid="219" grpId="1" animBg="1"/>
      <p:bldP spid="219" grpId="2" animBg="1"/>
      <p:bldP spid="220" grpId="0" animBg="1"/>
      <p:bldP spid="220" grpId="1" animBg="1"/>
      <p:bldP spid="220" grpId="2" animBg="1"/>
      <p:bldP spid="221" grpId="0" animBg="1"/>
      <p:bldP spid="221" grpId="1" animBg="1"/>
      <p:bldP spid="221" grpId="2" animBg="1"/>
      <p:bldP spid="222" grpId="0" animBg="1"/>
      <p:bldP spid="222" grpId="1" animBg="1"/>
      <p:bldP spid="222" grpId="2" animBg="1"/>
      <p:bldP spid="223" grpId="0" animBg="1"/>
      <p:bldP spid="223" grpId="1" animBg="1"/>
      <p:bldP spid="223" grpId="2" animBg="1"/>
      <p:bldP spid="224" grpId="0" animBg="1"/>
      <p:bldP spid="224" grpId="1" animBg="1"/>
      <p:bldP spid="224" grpId="2" animBg="1"/>
      <p:bldP spid="225" grpId="0" animBg="1"/>
      <p:bldP spid="225" grpId="1" animBg="1"/>
      <p:bldP spid="225" grpId="2" animBg="1"/>
      <p:bldP spid="226" grpId="0" animBg="1"/>
      <p:bldP spid="226" grpId="1" animBg="1"/>
      <p:bldP spid="227" grpId="0"/>
      <p:bldP spid="227" grpId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3" grpId="2" animBg="1"/>
      <p:bldP spid="233" grpId="3" animBg="1"/>
      <p:bldP spid="234" grpId="0" animBg="1"/>
      <p:bldP spid="234" grpId="1" animBg="1"/>
      <p:bldP spid="234" grpId="2" animBg="1"/>
      <p:bldP spid="234" grpId="3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1" grpId="2" animBg="1"/>
      <p:bldP spid="241" grpId="3" animBg="1"/>
      <p:bldP spid="242" grpId="0" animBg="1"/>
      <p:bldP spid="242" grpId="1" animBg="1"/>
      <p:bldP spid="242" grpId="2" animBg="1"/>
      <p:bldP spid="242" grpId="3" animBg="1"/>
      <p:bldP spid="243" grpId="0" animBg="1"/>
      <p:bldP spid="243" grpId="1" animBg="1"/>
      <p:bldP spid="243" grpId="2" animBg="1"/>
      <p:bldP spid="243" grpId="3" animBg="1"/>
      <p:bldP spid="244" grpId="0" animBg="1"/>
      <p:bldP spid="244" grpId="1" animBg="1"/>
      <p:bldP spid="244" grpId="2" animBg="1"/>
      <p:bldP spid="244" grpId="3" animBg="1"/>
      <p:bldP spid="245" grpId="0" animBg="1"/>
      <p:bldP spid="245" grpId="1" animBg="1"/>
      <p:bldP spid="245" grpId="2" animBg="1"/>
      <p:bldP spid="245" grpId="3" animBg="1"/>
      <p:bldP spid="246" grpId="0" animBg="1"/>
      <p:bldP spid="246" grpId="1" animBg="1"/>
      <p:bldP spid="246" grpId="2" animBg="1"/>
      <p:bldP spid="246" grpId="3" animBg="1"/>
      <p:bldP spid="247" grpId="0"/>
      <p:bldP spid="247" grpId="1"/>
      <p:bldP spid="248" grpId="0" animBg="1"/>
      <p:bldP spid="248" grpId="1" animBg="1"/>
      <p:bldP spid="248" grpId="2" animBg="1"/>
      <p:bldP spid="248" grpId="3" animBg="1"/>
      <p:bldP spid="249" grpId="0" animBg="1"/>
      <p:bldP spid="249" grpId="1" animBg="1"/>
      <p:bldP spid="249" grpId="2" animBg="1"/>
      <p:bldP spid="249" grpId="3" animBg="1"/>
      <p:bldP spid="250" grpId="0" animBg="1"/>
      <p:bldP spid="250" grpId="1" animBg="1"/>
      <p:bldP spid="250" grpId="2" animBg="1"/>
      <p:bldP spid="250" grpId="3" animBg="1"/>
      <p:bldP spid="251" grpId="0" animBg="1"/>
      <p:bldP spid="251" grpId="1" animBg="1"/>
      <p:bldP spid="251" grpId="2" animBg="1"/>
      <p:bldP spid="251" grpId="3" animBg="1"/>
      <p:bldP spid="252" grpId="0" animBg="1"/>
      <p:bldP spid="252" grpId="1" animBg="1"/>
      <p:bldP spid="252" grpId="2" animBg="1"/>
      <p:bldP spid="252" grpId="3" animBg="1"/>
      <p:bldP spid="253" grpId="0" animBg="1"/>
      <p:bldP spid="253" grpId="1" animBg="1"/>
      <p:bldP spid="253" grpId="2" animBg="1"/>
      <p:bldP spid="253" grpId="3" animBg="1"/>
      <p:bldP spid="254" grpId="0" animBg="1"/>
      <p:bldP spid="254" grpId="1" animBg="1"/>
      <p:bldP spid="254" grpId="2" animBg="1"/>
      <p:bldP spid="254" grpId="3" animBg="1"/>
      <p:bldP spid="255" grpId="0" animBg="1"/>
      <p:bldP spid="255" grpId="1" animBg="1"/>
      <p:bldP spid="255" grpId="2" animBg="1"/>
      <p:bldP spid="255" grpId="3" animBg="1"/>
      <p:bldP spid="256" grpId="0" animBg="1"/>
      <p:bldP spid="256" grpId="1" animBg="1"/>
      <p:bldP spid="256" grpId="2" animBg="1"/>
      <p:bldP spid="256" grpId="3" animBg="1"/>
      <p:bldP spid="257" grpId="0" animBg="1"/>
      <p:bldP spid="257" grpId="1" animBg="1"/>
      <p:bldP spid="257" grpId="2" animBg="1"/>
      <p:bldP spid="257" grpId="3" animBg="1"/>
      <p:bldP spid="258" grpId="0" animBg="1"/>
      <p:bldP spid="258" grpId="1" animBg="1"/>
      <p:bldP spid="258" grpId="2" animBg="1"/>
      <p:bldP spid="258" grpId="3" animBg="1"/>
      <p:bldP spid="259" grpId="0" animBg="1"/>
      <p:bldP spid="259" grpId="1" animBg="1"/>
      <p:bldP spid="259" grpId="2" animBg="1"/>
      <p:bldP spid="259" grpId="3" animBg="1"/>
      <p:bldP spid="260" grpId="0" animBg="1"/>
      <p:bldP spid="260" grpId="1" animBg="1"/>
      <p:bldP spid="260" grpId="2" animBg="1"/>
      <p:bldP spid="260" grpId="3" animBg="1"/>
      <p:bldP spid="261" grpId="0" animBg="1"/>
      <p:bldP spid="261" grpId="1" animBg="1"/>
      <p:bldP spid="261" grpId="2" animBg="1"/>
      <p:bldP spid="261" grpId="3" animBg="1"/>
      <p:bldP spid="262" grpId="0" animBg="1"/>
      <p:bldP spid="262" grpId="1" animBg="1"/>
      <p:bldP spid="262" grpId="2" animBg="1"/>
      <p:bldP spid="262" grpId="3" animBg="1"/>
      <p:bldP spid="263" grpId="0" animBg="1"/>
      <p:bldP spid="263" grpId="1" animBg="1"/>
      <p:bldP spid="263" grpId="2" animBg="1"/>
      <p:bldP spid="263" grpId="3" animBg="1"/>
      <p:bldP spid="264" grpId="0" animBg="1"/>
      <p:bldP spid="264" grpId="1" animBg="1"/>
      <p:bldP spid="264" grpId="2" animBg="1"/>
      <p:bldP spid="264" grpId="3" animBg="1"/>
      <p:bldP spid="265" grpId="0" animBg="1"/>
      <p:bldP spid="265" grpId="1" animBg="1"/>
      <p:bldP spid="265" grpId="2" animBg="1"/>
      <p:bldP spid="265" grpId="3" animBg="1"/>
      <p:bldP spid="266" grpId="0" animBg="1"/>
      <p:bldP spid="266" grpId="1" animBg="1"/>
      <p:bldP spid="266" grpId="2" animBg="1"/>
      <p:bldP spid="266" grpId="3" animBg="1"/>
      <p:bldP spid="267" grpId="0" animBg="1"/>
      <p:bldP spid="267" grpId="1" animBg="1"/>
      <p:bldP spid="267" grpId="2" animBg="1"/>
      <p:bldP spid="267" grpId="3" animBg="1"/>
      <p:bldP spid="268" grpId="0" animBg="1"/>
      <p:bldP spid="268" grpId="1" animBg="1"/>
      <p:bldP spid="268" grpId="2" animBg="1"/>
      <p:bldP spid="268" grpId="3" animBg="1"/>
      <p:bldP spid="269" grpId="0" animBg="1"/>
      <p:bldP spid="269" grpId="1" animBg="1"/>
      <p:bldP spid="269" grpId="2" animBg="1"/>
      <p:bldP spid="269" grpId="3" animBg="1"/>
      <p:bldP spid="270" grpId="0" animBg="1"/>
      <p:bldP spid="270" grpId="1" animBg="1"/>
      <p:bldP spid="270" grpId="2" animBg="1"/>
      <p:bldP spid="270" grpId="3" animBg="1"/>
      <p:bldP spid="271" grpId="0" animBg="1"/>
      <p:bldP spid="271" grpId="1" animBg="1"/>
      <p:bldP spid="271" grpId="2" animBg="1"/>
      <p:bldP spid="271" grpId="3" animBg="1"/>
      <p:bldP spid="272" grpId="0" animBg="1"/>
      <p:bldP spid="272" grpId="1" animBg="1"/>
      <p:bldP spid="272" grpId="2" animBg="1"/>
      <p:bldP spid="272" grpId="3" animBg="1"/>
      <p:bldP spid="273" grpId="0" animBg="1"/>
      <p:bldP spid="273" grpId="1" animBg="1"/>
      <p:bldP spid="273" grpId="2" animBg="1"/>
      <p:bldP spid="273" grpId="3" animBg="1"/>
      <p:bldP spid="274" grpId="0" animBg="1"/>
      <p:bldP spid="274" grpId="1" animBg="1"/>
      <p:bldP spid="274" grpId="2" animBg="1"/>
      <p:bldP spid="274" grpId="3" animBg="1"/>
      <p:bldP spid="275" grpId="0" animBg="1"/>
      <p:bldP spid="275" grpId="1" animBg="1"/>
      <p:bldP spid="275" grpId="2" animBg="1"/>
      <p:bldP spid="275" grpId="3" animBg="1"/>
      <p:bldP spid="276" grpId="0" animBg="1"/>
      <p:bldP spid="276" grpId="1" animBg="1"/>
      <p:bldP spid="276" grpId="2" animBg="1"/>
      <p:bldP spid="276" grpId="3" animBg="1"/>
      <p:bldP spid="277" grpId="0" animBg="1"/>
      <p:bldP spid="277" grpId="1" animBg="1"/>
      <p:bldP spid="277" grpId="2" animBg="1"/>
      <p:bldP spid="278" grpId="0" animBg="1"/>
      <p:bldP spid="278" grpId="1" animBg="1"/>
      <p:bldP spid="278" grpId="2" animBg="1"/>
      <p:bldP spid="279" grpId="0" animBg="1"/>
      <p:bldP spid="279" grpId="1" animBg="1"/>
      <p:bldP spid="279" grpId="2" animBg="1"/>
      <p:bldP spid="280" grpId="0" animBg="1"/>
      <p:bldP spid="280" grpId="1" animBg="1"/>
      <p:bldP spid="280" grpId="2" animBg="1"/>
      <p:bldP spid="281" grpId="0" animBg="1"/>
      <p:bldP spid="281" grpId="1" animBg="1"/>
      <p:bldP spid="281" grpId="2" animBg="1"/>
      <p:bldP spid="282" grpId="0" animBg="1"/>
      <p:bldP spid="282" grpId="1" animBg="1"/>
      <p:bldP spid="282" grpId="2" animBg="1"/>
      <p:bldP spid="283" grpId="0" animBg="1"/>
      <p:bldP spid="283" grpId="1" animBg="1"/>
      <p:bldP spid="283" grpId="2" animBg="1"/>
      <p:bldP spid="284" grpId="0" animBg="1"/>
      <p:bldP spid="284" grpId="1" animBg="1"/>
      <p:bldP spid="284" grpId="2" animBg="1"/>
      <p:bldP spid="285" grpId="0" animBg="1"/>
      <p:bldP spid="285" grpId="1" animBg="1"/>
      <p:bldP spid="286" grpId="0"/>
      <p:bldP spid="286" grpId="1"/>
      <p:bldP spid="286" grpId="2"/>
      <p:bldP spid="287" grpId="0"/>
      <p:bldP spid="287" grpId="1"/>
      <p:bldP spid="287" grpId="2"/>
      <p:bldP spid="288" grpId="0"/>
      <p:bldP spid="288" grpId="1"/>
      <p:bldP spid="289" grpId="0"/>
      <p:bldP spid="289" grpId="1"/>
      <p:bldP spid="290" grpId="0"/>
      <p:bldP spid="290" grpId="1"/>
      <p:bldP spid="291" grpId="0" animBg="1"/>
      <p:bldP spid="291" grpId="1" animBg="1"/>
      <p:bldP spid="292" grpId="0" animBg="1"/>
      <p:bldP spid="292" grpId="1" animBg="1"/>
      <p:bldP spid="293" grpId="0" animBg="1"/>
      <p:bldP spid="293" grpId="1" animBg="1"/>
      <p:bldP spid="294" grpId="0" animBg="1"/>
      <p:bldP spid="294" grpId="1" animBg="1"/>
      <p:bldP spid="295" grpId="0" animBg="1"/>
      <p:bldP spid="295" grpId="1" animBg="1"/>
      <p:bldP spid="296" grpId="0" animBg="1"/>
      <p:bldP spid="296" grpId="1" animBg="1"/>
      <p:bldP spid="297" grpId="0" animBg="1"/>
      <p:bldP spid="297" grpId="1" animBg="1"/>
      <p:bldP spid="297" grpId="2" animBg="1"/>
      <p:bldP spid="297" grpId="3" animBg="1"/>
      <p:bldP spid="298" grpId="0" animBg="1"/>
      <p:bldP spid="298" grpId="1" animBg="1"/>
      <p:bldP spid="299" grpId="0" animBg="1"/>
      <p:bldP spid="299" grpId="1" animBg="1"/>
      <p:bldP spid="300" grpId="0" animBg="1"/>
      <p:bldP spid="300" grpId="1" animBg="1"/>
      <p:bldP spid="301" grpId="0" animBg="1"/>
      <p:bldP spid="301" grpId="1" animBg="1"/>
      <p:bldP spid="302" grpId="0" animBg="1"/>
      <p:bldP spid="302" grpId="1" animBg="1"/>
      <p:bldP spid="303" grpId="0" animBg="1"/>
      <p:bldP spid="303" grpId="1" animBg="1"/>
      <p:bldP spid="304" grpId="0" animBg="1"/>
      <p:bldP spid="304" grpId="1" animBg="1"/>
      <p:bldP spid="304" grpId="2" animBg="1"/>
      <p:bldP spid="304" grpId="3" animBg="1"/>
      <p:bldP spid="305" grpId="0"/>
      <p:bldP spid="305" grpId="1"/>
      <p:bldP spid="306" grpId="0"/>
      <p:bldP spid="306" grpId="1"/>
      <p:bldP spid="307" grpId="0" animBg="1"/>
      <p:bldP spid="307" grpId="1" animBg="1"/>
      <p:bldP spid="307" grpId="2" animBg="1"/>
      <p:bldP spid="307" grpId="3" animBg="1"/>
      <p:bldP spid="308" grpId="0" animBg="1"/>
      <p:bldP spid="308" grpId="1" animBg="1"/>
      <p:bldP spid="308" grpId="2" animBg="1"/>
      <p:bldP spid="308" grpId="3" animBg="1"/>
      <p:bldP spid="309" grpId="0" animBg="1"/>
      <p:bldP spid="309" grpId="1" animBg="1"/>
      <p:bldP spid="309" grpId="2" animBg="1"/>
      <p:bldP spid="309" grpId="3" animBg="1"/>
      <p:bldP spid="310" grpId="0" animBg="1"/>
      <p:bldP spid="310" grpId="1" animBg="1"/>
      <p:bldP spid="310" grpId="2" animBg="1"/>
      <p:bldP spid="310" grpId="3" animBg="1"/>
      <p:bldP spid="311" grpId="0" animBg="1"/>
      <p:bldP spid="311" grpId="1" animBg="1"/>
      <p:bldP spid="311" grpId="2" animBg="1"/>
      <p:bldP spid="311" grpId="3" animBg="1"/>
      <p:bldP spid="312" grpId="0" animBg="1"/>
      <p:bldP spid="312" grpId="1" animBg="1"/>
      <p:bldP spid="312" grpId="2" animBg="1"/>
      <p:bldP spid="312" grpId="3" animBg="1"/>
      <p:bldP spid="313" grpId="0" animBg="1"/>
      <p:bldP spid="313" grpId="1" animBg="1"/>
      <p:bldP spid="313" grpId="2" animBg="1"/>
      <p:bldP spid="313" grpId="3" animBg="1"/>
      <p:bldP spid="314" grpId="0" animBg="1"/>
      <p:bldP spid="314" grpId="1" animBg="1"/>
      <p:bldP spid="314" grpId="2" animBg="1"/>
      <p:bldP spid="314" grpId="3" animBg="1"/>
      <p:bldP spid="315" grpId="0" animBg="1"/>
      <p:bldP spid="315" grpId="1" animBg="1"/>
      <p:bldP spid="315" grpId="2" animBg="1"/>
      <p:bldP spid="315" grpId="3" animBg="1"/>
      <p:bldP spid="316" grpId="0" animBg="1"/>
      <p:bldP spid="316" grpId="1" animBg="1"/>
      <p:bldP spid="316" grpId="2" animBg="1"/>
      <p:bldP spid="316" grpId="3" animBg="1"/>
      <p:bldP spid="317" grpId="0" animBg="1"/>
      <p:bldP spid="317" grpId="1" animBg="1"/>
      <p:bldP spid="317" grpId="2" animBg="1"/>
      <p:bldP spid="317" grpId="3" animBg="1"/>
      <p:bldP spid="318" grpId="0" animBg="1"/>
      <p:bldP spid="318" grpId="1" animBg="1"/>
      <p:bldP spid="318" grpId="2" animBg="1"/>
      <p:bldP spid="318" grpId="3" animBg="1"/>
      <p:bldP spid="319" grpId="0" animBg="1"/>
      <p:bldP spid="319" grpId="1" animBg="1"/>
      <p:bldP spid="319" grpId="2" animBg="1"/>
      <p:bldP spid="319" grpId="3" animBg="1"/>
      <p:bldP spid="320" grpId="0" animBg="1"/>
      <p:bldP spid="320" grpId="1" animBg="1"/>
      <p:bldP spid="320" grpId="2" animBg="1"/>
      <p:bldP spid="320" grpId="3" animBg="1"/>
      <p:bldP spid="321" grpId="0" animBg="1"/>
      <p:bldP spid="321" grpId="1" animBg="1"/>
      <p:bldP spid="321" grpId="2" animBg="1"/>
      <p:bldP spid="321" grpId="3" animBg="1"/>
      <p:bldP spid="322" grpId="0" animBg="1"/>
      <p:bldP spid="322" grpId="1" animBg="1"/>
      <p:bldP spid="322" grpId="2" animBg="1"/>
      <p:bldP spid="322" grpId="3" animBg="1"/>
      <p:bldP spid="323" grpId="0" animBg="1"/>
      <p:bldP spid="323" grpId="1" animBg="1"/>
      <p:bldP spid="323" grpId="2" animBg="1"/>
      <p:bldP spid="323" grpId="3" animBg="1"/>
      <p:bldP spid="324" grpId="0" animBg="1"/>
      <p:bldP spid="324" grpId="1" animBg="1"/>
      <p:bldP spid="324" grpId="2" animBg="1"/>
      <p:bldP spid="324" grpId="3" animBg="1"/>
      <p:bldP spid="325" grpId="0" animBg="1"/>
      <p:bldP spid="325" grpId="1" animBg="1"/>
      <p:bldP spid="325" grpId="2" animBg="1"/>
      <p:bldP spid="325" grpId="3" animBg="1"/>
      <p:bldP spid="326" grpId="0" animBg="1"/>
      <p:bldP spid="326" grpId="1" animBg="1"/>
      <p:bldP spid="326" grpId="2" animBg="1"/>
      <p:bldP spid="326" grpId="3" animBg="1"/>
      <p:bldP spid="327" grpId="0" animBg="1"/>
      <p:bldP spid="327" grpId="1" animBg="1"/>
      <p:bldP spid="327" grpId="2" animBg="1"/>
      <p:bldP spid="327" grpId="3" animBg="1"/>
      <p:bldP spid="328" grpId="0" animBg="1"/>
      <p:bldP spid="328" grpId="1" animBg="1"/>
      <p:bldP spid="328" grpId="2" animBg="1"/>
      <p:bldP spid="328" grpId="3" animBg="1"/>
      <p:bldP spid="329" grpId="0" animBg="1"/>
      <p:bldP spid="329" grpId="1" animBg="1"/>
      <p:bldP spid="329" grpId="2" animBg="1"/>
      <p:bldP spid="329" grpId="3" animBg="1"/>
      <p:bldP spid="330" grpId="0" animBg="1"/>
      <p:bldP spid="330" grpId="1" animBg="1"/>
      <p:bldP spid="330" grpId="2" animBg="1"/>
      <p:bldP spid="330" grpId="3" animBg="1"/>
      <p:bldP spid="331" grpId="0" animBg="1"/>
      <p:bldP spid="331" grpId="1" animBg="1"/>
      <p:bldP spid="331" grpId="2" animBg="1"/>
      <p:bldP spid="331" grpId="3" animBg="1"/>
      <p:bldP spid="332" grpId="0" animBg="1"/>
      <p:bldP spid="332" grpId="1" animBg="1"/>
      <p:bldP spid="332" grpId="2" animBg="1"/>
      <p:bldP spid="332" grpId="3" animBg="1"/>
      <p:bldP spid="333" grpId="0" animBg="1"/>
      <p:bldP spid="333" grpId="1" animBg="1"/>
      <p:bldP spid="333" grpId="2" animBg="1"/>
      <p:bldP spid="333" grpId="3" animBg="1"/>
      <p:bldP spid="334" grpId="0" animBg="1"/>
      <p:bldP spid="334" grpId="1" animBg="1"/>
      <p:bldP spid="334" grpId="2" animBg="1"/>
      <p:bldP spid="334" grpId="3" animBg="1"/>
      <p:bldP spid="335" grpId="0" animBg="1"/>
      <p:bldP spid="335" grpId="1" animBg="1"/>
      <p:bldP spid="335" grpId="2" animBg="1"/>
      <p:bldP spid="335" grpId="3" animBg="1"/>
      <p:bldP spid="336" grpId="0" animBg="1"/>
      <p:bldP spid="336" grpId="1" animBg="1"/>
      <p:bldP spid="336" grpId="2" animBg="1"/>
      <p:bldP spid="336" grpId="3" animBg="1"/>
      <p:bldP spid="337" grpId="0" animBg="1"/>
      <p:bldP spid="337" grpId="1" animBg="1"/>
      <p:bldP spid="337" grpId="2" animBg="1"/>
      <p:bldP spid="337" grpId="3" animBg="1"/>
      <p:bldP spid="338" grpId="0" animBg="1"/>
      <p:bldP spid="338" grpId="1" animBg="1"/>
      <p:bldP spid="338" grpId="2" animBg="1"/>
      <p:bldP spid="338" grpId="3" animBg="1"/>
      <p:bldP spid="339" grpId="0" animBg="1"/>
      <p:bldP spid="339" grpId="1" animBg="1"/>
      <p:bldP spid="339" grpId="2" animBg="1"/>
      <p:bldP spid="340" grpId="0" animBg="1"/>
      <p:bldP spid="340" grpId="1" animBg="1"/>
      <p:bldP spid="340" grpId="2" animBg="1"/>
      <p:bldP spid="341" grpId="0" animBg="1"/>
      <p:bldP spid="341" grpId="1" animBg="1"/>
      <p:bldP spid="341" grpId="2" animBg="1"/>
      <p:bldP spid="342" grpId="0" animBg="1"/>
      <p:bldP spid="342" grpId="1" animBg="1"/>
      <p:bldP spid="342" grpId="2" animBg="1"/>
      <p:bldP spid="343" grpId="0" animBg="1"/>
      <p:bldP spid="343" grpId="1" animBg="1"/>
      <p:bldP spid="344" grpId="0"/>
      <p:bldP spid="344" grpId="1"/>
      <p:bldP spid="344" grpId="2"/>
      <p:bldP spid="345" grpId="0"/>
      <p:bldP spid="345" grpId="1"/>
      <p:bldP spid="345" grpId="2"/>
      <p:bldP spid="346" grpId="0"/>
      <p:bldP spid="346" grpId="1"/>
      <p:bldP spid="347" grpId="0"/>
      <p:bldP spid="347" grpId="1"/>
      <p:bldP spid="348" grpId="0"/>
      <p:bldP spid="348" grpId="1"/>
      <p:bldP spid="349" grpId="0" animBg="1"/>
      <p:bldP spid="350" grpId="0"/>
      <p:bldP spid="351" grpId="0"/>
      <p:bldP spid="352" grpId="0"/>
      <p:bldP spid="35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000" dirty="0" smtClean="0"/>
              <a:t>Электролитическая диссоциация.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72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66" y="928670"/>
            <a:ext cx="7286676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Электролиты</a:t>
            </a:r>
            <a:r>
              <a:rPr lang="ru-RU" sz="2400" dirty="0" smtClean="0"/>
              <a:t> – это вещества, водные растворы которых проводят электрический ток</a:t>
            </a:r>
            <a:endParaRPr lang="ru-RU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1643042" y="185736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Проверка электропроводности раствора: </a:t>
            </a:r>
            <a:endParaRPr lang="ru-RU" sz="2400" dirty="0"/>
          </a:p>
        </p:txBody>
      </p:sp>
      <p:grpSp>
        <p:nvGrpSpPr>
          <p:cNvPr id="59" name="Группа 58"/>
          <p:cNvGrpSpPr/>
          <p:nvPr/>
        </p:nvGrpSpPr>
        <p:grpSpPr>
          <a:xfrm>
            <a:off x="5094877" y="2714619"/>
            <a:ext cx="2834709" cy="3546386"/>
            <a:chOff x="5023439" y="2714619"/>
            <a:chExt cx="2834709" cy="3546386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6572264" y="4143380"/>
              <a:ext cx="1285884" cy="2117625"/>
              <a:chOff x="3286116" y="3596186"/>
              <a:chExt cx="1782877" cy="2879133"/>
            </a:xfrm>
          </p:grpSpPr>
          <p:grpSp>
            <p:nvGrpSpPr>
              <p:cNvPr id="24" name="Группа 23"/>
              <p:cNvGrpSpPr/>
              <p:nvPr/>
            </p:nvGrpSpPr>
            <p:grpSpPr>
              <a:xfrm>
                <a:off x="3286116" y="4429132"/>
                <a:ext cx="1782877" cy="2046187"/>
                <a:chOff x="2071670" y="3357562"/>
                <a:chExt cx="1714512" cy="2144728"/>
              </a:xfrm>
            </p:grpSpPr>
            <p:sp>
              <p:nvSpPr>
                <p:cNvPr id="23" name="Прямоугольник 22"/>
                <p:cNvSpPr/>
                <p:nvPr/>
              </p:nvSpPr>
              <p:spPr>
                <a:xfrm>
                  <a:off x="2285984" y="4214818"/>
                  <a:ext cx="1500198" cy="1285884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5400000">
                  <a:off x="1322365" y="4535495"/>
                  <a:ext cx="192882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5400000">
                  <a:off x="2713818" y="4429132"/>
                  <a:ext cx="2143934" cy="7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2285984" y="5500702"/>
                  <a:ext cx="1500198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>
                  <a:off x="2071670" y="3357562"/>
                  <a:ext cx="1714512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16200000" flipH="1">
                  <a:off x="2071670" y="3357562"/>
                  <a:ext cx="214314" cy="21431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3673698" y="3596186"/>
                <a:ext cx="155033" cy="2650283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Скругленный прямоугольник 25"/>
              <p:cNvSpPr/>
              <p:nvPr/>
            </p:nvSpPr>
            <p:spPr>
              <a:xfrm>
                <a:off x="4758927" y="3596186"/>
                <a:ext cx="155033" cy="2650283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357818" y="3571876"/>
              <a:ext cx="157163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7127053" y="3588593"/>
              <a:ext cx="117644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7207920" y="3007659"/>
              <a:ext cx="302048" cy="17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 flipH="1" flipV="1">
              <a:off x="5215374" y="3428570"/>
              <a:ext cx="285752" cy="8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10800000">
              <a:off x="5643570" y="3000372"/>
              <a:ext cx="164307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 flipH="1" flipV="1">
              <a:off x="6983744" y="3016657"/>
              <a:ext cx="604937" cy="8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0800000" flipV="1">
              <a:off x="7358082" y="3000372"/>
              <a:ext cx="35719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 flipH="1" flipV="1">
              <a:off x="6643703" y="3857628"/>
              <a:ext cx="57150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Группа 39"/>
            <p:cNvGrpSpPr/>
            <p:nvPr/>
          </p:nvGrpSpPr>
          <p:grpSpPr>
            <a:xfrm>
              <a:off x="5023439" y="2714620"/>
              <a:ext cx="620131" cy="605779"/>
              <a:chOff x="177812" y="4411994"/>
              <a:chExt cx="620131" cy="605779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177812" y="4411994"/>
                <a:ext cx="620131" cy="60577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4" name="Прямая соединительная линия 43"/>
              <p:cNvCxnSpPr>
                <a:stCxn id="35" idx="5"/>
                <a:endCxn id="35" idx="1"/>
              </p:cNvCxnSpPr>
              <p:nvPr/>
            </p:nvCxnSpPr>
            <p:spPr>
              <a:xfrm rot="5400000" flipH="1">
                <a:off x="273702" y="4495634"/>
                <a:ext cx="428350" cy="4384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>
                <a:stCxn id="35" idx="7"/>
                <a:endCxn id="35" idx="3"/>
              </p:cNvCxnSpPr>
              <p:nvPr/>
            </p:nvCxnSpPr>
            <p:spPr>
              <a:xfrm rot="16200000" flipH="1" flipV="1">
                <a:off x="273702" y="4495634"/>
                <a:ext cx="428350" cy="4384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Овал 55"/>
          <p:cNvSpPr/>
          <p:nvPr/>
        </p:nvSpPr>
        <p:spPr>
          <a:xfrm>
            <a:off x="5094877" y="2714620"/>
            <a:ext cx="620131" cy="6057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>
            <a:stCxn id="56" idx="5"/>
            <a:endCxn id="56" idx="1"/>
          </p:cNvCxnSpPr>
          <p:nvPr/>
        </p:nvCxnSpPr>
        <p:spPr>
          <a:xfrm rot="5400000" flipH="1">
            <a:off x="5190767" y="2798260"/>
            <a:ext cx="428350" cy="438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56" idx="7"/>
            <a:endCxn id="56" idx="3"/>
          </p:cNvCxnSpPr>
          <p:nvPr/>
        </p:nvCxnSpPr>
        <p:spPr>
          <a:xfrm rot="16200000" flipH="1" flipV="1">
            <a:off x="5190767" y="2798260"/>
            <a:ext cx="428350" cy="438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285852" y="2428868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B050"/>
                </a:solidFill>
              </a:rPr>
              <a:t>Электропроводность раствора хлорида натрия (</a:t>
            </a:r>
            <a:r>
              <a:rPr lang="en-US" sz="2000" dirty="0" err="1" smtClean="0">
                <a:solidFill>
                  <a:srgbClr val="00B050"/>
                </a:solidFill>
              </a:rPr>
              <a:t>NaCl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357290" y="3429000"/>
            <a:ext cx="1214446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Начать</a:t>
            </a:r>
            <a:endParaRPr lang="ru-RU" sz="1600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714612" y="3429000"/>
            <a:ext cx="1214446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Закончить</a:t>
            </a:r>
            <a:endParaRPr lang="ru-RU" sz="16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285984" y="3028890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B050"/>
                </a:solidFill>
              </a:rPr>
              <a:t>NaCl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28794" y="378619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- электролит</a:t>
            </a:r>
            <a:endParaRPr lang="ru-RU" sz="2000" dirty="0"/>
          </a:p>
        </p:txBody>
      </p:sp>
      <p:sp>
        <p:nvSpPr>
          <p:cNvPr id="69" name="Овал 68"/>
          <p:cNvSpPr/>
          <p:nvPr/>
        </p:nvSpPr>
        <p:spPr>
          <a:xfrm>
            <a:off x="7429520" y="292893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7715272" y="292893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7715272" y="5572140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929454" y="5643578"/>
            <a:ext cx="142876" cy="14287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6929454" y="564357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6929454" y="350043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5357818" y="350043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5643570" y="292893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1357290" y="457850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FA6054"/>
                </a:solidFill>
              </a:rPr>
              <a:t>Электропроводность раствора сахара</a:t>
            </a:r>
            <a:endParaRPr lang="ru-RU" sz="2000" dirty="0">
              <a:solidFill>
                <a:srgbClr val="FA6054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428728" y="5286388"/>
            <a:ext cx="1214446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Начать</a:t>
            </a:r>
            <a:endParaRPr lang="ru-RU" sz="1600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786050" y="5286388"/>
            <a:ext cx="1214446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Закончить</a:t>
            </a:r>
            <a:endParaRPr lang="ru-RU" sz="16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00298" y="4886278"/>
            <a:ext cx="8402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A6054"/>
                </a:solidFill>
              </a:rPr>
              <a:t>сахар</a:t>
            </a:r>
            <a:endParaRPr lang="ru-RU" dirty="0">
              <a:solidFill>
                <a:srgbClr val="FA6054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000232" y="564357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- </a:t>
            </a:r>
            <a:r>
              <a:rPr lang="ru-RU" sz="2000" dirty="0" err="1" smtClean="0"/>
              <a:t>неэлектролит</a:t>
            </a:r>
            <a:endParaRPr lang="ru-RU" sz="2000" dirty="0"/>
          </a:p>
        </p:txBody>
      </p:sp>
      <p:sp>
        <p:nvSpPr>
          <p:cNvPr id="79" name="Овал 78"/>
          <p:cNvSpPr/>
          <p:nvPr/>
        </p:nvSpPr>
        <p:spPr>
          <a:xfrm>
            <a:off x="7429520" y="292893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7715272" y="292893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Управляющая кнопка: настраиваемая 83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85" name="Управляющая кнопка: настраиваемая 84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86" name="Управляющая кнопка: настраиваемая 85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87" name="Управляющая кнопка: настраиваемая 86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22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40736E-6 L -0.11129 0.1131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97779E-6 L -0.1342 0.115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46 L 0.02622 3.60861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60861E-6 L 2.22222E-6 0.3876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255 L -0.09166 0.00509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2 -0.00532 L 0.07518 -0.00255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2 -0.00532 L -0.00364 -0.30743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678E-7 L -0.17535 -0.00463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463 L -0.00278 -0.0358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4453E-8 L 0.17778 0.00416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3.60861E-6 L 0.02882 -0.00047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60861E-6 L 2.22222E-6 0.38769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7" grpId="0" animBg="1"/>
      <p:bldP spid="94" grpId="0"/>
      <p:bldP spid="60" grpId="0"/>
      <p:bldP spid="62" grpId="0" animBg="1"/>
      <p:bldP spid="63" grpId="0" animBg="1"/>
      <p:bldP spid="64" grpId="0"/>
      <p:bldP spid="64" grpId="1"/>
      <p:bldP spid="66" grpId="0"/>
      <p:bldP spid="53" grpId="0"/>
      <p:bldP spid="61" grpId="0" animBg="1"/>
      <p:bldP spid="65" grpId="0" animBg="1"/>
      <p:bldP spid="67" grpId="0"/>
      <p:bldP spid="67" grpId="1"/>
      <p:bldP spid="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071538" y="55883"/>
            <a:ext cx="8072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Тема: </a:t>
            </a:r>
            <a:r>
              <a:rPr lang="ru-RU" sz="2400" dirty="0" smtClean="0"/>
              <a:t>Реакции ионного обмена.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85918" y="1785926"/>
            <a:ext cx="6875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Пример:  Взаимодействие хлорида бария с сульфатом натрия.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143108" y="3357562"/>
            <a:ext cx="5802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+   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</a:t>
            </a:r>
            <a:r>
              <a:rPr lang="en-US" sz="2400" dirty="0" smtClean="0">
                <a:sym typeface="Wingdings" pitchFamily="2" charset="2"/>
              </a:rPr>
              <a:t>  BaSO</a:t>
            </a:r>
            <a:r>
              <a:rPr lang="en-US" sz="2400" baseline="-25000" dirty="0" smtClean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  + </a:t>
            </a:r>
            <a:r>
              <a:rPr lang="ru-RU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NaCl</a:t>
            </a:r>
            <a:r>
              <a:rPr lang="en-US" sz="2400" dirty="0" smtClean="0"/>
              <a:t>   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143108" y="3357562"/>
            <a:ext cx="790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</a:t>
            </a:r>
            <a:r>
              <a:rPr lang="en-US" sz="2400" baseline="30000" dirty="0" smtClean="0"/>
              <a:t>2+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357422" y="3357562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2Cl</a:t>
            </a:r>
            <a:r>
              <a:rPr lang="en-US" sz="2400" baseline="30000" dirty="0" smtClean="0"/>
              <a:t>-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785918" y="4038905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805592" y="407194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357554" y="335756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2Na</a:t>
            </a:r>
            <a:r>
              <a:rPr lang="en-US" sz="2400" baseline="30000" dirty="0" smtClean="0"/>
              <a:t>+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000496" y="3357562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857620" y="407194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857356" y="2571744"/>
            <a:ext cx="599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1. Записать уравнение реакции в молекулярном виде.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85918" y="2143116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Порядок действий: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857356" y="2571744"/>
            <a:ext cx="3369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2. Расставить коэффициенты.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00826" y="3357562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sym typeface="Wingdings" pitchFamily="2" charset="2"/>
              </a:rPr>
              <a:t>2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857356" y="2571744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3. По таблице растворимости, определить нерастворимые вещества. Обозначить их стрелкой вниз.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>
            <a:off x="6001554" y="3571082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6001554" y="3571082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857388" y="2571744"/>
            <a:ext cx="742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4.  Составить полное ионное уравнение (растворимые вещества расписать на ионы.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47045" y="4071942"/>
            <a:ext cx="58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184151" y="3357562"/>
            <a:ext cx="1030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BaSO</a:t>
            </a:r>
            <a:r>
              <a:rPr lang="en-US" sz="2400" baseline="-25000" dirty="0" smtClean="0">
                <a:solidFill>
                  <a:srgbClr val="000000"/>
                </a:solidFill>
                <a:sym typeface="Wingdings" pitchFamily="2" charset="2"/>
              </a:rPr>
              <a:t>4</a:t>
            </a:r>
            <a:endParaRPr lang="ru-RU" sz="24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500826" y="407194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500826" y="335756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2Na</a:t>
            </a:r>
            <a:r>
              <a:rPr lang="en-US" sz="2400" baseline="30000" dirty="0" smtClean="0"/>
              <a:t>+</a:t>
            </a:r>
            <a:endParaRPr lang="ru-RU" sz="24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7663376" y="407194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6929454" y="3357562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2Cl</a:t>
            </a:r>
            <a:r>
              <a:rPr lang="en-US" sz="2400" baseline="30000" dirty="0" smtClean="0"/>
              <a:t>-</a:t>
            </a:r>
            <a:endParaRPr lang="ru-RU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1857388" y="2571744"/>
            <a:ext cx="728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5.  Сократить одинаковые ионы в левой и правой части полного ионного уравнения.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2143108" y="3857628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8001024" y="3857628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214678" y="3857628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7000892" y="3857628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857388" y="2571744"/>
            <a:ext cx="728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6.  Составить сокращенное ионное уравнение.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42976" y="4038905"/>
            <a:ext cx="790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</a:t>
            </a:r>
            <a:r>
              <a:rPr lang="en-US" sz="2400" baseline="30000" dirty="0" smtClean="0"/>
              <a:t>2+</a:t>
            </a:r>
            <a:endParaRPr lang="ru-RU" sz="2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91344" y="4857760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4143372" y="4038905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endParaRPr lang="ru-RU" sz="24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4643438" y="4824723"/>
            <a:ext cx="58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5286380" y="4038905"/>
            <a:ext cx="1030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BaSO</a:t>
            </a:r>
            <a:r>
              <a:rPr lang="en-US" sz="2400" baseline="-25000" dirty="0" smtClean="0">
                <a:solidFill>
                  <a:srgbClr val="000000"/>
                </a:solidFill>
                <a:sym typeface="Wingdings" pitchFamily="2" charset="2"/>
              </a:rPr>
              <a:t>4</a:t>
            </a:r>
            <a:endParaRPr lang="ru-RU" sz="2400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 rot="5400000">
            <a:off x="6144430" y="4285462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1500166" y="857232"/>
            <a:ext cx="7358114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РИО (</a:t>
            </a:r>
            <a:r>
              <a:rPr lang="ru-RU" sz="2400" dirty="0" smtClean="0">
                <a:solidFill>
                  <a:srgbClr val="7030A0"/>
                </a:solidFill>
              </a:rPr>
              <a:t>реакции ионного обмена</a:t>
            </a:r>
            <a:r>
              <a:rPr lang="ru-RU" sz="2400" dirty="0" smtClean="0"/>
              <a:t>) – это реакции протекающие между электролитами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9" name="Управляющая кнопка: настраиваемая 58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60" name="Управляющая кнопка: настраиваемая 59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62" name="Управляющая кнопка: настраиваемая 61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63" name="Управляющая кнопка: настраиваемая 62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23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25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10833 0.10162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51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01563 0.10301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5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0.02483 0.10301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5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0.02257 0.10301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51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0.00729 0.10301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5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0.00903 0.10533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53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04063 0.10301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51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2222 0.10301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12587 0.1169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5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5521 0.11551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58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0.11551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3.61111E-6 0.11551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5" grpId="0"/>
      <p:bldP spid="25" grpId="1"/>
      <p:bldP spid="27" grpId="0"/>
      <p:bldP spid="27" grpId="1"/>
      <p:bldP spid="31" grpId="0"/>
      <p:bldP spid="32" grpId="0"/>
      <p:bldP spid="33" grpId="0"/>
      <p:bldP spid="33" grpId="1"/>
      <p:bldP spid="34" grpId="0"/>
      <p:bldP spid="34" grpId="1"/>
      <p:bldP spid="35" grpId="0"/>
      <p:bldP spid="39" grpId="0"/>
      <p:bldP spid="39" grpId="1"/>
      <p:bldP spid="40" grpId="0"/>
      <p:bldP spid="41" grpId="0"/>
      <p:bldP spid="41" grpId="1"/>
      <p:bldP spid="43" grpId="0"/>
      <p:bldP spid="44" grpId="0"/>
      <p:bldP spid="44" grpId="1"/>
      <p:bldP spid="48" grpId="0"/>
      <p:bldP spid="49" grpId="0"/>
      <p:bldP spid="51" grpId="0"/>
      <p:bldP spid="51" grpId="1"/>
      <p:bldP spid="52" grpId="0"/>
      <p:bldP spid="53" grpId="0"/>
      <p:bldP spid="53" grpId="1"/>
      <p:bldP spid="54" grpId="0"/>
      <p:bldP spid="56" grpId="0"/>
      <p:bldP spid="56" grpId="1"/>
      <p:bldP spid="57" grpId="0"/>
      <p:bldP spid="70" grpId="0"/>
      <p:bldP spid="72" grpId="0"/>
      <p:bldP spid="72" grpId="1"/>
      <p:bldP spid="73" grpId="0"/>
      <p:bldP spid="74" grpId="0"/>
      <p:bldP spid="74" grpId="1"/>
      <p:bldP spid="75" grpId="0"/>
      <p:bldP spid="76" grpId="0"/>
      <p:bldP spid="76" grpId="1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000100" y="55883"/>
            <a:ext cx="8143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Тема: </a:t>
            </a:r>
            <a:r>
              <a:rPr lang="ru-RU" sz="2400" dirty="0" smtClean="0"/>
              <a:t>Условия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протекания реакций ионного обмена.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85852" y="928670"/>
            <a:ext cx="785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I</a:t>
            </a:r>
            <a:r>
              <a:rPr lang="ru-RU" sz="2400" dirty="0" smtClean="0"/>
              <a:t>.  Если образуется осадок.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071670" y="1571612"/>
            <a:ext cx="5802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+   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</a:t>
            </a:r>
            <a:r>
              <a:rPr lang="en-US" sz="2400" dirty="0" smtClean="0">
                <a:sym typeface="Wingdings" pitchFamily="2" charset="2"/>
              </a:rPr>
              <a:t>  BaSO</a:t>
            </a:r>
            <a:r>
              <a:rPr lang="en-US" sz="2400" baseline="-25000" dirty="0" smtClean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  + </a:t>
            </a:r>
            <a:r>
              <a:rPr lang="ru-RU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NaCl</a:t>
            </a:r>
            <a:r>
              <a:rPr lang="en-US" sz="2400" dirty="0" smtClean="0"/>
              <a:t>   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071670" y="1571612"/>
            <a:ext cx="790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</a:t>
            </a:r>
            <a:r>
              <a:rPr lang="en-US" sz="2400" baseline="30000" dirty="0" smtClean="0"/>
              <a:t>2+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5984" y="1571612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2Cl</a:t>
            </a:r>
            <a:r>
              <a:rPr lang="en-US" sz="2400" baseline="30000" dirty="0" smtClean="0"/>
              <a:t>-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714480" y="2252955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734154" y="228599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286116" y="157161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2Na</a:t>
            </a:r>
            <a:r>
              <a:rPr lang="en-US" sz="2400" baseline="30000" dirty="0" smtClean="0"/>
              <a:t>+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929058" y="1571612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786182" y="228599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429388" y="1571612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sym typeface="Wingdings" pitchFamily="2" charset="2"/>
              </a:rPr>
              <a:t>2</a:t>
            </a:r>
            <a:endParaRPr lang="ru-RU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>
            <a:off x="5930116" y="1785132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5930116" y="1785132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4775607" y="2285992"/>
            <a:ext cx="58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112713" y="1571612"/>
            <a:ext cx="1030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BaSO</a:t>
            </a:r>
            <a:r>
              <a:rPr lang="en-US" sz="2400" baseline="-25000" dirty="0" smtClean="0">
                <a:solidFill>
                  <a:srgbClr val="000000"/>
                </a:solidFill>
                <a:sym typeface="Wingdings" pitchFamily="2" charset="2"/>
              </a:rPr>
              <a:t>4</a:t>
            </a:r>
            <a:endParaRPr lang="ru-RU" sz="24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429388" y="228599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429388" y="157161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2Na</a:t>
            </a:r>
            <a:r>
              <a:rPr lang="en-US" sz="2400" baseline="30000" dirty="0" smtClean="0"/>
              <a:t>+</a:t>
            </a:r>
            <a:endParaRPr lang="ru-RU" sz="24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7591938" y="228599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6858016" y="1571612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2Cl</a:t>
            </a:r>
            <a:r>
              <a:rPr lang="en-US" sz="2400" baseline="30000" dirty="0" smtClean="0"/>
              <a:t>-</a:t>
            </a:r>
            <a:endParaRPr lang="ru-RU" sz="2400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2071670" y="2071678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7929586" y="2071678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143240" y="2071678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6929454" y="2071678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71538" y="2252955"/>
            <a:ext cx="790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</a:t>
            </a:r>
            <a:r>
              <a:rPr lang="en-US" sz="2400" baseline="30000" dirty="0" smtClean="0"/>
              <a:t>2+</a:t>
            </a:r>
            <a:endParaRPr lang="ru-RU" sz="2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019906" y="3071810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4071934" y="2252955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endParaRPr lang="ru-RU" sz="24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4572000" y="3038773"/>
            <a:ext cx="58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5214942" y="2252955"/>
            <a:ext cx="1030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BaSO</a:t>
            </a:r>
            <a:r>
              <a:rPr lang="en-US" sz="2400" baseline="-25000" dirty="0" smtClean="0">
                <a:solidFill>
                  <a:srgbClr val="000000"/>
                </a:solidFill>
                <a:sym typeface="Wingdings" pitchFamily="2" charset="2"/>
              </a:rPr>
              <a:t>4</a:t>
            </a:r>
            <a:endParaRPr lang="ru-RU" sz="2400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 rot="5400000">
            <a:off x="6072992" y="2499512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43108" y="4000504"/>
            <a:ext cx="656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Mg(NO</a:t>
            </a:r>
            <a:r>
              <a:rPr lang="en-US" sz="2400" baseline="-25000" dirty="0" smtClean="0">
                <a:solidFill>
                  <a:srgbClr val="7030A0"/>
                </a:solidFill>
              </a:rPr>
              <a:t>3</a:t>
            </a:r>
            <a:r>
              <a:rPr lang="en-US" sz="2400" dirty="0" smtClean="0">
                <a:solidFill>
                  <a:srgbClr val="7030A0"/>
                </a:solidFill>
              </a:rPr>
              <a:t>)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  </a:t>
            </a:r>
            <a:r>
              <a:rPr lang="en-US" sz="2400" dirty="0" smtClean="0"/>
              <a:t>+</a:t>
            </a:r>
            <a:r>
              <a:rPr lang="en-US" sz="2400" dirty="0" smtClean="0">
                <a:solidFill>
                  <a:srgbClr val="7030A0"/>
                </a:solidFill>
              </a:rPr>
              <a:t>   Na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CO</a:t>
            </a:r>
            <a:r>
              <a:rPr lang="en-US" sz="2400" baseline="-25000" dirty="0" smtClean="0">
                <a:solidFill>
                  <a:srgbClr val="7030A0"/>
                </a:solidFill>
              </a:rPr>
              <a:t>3</a:t>
            </a:r>
            <a:r>
              <a:rPr lang="en-US" sz="2400" dirty="0" smtClean="0">
                <a:solidFill>
                  <a:srgbClr val="7030A0"/>
                </a:solidFill>
              </a:rPr>
              <a:t> 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  MgCO</a:t>
            </a:r>
            <a:r>
              <a:rPr lang="en-US" sz="2400" baseline="-25000" dirty="0" smtClean="0">
                <a:solidFill>
                  <a:srgbClr val="7030A0"/>
                </a:solidFill>
                <a:sym typeface="Wingdings" pitchFamily="2" charset="2"/>
              </a:rPr>
              <a:t>3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  </a:t>
            </a:r>
            <a:r>
              <a:rPr lang="en-US" sz="2400" dirty="0" smtClean="0">
                <a:sym typeface="Wingdings" pitchFamily="2" charset="2"/>
              </a:rPr>
              <a:t>+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 NaNO</a:t>
            </a:r>
            <a:r>
              <a:rPr lang="en-US" sz="2400" baseline="-25000" dirty="0" smtClean="0">
                <a:solidFill>
                  <a:srgbClr val="7030A0"/>
                </a:solidFill>
                <a:sym typeface="Wingdings" pitchFamily="2" charset="2"/>
              </a:rPr>
              <a:t>3</a:t>
            </a:r>
            <a:r>
              <a:rPr lang="en-US" sz="2400" dirty="0" smtClean="0">
                <a:solidFill>
                  <a:srgbClr val="7030A0"/>
                </a:solidFill>
              </a:rPr>
              <a:t> 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47245" y="4000504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Mg</a:t>
            </a:r>
            <a:r>
              <a:rPr lang="en-US" sz="2400" baseline="30000" dirty="0" smtClean="0">
                <a:solidFill>
                  <a:srgbClr val="7030A0"/>
                </a:solidFill>
              </a:rPr>
              <a:t>2+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00298" y="4000504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2NO</a:t>
            </a:r>
            <a:r>
              <a:rPr lang="en-US" sz="2400" baseline="-25000" dirty="0" smtClean="0">
                <a:solidFill>
                  <a:srgbClr val="7030A0"/>
                </a:solidFill>
              </a:rPr>
              <a:t>3</a:t>
            </a:r>
            <a:r>
              <a:rPr lang="en-US" sz="2400" baseline="30000" dirty="0" smtClean="0">
                <a:solidFill>
                  <a:srgbClr val="7030A0"/>
                </a:solidFill>
              </a:rPr>
              <a:t>-</a:t>
            </a:r>
            <a:endParaRPr lang="ru-RU" sz="2400" baseline="30000" dirty="0">
              <a:solidFill>
                <a:srgbClr val="7030A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928794" y="4681847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948468" y="471488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3929058" y="4000504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2Na</a:t>
            </a:r>
            <a:r>
              <a:rPr lang="en-US" sz="2400" baseline="30000" dirty="0" smtClean="0">
                <a:solidFill>
                  <a:srgbClr val="7030A0"/>
                </a:solidFill>
              </a:rPr>
              <a:t>+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13913" y="4000504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</a:t>
            </a:r>
            <a:r>
              <a:rPr lang="en-US" sz="2400" baseline="-25000" dirty="0" smtClean="0">
                <a:solidFill>
                  <a:srgbClr val="7030A0"/>
                </a:solidFill>
              </a:rPr>
              <a:t>3</a:t>
            </a:r>
            <a:r>
              <a:rPr lang="en-US" sz="2400" baseline="30000" dirty="0" smtClean="0">
                <a:solidFill>
                  <a:srgbClr val="7030A0"/>
                </a:solidFill>
              </a:rPr>
              <a:t>2-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000496" y="471488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143768" y="4000504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sym typeface="Wingdings" pitchFamily="2" charset="2"/>
              </a:rPr>
              <a:t>2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 rot="5400000">
            <a:off x="6644496" y="4214024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>
            <a:off x="6644496" y="4214024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4989921" y="4714884"/>
            <a:ext cx="58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786446" y="4000504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MgCO</a:t>
            </a:r>
            <a:r>
              <a:rPr lang="en-US" sz="2400" baseline="-25000" dirty="0" smtClean="0">
                <a:solidFill>
                  <a:srgbClr val="7030A0"/>
                </a:solidFill>
                <a:sym typeface="Wingdings" pitchFamily="2" charset="2"/>
              </a:rPr>
              <a:t>3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643702" y="471488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7215206" y="4000504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2Na</a:t>
            </a:r>
            <a:r>
              <a:rPr lang="en-US" sz="2400" baseline="30000" dirty="0" smtClean="0">
                <a:solidFill>
                  <a:srgbClr val="7030A0"/>
                </a:solidFill>
              </a:rPr>
              <a:t>+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806252" y="471488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7608803" y="4000504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2NO</a:t>
            </a:r>
            <a:r>
              <a:rPr lang="en-US" sz="2400" baseline="-25000" dirty="0" smtClean="0">
                <a:solidFill>
                  <a:srgbClr val="7030A0"/>
                </a:solidFill>
              </a:rPr>
              <a:t>3</a:t>
            </a:r>
            <a:r>
              <a:rPr lang="en-US" sz="2400" baseline="30000" dirty="0" smtClean="0">
                <a:solidFill>
                  <a:srgbClr val="7030A0"/>
                </a:solidFill>
              </a:rPr>
              <a:t>-</a:t>
            </a:r>
            <a:endParaRPr lang="ru-RU" sz="2400" dirty="0">
              <a:solidFill>
                <a:srgbClr val="7030A0"/>
              </a:solidFill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flipV="1">
            <a:off x="2285984" y="4500570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8143900" y="4500570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3357554" y="4500570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7143768" y="4500570"/>
            <a:ext cx="785818" cy="7143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285852" y="4681847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Mg</a:t>
            </a:r>
            <a:r>
              <a:rPr lang="en-US" sz="2400" baseline="30000" dirty="0" smtClean="0">
                <a:solidFill>
                  <a:srgbClr val="7030A0"/>
                </a:solidFill>
              </a:rPr>
              <a:t>2+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234220" y="5500702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4286248" y="4681847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</a:t>
            </a:r>
            <a:r>
              <a:rPr lang="en-US" sz="2400" baseline="-25000" dirty="0" smtClean="0">
                <a:solidFill>
                  <a:srgbClr val="7030A0"/>
                </a:solidFill>
              </a:rPr>
              <a:t>3</a:t>
            </a:r>
            <a:r>
              <a:rPr lang="en-US" sz="2400" baseline="30000" dirty="0" smtClean="0">
                <a:solidFill>
                  <a:srgbClr val="7030A0"/>
                </a:solidFill>
              </a:rPr>
              <a:t>2-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786314" y="5467665"/>
            <a:ext cx="58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29256" y="4681847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MgCO</a:t>
            </a:r>
            <a:r>
              <a:rPr lang="en-US" sz="2400" baseline="-25000" dirty="0" smtClean="0">
                <a:solidFill>
                  <a:srgbClr val="7030A0"/>
                </a:solidFill>
                <a:sym typeface="Wingdings" pitchFamily="2" charset="2"/>
              </a:rPr>
              <a:t>3</a:t>
            </a:r>
            <a:endParaRPr lang="ru-RU" sz="2400" dirty="0">
              <a:solidFill>
                <a:srgbClr val="7030A0"/>
              </a:solidFill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 rot="5400000">
            <a:off x="6357156" y="4928404"/>
            <a:ext cx="4286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1000100" y="3713164"/>
            <a:ext cx="81439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285852" y="928670"/>
            <a:ext cx="785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II</a:t>
            </a:r>
            <a:r>
              <a:rPr lang="ru-RU" sz="2400" dirty="0" smtClean="0"/>
              <a:t>.  Если образуется газ.</a:t>
            </a:r>
            <a:endParaRPr lang="ru-RU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1785918" y="142873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+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</a:t>
            </a:r>
            <a:r>
              <a:rPr lang="en-US" sz="2400" dirty="0" smtClean="0">
                <a:sym typeface="Wingdings" pitchFamily="2" charset="2"/>
              </a:rPr>
              <a:t>  Na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SO</a:t>
            </a:r>
            <a:r>
              <a:rPr lang="en-US" sz="2400" baseline="-25000" dirty="0" smtClean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  + </a:t>
            </a:r>
            <a:r>
              <a:rPr lang="ru-RU" sz="2400" dirty="0" smtClean="0">
                <a:sym typeface="Wingdings" pitchFamily="2" charset="2"/>
              </a:rPr>
              <a:t>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endParaRPr lang="ru-RU" sz="2400" dirty="0"/>
          </a:p>
        </p:txBody>
      </p:sp>
      <p:grpSp>
        <p:nvGrpSpPr>
          <p:cNvPr id="95" name="Группа 94"/>
          <p:cNvGrpSpPr/>
          <p:nvPr/>
        </p:nvGrpSpPr>
        <p:grpSpPr>
          <a:xfrm>
            <a:off x="7429520" y="1142984"/>
            <a:ext cx="1132172" cy="1000132"/>
            <a:chOff x="7715272" y="1285860"/>
            <a:chExt cx="1132172" cy="1000132"/>
          </a:xfrm>
        </p:grpSpPr>
        <p:cxnSp>
          <p:nvCxnSpPr>
            <p:cNvPr id="96" name="Прямая со стрелкой 95"/>
            <p:cNvCxnSpPr/>
            <p:nvPr/>
          </p:nvCxnSpPr>
          <p:spPr>
            <a:xfrm flipV="1">
              <a:off x="7715272" y="1500174"/>
              <a:ext cx="357190" cy="28575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 стрелкой 96"/>
            <p:cNvCxnSpPr/>
            <p:nvPr/>
          </p:nvCxnSpPr>
          <p:spPr>
            <a:xfrm>
              <a:off x="7715272" y="1785926"/>
              <a:ext cx="357190" cy="28575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Прямоугольник 97"/>
            <p:cNvSpPr/>
            <p:nvPr/>
          </p:nvSpPr>
          <p:spPr>
            <a:xfrm>
              <a:off x="8124169" y="1285860"/>
              <a:ext cx="7232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H</a:t>
              </a:r>
              <a:r>
                <a:rPr lang="en-US" sz="2400" baseline="-25000" dirty="0" smtClean="0">
                  <a:solidFill>
                    <a:srgbClr val="000000"/>
                  </a:solidFill>
                </a:rPr>
                <a:t>2</a:t>
              </a:r>
              <a:r>
                <a:rPr lang="en-US" sz="2400" dirty="0" smtClean="0">
                  <a:solidFill>
                    <a:srgbClr val="000000"/>
                  </a:solidFill>
                </a:rPr>
                <a:t>O</a:t>
              </a:r>
              <a:endParaRPr lang="ru-RU" dirty="0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8143900" y="1785926"/>
              <a:ext cx="6992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CO</a:t>
              </a:r>
              <a:r>
                <a:rPr lang="en-US" sz="2400" baseline="-25000" dirty="0" smtClean="0">
                  <a:solidFill>
                    <a:srgbClr val="000000"/>
                  </a:solidFill>
                </a:rPr>
                <a:t>2</a:t>
              </a:r>
              <a:endParaRPr lang="ru-RU" dirty="0"/>
            </a:p>
          </p:txBody>
        </p:sp>
        <p:cxnSp>
          <p:nvCxnSpPr>
            <p:cNvPr id="100" name="Прямая со стрелкой 99"/>
            <p:cNvCxnSpPr/>
            <p:nvPr/>
          </p:nvCxnSpPr>
          <p:spPr>
            <a:xfrm rot="5400000" flipH="1" flipV="1">
              <a:off x="8537206" y="2035562"/>
              <a:ext cx="500066" cy="7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Прямоугольник 100"/>
          <p:cNvSpPr/>
          <p:nvPr/>
        </p:nvSpPr>
        <p:spPr>
          <a:xfrm>
            <a:off x="7849253" y="1142984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858148" y="164305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CO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ru-RU" dirty="0"/>
          </a:p>
        </p:txBody>
      </p:sp>
      <p:cxnSp>
        <p:nvCxnSpPr>
          <p:cNvPr id="103" name="Прямая со стрелкой 102"/>
          <p:cNvCxnSpPr/>
          <p:nvPr/>
        </p:nvCxnSpPr>
        <p:spPr>
          <a:xfrm rot="5400000" flipH="1" flipV="1">
            <a:off x="8251454" y="1892686"/>
            <a:ext cx="500066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1643042" y="1428736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2Na</a:t>
            </a:r>
            <a:r>
              <a:rPr lang="en-US" sz="2400" baseline="300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2229696" y="1428736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CO</a:t>
            </a:r>
            <a:r>
              <a:rPr lang="en-US" sz="2400" baseline="-25000" dirty="0" smtClean="0">
                <a:solidFill>
                  <a:srgbClr val="000000"/>
                </a:solidFill>
              </a:rPr>
              <a:t>3</a:t>
            </a:r>
            <a:r>
              <a:rPr lang="en-US" sz="2400" baseline="30000" dirty="0" smtClean="0">
                <a:solidFill>
                  <a:srgbClr val="000000"/>
                </a:solidFill>
              </a:rPr>
              <a:t>2-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785918" y="221455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2877030" y="221455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3286116" y="1428736"/>
            <a:ext cx="710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2H</a:t>
            </a:r>
            <a:r>
              <a:rPr lang="en-US" sz="2400" baseline="300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3769481" y="1428736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baseline="30000" dirty="0" smtClean="0">
                <a:solidFill>
                  <a:srgbClr val="000000"/>
                </a:solidFill>
              </a:rPr>
              <a:t>2-</a:t>
            </a:r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3734286" y="221455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4728912" y="2214554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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786314" y="1428736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2Na</a:t>
            </a:r>
            <a:r>
              <a:rPr lang="en-US" sz="2400" baseline="300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412555" y="1428736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US" sz="2400" baseline="30000" dirty="0" smtClean="0">
                <a:solidFill>
                  <a:srgbClr val="000000"/>
                </a:solidFill>
              </a:rPr>
              <a:t>2-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805988" y="221455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858016" y="221455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7929586" y="221455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cxnSp>
        <p:nvCxnSpPr>
          <p:cNvPr id="117" name="Прямая соединительная линия 116"/>
          <p:cNvCxnSpPr/>
          <p:nvPr/>
        </p:nvCxnSpPr>
        <p:spPr>
          <a:xfrm rot="5400000" flipH="1" flipV="1">
            <a:off x="1285852" y="2143116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 flipH="1" flipV="1">
            <a:off x="5143504" y="2143116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 flipH="1" flipV="1">
            <a:off x="4143372" y="2143116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5400000" flipH="1" flipV="1">
            <a:off x="6215074" y="2143116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Прямоугольник 120"/>
          <p:cNvSpPr/>
          <p:nvPr/>
        </p:nvSpPr>
        <p:spPr>
          <a:xfrm>
            <a:off x="2214546" y="2181517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CO</a:t>
            </a:r>
            <a:r>
              <a:rPr lang="en-US" sz="2400" baseline="-25000" dirty="0" smtClean="0">
                <a:solidFill>
                  <a:srgbClr val="000000"/>
                </a:solidFill>
              </a:rPr>
              <a:t>3</a:t>
            </a:r>
            <a:r>
              <a:rPr lang="en-US" sz="2400" baseline="30000" dirty="0" smtClean="0">
                <a:solidFill>
                  <a:srgbClr val="000000"/>
                </a:solidFill>
              </a:rPr>
              <a:t>2-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071802" y="292893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3218607" y="2181517"/>
            <a:ext cx="710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2H</a:t>
            </a:r>
            <a:r>
              <a:rPr lang="en-US" sz="2400" baseline="300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4500562" y="2928934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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7286644" y="2143116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H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O</a:t>
            </a:r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8286776" y="2143116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CO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5805988" y="2928934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+</a:t>
            </a:r>
            <a:endParaRPr lang="ru-RU" dirty="0"/>
          </a:p>
        </p:txBody>
      </p:sp>
      <p:cxnSp>
        <p:nvCxnSpPr>
          <p:cNvPr id="128" name="Прямая со стрелкой 127"/>
          <p:cNvCxnSpPr/>
          <p:nvPr/>
        </p:nvCxnSpPr>
        <p:spPr>
          <a:xfrm rot="5400000" flipH="1" flipV="1">
            <a:off x="8680082" y="2392752"/>
            <a:ext cx="500066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285852" y="357187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III</a:t>
            </a:r>
            <a:r>
              <a:rPr lang="ru-RU" sz="2400" dirty="0" smtClean="0"/>
              <a:t>.  Если образуется вода.</a:t>
            </a:r>
            <a:endParaRPr lang="ru-RU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785918" y="414338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2</a:t>
            </a:r>
            <a:r>
              <a:rPr lang="en-US" sz="2400" dirty="0" err="1" smtClean="0">
                <a:solidFill>
                  <a:srgbClr val="7030A0"/>
                </a:solidFill>
              </a:rPr>
              <a:t>NaOH</a:t>
            </a:r>
            <a:r>
              <a:rPr lang="en-US" sz="2400" dirty="0" smtClean="0">
                <a:solidFill>
                  <a:srgbClr val="7030A0"/>
                </a:solidFill>
              </a:rPr>
              <a:t>  </a:t>
            </a:r>
            <a:r>
              <a:rPr lang="en-US" sz="2400" dirty="0" smtClean="0"/>
              <a:t>+</a:t>
            </a:r>
            <a:r>
              <a:rPr lang="en-US" sz="2400" dirty="0" smtClean="0">
                <a:solidFill>
                  <a:srgbClr val="7030A0"/>
                </a:solidFill>
              </a:rPr>
              <a:t>   H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SO</a:t>
            </a:r>
            <a:r>
              <a:rPr lang="en-US" sz="2400" baseline="-25000" dirty="0" smtClean="0">
                <a:solidFill>
                  <a:srgbClr val="7030A0"/>
                </a:solidFill>
              </a:rPr>
              <a:t>4</a:t>
            </a:r>
            <a:r>
              <a:rPr lang="en-US" sz="2400" dirty="0" smtClean="0">
                <a:solidFill>
                  <a:srgbClr val="7030A0"/>
                </a:solidFill>
              </a:rPr>
              <a:t> 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  Na</a:t>
            </a:r>
            <a:r>
              <a:rPr lang="en-US" sz="2400" baseline="-25000" dirty="0" smtClean="0">
                <a:solidFill>
                  <a:srgbClr val="7030A0"/>
                </a:solidFill>
                <a:sym typeface="Wingdings" pitchFamily="2" charset="2"/>
              </a:rPr>
              <a:t>2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SO</a:t>
            </a:r>
            <a:r>
              <a:rPr lang="en-US" sz="2400" baseline="-25000" dirty="0" smtClean="0">
                <a:solidFill>
                  <a:srgbClr val="7030A0"/>
                </a:solidFill>
                <a:sym typeface="Wingdings" pitchFamily="2" charset="2"/>
              </a:rPr>
              <a:t>4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  </a:t>
            </a:r>
            <a:r>
              <a:rPr lang="en-US" sz="2400" dirty="0" smtClean="0">
                <a:sym typeface="Wingdings" pitchFamily="2" charset="2"/>
              </a:rPr>
              <a:t>+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H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O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6500826" y="4143380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2H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O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1785918" y="4143380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2Na</a:t>
            </a:r>
            <a:r>
              <a:rPr lang="en-US" sz="2400" baseline="30000" dirty="0" smtClean="0">
                <a:solidFill>
                  <a:srgbClr val="7030A0"/>
                </a:solidFill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2143108" y="4143380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2OH</a:t>
            </a:r>
            <a:r>
              <a:rPr lang="en-US" sz="2400" baseline="30000" dirty="0" smtClean="0">
                <a:solidFill>
                  <a:srgbClr val="7030A0"/>
                </a:solidFill>
              </a:rPr>
              <a:t>-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85918" y="492919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2877030" y="492919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3286116" y="4143380"/>
            <a:ext cx="710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2H</a:t>
            </a:r>
            <a:r>
              <a:rPr lang="en-US" sz="2400" baseline="30000" dirty="0" smtClean="0">
                <a:solidFill>
                  <a:srgbClr val="7030A0"/>
                </a:solidFill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3769481" y="4143380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SO</a:t>
            </a:r>
            <a:r>
              <a:rPr lang="en-US" sz="2400" baseline="-25000" dirty="0" smtClean="0">
                <a:solidFill>
                  <a:srgbClr val="7030A0"/>
                </a:solidFill>
              </a:rPr>
              <a:t>4</a:t>
            </a:r>
            <a:r>
              <a:rPr lang="en-US" sz="2400" baseline="30000" dirty="0" smtClean="0">
                <a:solidFill>
                  <a:srgbClr val="7030A0"/>
                </a:solidFill>
              </a:rPr>
              <a:t>2-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3734286" y="492919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728912" y="4929198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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4786314" y="4143380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2Na</a:t>
            </a:r>
            <a:r>
              <a:rPr lang="en-US" sz="2400" baseline="30000" dirty="0" smtClean="0">
                <a:solidFill>
                  <a:srgbClr val="7030A0"/>
                </a:solidFill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5412555" y="4143380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SO</a:t>
            </a:r>
            <a:r>
              <a:rPr lang="en-US" sz="2400" baseline="-25000" dirty="0" smtClean="0">
                <a:solidFill>
                  <a:srgbClr val="7030A0"/>
                </a:solidFill>
              </a:rPr>
              <a:t>4</a:t>
            </a:r>
            <a:r>
              <a:rPr lang="en-US" sz="2400" baseline="30000" dirty="0" smtClean="0">
                <a:solidFill>
                  <a:srgbClr val="7030A0"/>
                </a:solidFill>
              </a:rPr>
              <a:t>2-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5805988" y="492919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858016" y="492919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 rot="5400000" flipH="1" flipV="1">
            <a:off x="1285852" y="4857760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 rot="5400000" flipH="1" flipV="1">
            <a:off x="5143504" y="4857760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rot="5400000" flipH="1" flipV="1">
            <a:off x="4143372" y="4857760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5400000" flipH="1" flipV="1">
            <a:off x="6215074" y="4857760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2214546" y="4896161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2OH</a:t>
            </a:r>
            <a:r>
              <a:rPr lang="en-US" sz="2400" baseline="30000" dirty="0" smtClean="0">
                <a:solidFill>
                  <a:srgbClr val="7030A0"/>
                </a:solidFill>
              </a:rPr>
              <a:t>-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071802" y="564357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3218607" y="4896161"/>
            <a:ext cx="710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2H</a:t>
            </a:r>
            <a:r>
              <a:rPr lang="en-US" sz="2400" baseline="30000" dirty="0" smtClean="0">
                <a:solidFill>
                  <a:srgbClr val="7030A0"/>
                </a:solidFill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00562" y="5643578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</a:t>
            </a:r>
            <a:endParaRPr lang="ru-RU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7286644" y="4857760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2H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O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153" name="Прямая соединительная линия 152"/>
          <p:cNvCxnSpPr/>
          <p:nvPr/>
        </p:nvCxnSpPr>
        <p:spPr>
          <a:xfrm rot="5400000" flipH="1" flipV="1">
            <a:off x="2071670" y="5500702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rot="5400000" flipH="1" flipV="1">
            <a:off x="3428991" y="5500702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rot="5400000" flipH="1" flipV="1">
            <a:off x="4857752" y="5572140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Прямоугольник 155"/>
          <p:cNvSpPr/>
          <p:nvPr/>
        </p:nvSpPr>
        <p:spPr>
          <a:xfrm>
            <a:off x="2145643" y="564357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OH</a:t>
            </a:r>
            <a:r>
              <a:rPr lang="en-US" sz="2400" baseline="30000" dirty="0" smtClean="0">
                <a:solidFill>
                  <a:srgbClr val="7030A0"/>
                </a:solidFill>
              </a:rPr>
              <a:t>-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3091344" y="6324921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</a:t>
            </a:r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3744112" y="5572140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H</a:t>
            </a:r>
            <a:r>
              <a:rPr lang="en-US" sz="2400" baseline="30000" dirty="0" smtClean="0">
                <a:solidFill>
                  <a:srgbClr val="7030A0"/>
                </a:solidFill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4500562" y="6324921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</a:t>
            </a:r>
            <a:endParaRPr lang="ru-RU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5000628" y="5643578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  H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O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61" name="Управляющая кнопка: настраиваемая 160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162" name="Управляющая кнопка: настраиваемая 161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63" name="Управляющая кнопка: настраиваемая 162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64" name="Управляющая кнопка: настраиваемая 163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24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25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10833 0.1016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5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01563 0.10301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5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0.02483 0.10301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5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0.02257 0.10301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5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0.00729 0.10301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5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0.00903 0.10533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5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04063 0.10301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5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2222 0.10301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12587 0.1169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58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5521 0.11551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5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0.11551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3.61111E-6 0.11551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10833 0.10162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51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3951E-8 L -0.03281 0.10363 " pathEditMode="relative" rAng="0" ptsTypes="AA">
                                      <p:cBhvr>
                                        <p:cTn id="1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52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951E-8 L -0.07951 0.10363 " pathEditMode="relative" rAng="0" ptsTypes="AA">
                                      <p:cBhvr>
                                        <p:cTn id="1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52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2 -4.3951E-8 L -0.03715 0.10363 " pathEditMode="relative" rAng="0" ptsTypes="AA">
                                      <p:cBhvr>
                                        <p:cTn id="1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52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044 L -0.03906 0.09923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52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0.00185 L -0.03142 0.10409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53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3951E-8 L -0.0217 0.10363 " pathEditMode="relative" rAng="0" ptsTypes="AA">
                                      <p:cBhvr>
                                        <p:cTn id="19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52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3951E-8 L 0.04844 0.10363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12587 0.1169 " pathEditMode="relative" rAng="0" ptsTypes="AA">
                                      <p:cBhvr>
                                        <p:cTn id="2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58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5521 0.11551 " pathEditMode="relative" rAng="0" ptsTypes="AA">
                                      <p:cBhvr>
                                        <p:cTn id="22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58"/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0.11551 " pathEditMode="relative" rAng="0" ptsTypes="AA">
                                      <p:cBhvr>
                                        <p:cTn id="23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3.61111E-6 0.11551 " pathEditMode="relative" rAng="0" ptsTypes="AA">
                                      <p:cBhvr>
                                        <p:cTn id="2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8.44321E-7 L -0.05764 0.11126 " pathEditMode="relative" rAng="0" ptsTypes="AA">
                                      <p:cBhvr>
                                        <p:cTn id="37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56"/>
                                    </p:animMotion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8.44321E-7 L -0.01042 0.11126 " pathEditMode="relative" rAng="0" ptsTypes="AA">
                                      <p:cBhvr>
                                        <p:cTn id="37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56"/>
                                    </p:animMotion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8.44321E-7 L -0.01632 0.11126 " pathEditMode="relative" rAng="0" ptsTypes="AA">
                                      <p:cBhvr>
                                        <p:cTn id="38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56"/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11 8.44321E-7 L 0.03229 0.11126 " pathEditMode="relative" rAng="0" ptsTypes="AA">
                                      <p:cBhvr>
                                        <p:cTn id="3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56"/>
                                    </p:animMotion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2000"/>
                            </p:stCondLst>
                            <p:childTnLst>
                              <p:par>
                                <p:cTn id="3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2500"/>
                            </p:stCondLst>
                            <p:childTnLst>
                              <p:par>
                                <p:cTn id="4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44321E-7 L 0.0316 0.11126 " pathEditMode="relative" rAng="0" ptsTypes="AA">
                                      <p:cBhvr>
                                        <p:cTn id="40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56"/>
                                    </p:animMotion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44321E-7 L 0.08091 0.11126 " pathEditMode="relative" rAng="0" ptsTypes="AA">
                                      <p:cBhvr>
                                        <p:cTn id="40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56"/>
                                    </p:animMotion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0412E-6 L -0.06719 0.1529 " pathEditMode="relative" rAng="0" ptsTypes="AA">
                                      <p:cBhvr>
                                        <p:cTn id="41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76"/>
                                    </p:animMotion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3065E-6 L 0.0434 0.08003 " pathEditMode="relative" rAng="0" ptsTypes="AA">
                                      <p:cBhvr>
                                        <p:cTn id="4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40"/>
                                    </p:animMotion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1945E-6 L 0.05069 0.07726 " pathEditMode="relative" rAng="0" ptsTypes="AA">
                                      <p:cBhvr>
                                        <p:cTn id="42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500"/>
                            </p:stCondLst>
                            <p:childTnLst>
                              <p:par>
                                <p:cTn id="4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8.44321E-7 L -0.01042 0.11126 " pathEditMode="relative" rAng="0" ptsTypes="AA">
                                      <p:cBhvr>
                                        <p:cTn id="45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56"/>
                                    </p:animMotion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0162 L 0.03733 0.10802 " pathEditMode="relative" rAng="0" ptsTypes="AA">
                                      <p:cBhvr>
                                        <p:cTn id="45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53"/>
                                    </p:animMotion>
                                  </p:childTnLst>
                                </p:cTn>
                              </p:par>
                              <p:par>
                                <p:cTn id="4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0.00717 L -0.24775 0.10872 " pathEditMode="relative" rAng="0" ptsTypes="AA">
                                      <p:cBhvr>
                                        <p:cTn id="46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51"/>
                                    </p:animMotion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8 0.00717 L -0.21962 0.10872 " pathEditMode="relative" rAng="0" ptsTypes="AA">
                                      <p:cBhvr>
                                        <p:cTn id="47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51"/>
                                    </p:animMotion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625 L -0.21284 0.10294 " pathEditMode="relative" rAng="0" ptsTypes="AA">
                                      <p:cBhvr>
                                        <p:cTn id="47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55"/>
                                    </p:animMotion>
                                  </p:childTnLst>
                                </p:cTn>
                              </p:par>
                              <p:par>
                                <p:cTn id="4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8.44321E-7 L -0.06563 0.11126 " pathEditMode="relative" rAng="0" ptsTypes="AA">
                                      <p:cBhvr>
                                        <p:cTn id="49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56"/>
                                    </p:animMotion>
                                  </p:childTnLst>
                                </p:cTn>
                              </p:par>
                              <p:par>
                                <p:cTn id="4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9.02151E-8 L -0.00313 0.11288 " pathEditMode="relative" rAng="0" ptsTypes="AA">
                                      <p:cBhvr>
                                        <p:cTn id="49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6"/>
                                    </p:animMotion>
                                  </p:childTnLst>
                                </p:cTn>
                              </p:par>
                              <p:par>
                                <p:cTn id="4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8.44321E-7 L -0.01632 0.11126 " pathEditMode="relative" rAng="0" ptsTypes="AA">
                                      <p:cBhvr>
                                        <p:cTn id="50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56"/>
                                    </p:animMotion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11 8.44321E-7 L 0.03229 0.11126 " pathEditMode="relative" rAng="0" ptsTypes="AA">
                                      <p:cBhvr>
                                        <p:cTn id="51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56"/>
                                    </p:animMotion>
                                  </p:childTnLst>
                                </p:cTn>
                              </p:par>
                              <p:par>
                                <p:cTn id="5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44321E-7 L 0.0316 0.11126 " pathEditMode="relative" rAng="0" ptsTypes="AA">
                                      <p:cBhvr>
                                        <p:cTn id="52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56"/>
                                    </p:animMotion>
                                  </p:childTnLst>
                                </p:cTn>
                              </p:par>
                              <p:par>
                                <p:cTn id="5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44321E-7 L 0.08091 0.11126 " pathEditMode="relative" rAng="0" ptsTypes="AA">
                                      <p:cBhvr>
                                        <p:cTn id="52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56"/>
                                    </p:animMotion>
                                  </p:childTnLst>
                                </p:cTn>
                              </p:par>
                              <p:par>
                                <p:cTn id="5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8.44321E-7 L 0.08021 0.11126 " pathEditMode="relative" rAng="0" ptsTypes="AA">
                                      <p:cBhvr>
                                        <p:cTn id="53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500"/>
                            </p:stCondLst>
                            <p:childTnLst>
                              <p:par>
                                <p:cTn id="5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1000"/>
                            </p:stCondLst>
                            <p:childTnLst>
                              <p:par>
                                <p:cTn id="5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8.44321E-7 L -0.01042 0.11126 " pathEditMode="relative" rAng="0" ptsTypes="AA">
                                      <p:cBhvr>
                                        <p:cTn id="55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56"/>
                                    </p:animMotion>
                                  </p:childTnLst>
                                </p:cTn>
                              </p:par>
                              <p:par>
                                <p:cTn id="5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0162 L 0.03733 0.10802 " pathEditMode="relative" rAng="0" ptsTypes="AA">
                                      <p:cBhvr>
                                        <p:cTn id="56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53"/>
                                    </p:animMotion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0.00717 L -0.24775 0.10872 " pathEditMode="relative" rAng="0" ptsTypes="AA">
                                      <p:cBhvr>
                                        <p:cTn id="57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500"/>
                            </p:stCondLst>
                            <p:childTnLst>
                              <p:par>
                                <p:cTn id="5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>
                            <p:stCondLst>
                              <p:cond delay="1000"/>
                            </p:stCondLst>
                            <p:childTnLst>
                              <p:par>
                                <p:cTn id="5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59796E-7 L 0.00104 0.10016 " pathEditMode="relative" rAng="0" ptsTypes="AA">
                                      <p:cBhvr>
                                        <p:cTn id="59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0"/>
                                    </p:animMotion>
                                  </p:childTnLst>
                                </p:cTn>
                              </p:par>
                              <p:par>
                                <p:cTn id="5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89 2.08651E-6 L -0.00989 0.11543 " pathEditMode="relative" rAng="0" ptsTypes="AA">
                                      <p:cBhvr>
                                        <p:cTn id="59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5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578 L 0.00903 0.09669 " pathEditMode="relative" rAng="0" ptsTypes="AA">
                                      <p:cBhvr>
                                        <p:cTn id="60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2" grpId="1"/>
      <p:bldP spid="22" grpId="0"/>
      <p:bldP spid="22" grpId="1"/>
      <p:bldP spid="25" grpId="0"/>
      <p:bldP spid="25" grpId="1"/>
      <p:bldP spid="25" grpId="2"/>
      <p:bldP spid="27" grpId="0"/>
      <p:bldP spid="27" grpId="1"/>
      <p:bldP spid="27" grpId="2"/>
      <p:bldP spid="31" grpId="0"/>
      <p:bldP spid="31" grpId="1"/>
      <p:bldP spid="32" grpId="0"/>
      <p:bldP spid="32" grpId="1"/>
      <p:bldP spid="33" grpId="0"/>
      <p:bldP spid="33" grpId="1"/>
      <p:bldP spid="33" grpId="2"/>
      <p:bldP spid="34" grpId="0"/>
      <p:bldP spid="34" grpId="1"/>
      <p:bldP spid="34" grpId="2"/>
      <p:bldP spid="35" grpId="0"/>
      <p:bldP spid="35" grpId="1"/>
      <p:bldP spid="43" grpId="0"/>
      <p:bldP spid="43" grpId="1"/>
      <p:bldP spid="49" grpId="0"/>
      <p:bldP spid="49" grpId="1"/>
      <p:bldP spid="51" grpId="0"/>
      <p:bldP spid="51" grpId="1"/>
      <p:bldP spid="51" grpId="2"/>
      <p:bldP spid="52" grpId="0"/>
      <p:bldP spid="52" grpId="1"/>
      <p:bldP spid="53" grpId="0"/>
      <p:bldP spid="53" grpId="1"/>
      <p:bldP spid="53" grpId="2"/>
      <p:bldP spid="54" grpId="0"/>
      <p:bldP spid="54" grpId="1"/>
      <p:bldP spid="56" grpId="0"/>
      <p:bldP spid="56" grpId="1"/>
      <p:bldP spid="56" grpId="2"/>
      <p:bldP spid="72" grpId="0"/>
      <p:bldP spid="72" grpId="1"/>
      <p:bldP spid="72" grpId="2"/>
      <p:bldP spid="73" grpId="0"/>
      <p:bldP spid="73" grpId="1"/>
      <p:bldP spid="74" grpId="0"/>
      <p:bldP spid="74" grpId="1"/>
      <p:bldP spid="74" grpId="2"/>
      <p:bldP spid="75" grpId="0"/>
      <p:bldP spid="75" grpId="1"/>
      <p:bldP spid="76" grpId="0"/>
      <p:bldP spid="76" grpId="1"/>
      <p:bldP spid="76" grpId="2"/>
      <p:bldP spid="45" grpId="0"/>
      <p:bldP spid="45" grpId="1"/>
      <p:bldP spid="50" grpId="0"/>
      <p:bldP spid="50" grpId="1"/>
      <p:bldP spid="50" grpId="2"/>
      <p:bldP spid="55" grpId="0"/>
      <p:bldP spid="55" grpId="1"/>
      <p:bldP spid="55" grpId="2"/>
      <p:bldP spid="58" grpId="0"/>
      <p:bldP spid="58" grpId="1"/>
      <p:bldP spid="59" grpId="0"/>
      <p:bldP spid="59" grpId="1"/>
      <p:bldP spid="60" grpId="0"/>
      <p:bldP spid="60" grpId="1"/>
      <p:bldP spid="60" grpId="2"/>
      <p:bldP spid="62" grpId="0"/>
      <p:bldP spid="62" grpId="1"/>
      <p:bldP spid="62" grpId="2"/>
      <p:bldP spid="63" grpId="0"/>
      <p:bldP spid="63" grpId="1"/>
      <p:bldP spid="64" grpId="0"/>
      <p:bldP spid="64" grpId="1"/>
      <p:bldP spid="71" grpId="0"/>
      <p:bldP spid="71" grpId="1"/>
      <p:bldP spid="78" grpId="0"/>
      <p:bldP spid="78" grpId="1"/>
      <p:bldP spid="78" grpId="2"/>
      <p:bldP spid="79" grpId="0"/>
      <p:bldP spid="79" grpId="1"/>
      <p:bldP spid="80" grpId="0"/>
      <p:bldP spid="80" grpId="1"/>
      <p:bldP spid="80" grpId="2"/>
      <p:bldP spid="81" grpId="0"/>
      <p:bldP spid="81" grpId="1"/>
      <p:bldP spid="82" grpId="0"/>
      <p:bldP spid="82" grpId="1"/>
      <p:bldP spid="82" grpId="2"/>
      <p:bldP spid="87" grpId="0"/>
      <p:bldP spid="87" grpId="1"/>
      <p:bldP spid="87" grpId="2"/>
      <p:bldP spid="88" grpId="0"/>
      <p:bldP spid="88" grpId="1"/>
      <p:bldP spid="89" grpId="0"/>
      <p:bldP spid="89" grpId="1"/>
      <p:bldP spid="89" grpId="2"/>
      <p:bldP spid="90" grpId="0"/>
      <p:bldP spid="90" grpId="1"/>
      <p:bldP spid="91" grpId="0"/>
      <p:bldP spid="91" grpId="1"/>
      <p:bldP spid="91" grpId="2"/>
      <p:bldP spid="70" grpId="0"/>
      <p:bldP spid="93" grpId="0"/>
      <p:bldP spid="101" grpId="0"/>
      <p:bldP spid="101" grpId="1"/>
      <p:bldP spid="102" grpId="0"/>
      <p:bldP spid="102" grpId="1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21" grpId="0"/>
      <p:bldP spid="122" grpId="0"/>
      <p:bldP spid="123" grpId="0"/>
      <p:bldP spid="124" grpId="0"/>
      <p:bldP spid="125" grpId="0"/>
      <p:bldP spid="125" grpId="1"/>
      <p:bldP spid="126" grpId="0"/>
      <p:bldP spid="126" grpId="1"/>
      <p:bldP spid="127" grpId="0"/>
      <p:bldP spid="129" grpId="0"/>
      <p:bldP spid="130" grpId="0"/>
      <p:bldP spid="131" grpId="0"/>
      <p:bldP spid="131" grpId="1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8" grpId="0"/>
      <p:bldP spid="149" grpId="0"/>
      <p:bldP spid="150" grpId="0"/>
      <p:bldP spid="151" grpId="0"/>
      <p:bldP spid="152" grpId="0"/>
      <p:bldP spid="152" grpId="1"/>
      <p:bldP spid="156" grpId="0"/>
      <p:bldP spid="157" grpId="0"/>
      <p:bldP spid="158" grpId="0"/>
      <p:bldP spid="159" grpId="0"/>
      <p:bldP spid="160" grpId="0"/>
      <p:bldP spid="16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000100" y="55883"/>
            <a:ext cx="8143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Тема: </a:t>
            </a:r>
            <a:r>
              <a:rPr lang="ru-RU" sz="2400" dirty="0" smtClean="0"/>
              <a:t>Кислоты, их классификация и свойства.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Управляющая кнопка: настраиваемая 160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162" name="Управляющая кнопка: настраиваемая 161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63" name="Управляющая кнопка: настраиваемая 162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64" name="Управляющая кнопка: настраиваемая 163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25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25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5" name="TextBox 164"/>
          <p:cNvSpPr txBox="1"/>
          <p:nvPr/>
        </p:nvSpPr>
        <p:spPr>
          <a:xfrm>
            <a:off x="1285852" y="928670"/>
            <a:ext cx="785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I</a:t>
            </a:r>
            <a:r>
              <a:rPr lang="ru-RU" sz="2400" dirty="0" smtClean="0"/>
              <a:t>.  Кислоты.</a:t>
            </a:r>
            <a:endParaRPr lang="ru-RU" sz="2400" dirty="0"/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1571604" y="1428736"/>
            <a:ext cx="7286676" cy="107157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Кислоты </a:t>
            </a:r>
            <a:r>
              <a:rPr lang="ru-RU" dirty="0" smtClean="0"/>
              <a:t>– это сложные вещества, состоящие из атомов водорода и кислотного остатка. </a:t>
            </a:r>
            <a:endParaRPr lang="en-US" dirty="0" smtClean="0"/>
          </a:p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H</a:t>
            </a:r>
            <a:r>
              <a:rPr lang="en-US" baseline="-25000" dirty="0" err="1" smtClean="0">
                <a:solidFill>
                  <a:srgbClr val="002060"/>
                </a:solidFill>
              </a:rPr>
              <a:t>x</a:t>
            </a:r>
            <a:r>
              <a:rPr lang="en-US" dirty="0" err="1" smtClean="0">
                <a:solidFill>
                  <a:srgbClr val="002060"/>
                </a:solidFill>
              </a:rPr>
              <a:t>An</a:t>
            </a:r>
            <a:r>
              <a:rPr lang="en-US" dirty="0" smtClean="0">
                <a:solidFill>
                  <a:srgbClr val="002060"/>
                </a:solidFill>
              </a:rPr>
              <a:t> – </a:t>
            </a:r>
            <a:r>
              <a:rPr lang="ru-RU" dirty="0" smtClean="0">
                <a:solidFill>
                  <a:srgbClr val="002060"/>
                </a:solidFill>
              </a:rPr>
              <a:t>общая формула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4071934" y="2643182"/>
            <a:ext cx="1285884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Кислоты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1214414" y="3286124"/>
            <a:ext cx="2571768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Бескислородные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5643570" y="3286124"/>
            <a:ext cx="3071834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Кислородсодержащие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3571868" y="4071942"/>
            <a:ext cx="2643206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Одноосновные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3571868" y="4786322"/>
            <a:ext cx="2643206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Двухосновные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3571868" y="5500702"/>
            <a:ext cx="2643206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Трехосновные</a:t>
            </a:r>
            <a:endParaRPr lang="en-US" dirty="0" smtClean="0">
              <a:solidFill>
                <a:srgbClr val="002060"/>
              </a:solidFill>
            </a:endParaRPr>
          </a:p>
        </p:txBody>
      </p:sp>
      <p:cxnSp>
        <p:nvCxnSpPr>
          <p:cNvPr id="173" name="Прямая со стрелкой 172"/>
          <p:cNvCxnSpPr>
            <a:stCxn id="167" idx="2"/>
            <a:endCxn id="168" idx="3"/>
          </p:cNvCxnSpPr>
          <p:nvPr/>
        </p:nvCxnSpPr>
        <p:spPr>
          <a:xfrm rot="5400000">
            <a:off x="4054075" y="2875355"/>
            <a:ext cx="392909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>
            <a:stCxn id="167" idx="2"/>
            <a:endCxn id="169" idx="1"/>
          </p:cNvCxnSpPr>
          <p:nvPr/>
        </p:nvCxnSpPr>
        <p:spPr>
          <a:xfrm rot="16200000" flipH="1">
            <a:off x="4982769" y="2875355"/>
            <a:ext cx="392909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Скругленный прямоугольник 174"/>
          <p:cNvSpPr/>
          <p:nvPr/>
        </p:nvSpPr>
        <p:spPr>
          <a:xfrm>
            <a:off x="1071538" y="4143380"/>
            <a:ext cx="285752" cy="16430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ru-RU" sz="1400" dirty="0" smtClean="0"/>
              <a:t>П</a:t>
            </a:r>
            <a:endParaRPr lang="en-US" sz="1400" dirty="0" smtClean="0"/>
          </a:p>
          <a:p>
            <a:pPr algn="ctr"/>
            <a:r>
              <a:rPr lang="ru-RU" sz="1400" dirty="0" smtClean="0"/>
              <a:t>Р</a:t>
            </a:r>
            <a:endParaRPr lang="en-US" sz="1400" dirty="0" smtClean="0"/>
          </a:p>
          <a:p>
            <a:pPr algn="ctr"/>
            <a:r>
              <a:rPr lang="ru-RU" sz="1400" dirty="0" smtClean="0"/>
              <a:t>И</a:t>
            </a:r>
            <a:endParaRPr lang="en-US" sz="1400" dirty="0" smtClean="0"/>
          </a:p>
          <a:p>
            <a:pPr algn="ctr"/>
            <a:r>
              <a:rPr lang="ru-RU" sz="1400" dirty="0" smtClean="0"/>
              <a:t>М</a:t>
            </a:r>
            <a:endParaRPr lang="en-US" sz="1400" dirty="0" smtClean="0"/>
          </a:p>
          <a:p>
            <a:pPr algn="ctr"/>
            <a:r>
              <a:rPr lang="ru-RU" sz="1400" dirty="0" smtClean="0"/>
              <a:t>Е</a:t>
            </a:r>
            <a:endParaRPr lang="en-US" sz="1400" dirty="0" smtClean="0"/>
          </a:p>
          <a:p>
            <a:pPr algn="ctr"/>
            <a:r>
              <a:rPr lang="ru-RU" sz="1400" dirty="0" smtClean="0"/>
              <a:t>Р</a:t>
            </a:r>
            <a:endParaRPr lang="en-US" sz="1400" dirty="0" smtClean="0"/>
          </a:p>
          <a:p>
            <a:pPr algn="ctr"/>
            <a:r>
              <a:rPr lang="ru-RU" sz="1400" dirty="0" smtClean="0"/>
              <a:t>Ы</a:t>
            </a:r>
            <a:endParaRPr lang="en-US" sz="1400" dirty="0" smtClean="0"/>
          </a:p>
          <a:p>
            <a:pPr algn="ctr"/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1500166" y="4143380"/>
            <a:ext cx="106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HCl</a:t>
            </a:r>
            <a:r>
              <a:rPr lang="en-US" dirty="0" smtClean="0"/>
              <a:t>; </a:t>
            </a:r>
            <a:r>
              <a:rPr lang="en-US" dirty="0" err="1" smtClean="0"/>
              <a:t>HBr</a:t>
            </a:r>
            <a:endParaRPr lang="ru-RU" dirty="0"/>
          </a:p>
        </p:txBody>
      </p:sp>
      <p:sp>
        <p:nvSpPr>
          <p:cNvPr id="177" name="TextBox 176"/>
          <p:cNvSpPr txBox="1"/>
          <p:nvPr/>
        </p:nvSpPr>
        <p:spPr>
          <a:xfrm>
            <a:off x="2000232" y="4857760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8715404" y="4214818"/>
            <a:ext cx="285752" cy="16430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ru-RU" sz="1400" dirty="0" smtClean="0"/>
              <a:t>П</a:t>
            </a:r>
            <a:endParaRPr lang="en-US" sz="1400" dirty="0" smtClean="0"/>
          </a:p>
          <a:p>
            <a:pPr algn="ctr"/>
            <a:r>
              <a:rPr lang="ru-RU" sz="1400" dirty="0" smtClean="0"/>
              <a:t>Р</a:t>
            </a:r>
            <a:endParaRPr lang="en-US" sz="1400" dirty="0" smtClean="0"/>
          </a:p>
          <a:p>
            <a:pPr algn="ctr"/>
            <a:r>
              <a:rPr lang="ru-RU" sz="1400" dirty="0" smtClean="0"/>
              <a:t>И</a:t>
            </a:r>
            <a:endParaRPr lang="en-US" sz="1400" dirty="0" smtClean="0"/>
          </a:p>
          <a:p>
            <a:pPr algn="ctr"/>
            <a:r>
              <a:rPr lang="ru-RU" sz="1400" dirty="0" smtClean="0"/>
              <a:t>М</a:t>
            </a:r>
            <a:endParaRPr lang="en-US" sz="1400" dirty="0" smtClean="0"/>
          </a:p>
          <a:p>
            <a:pPr algn="ctr"/>
            <a:r>
              <a:rPr lang="ru-RU" sz="1400" dirty="0" smtClean="0"/>
              <a:t>Е</a:t>
            </a:r>
            <a:endParaRPr lang="en-US" sz="1400" dirty="0" smtClean="0"/>
          </a:p>
          <a:p>
            <a:pPr algn="ctr"/>
            <a:r>
              <a:rPr lang="ru-RU" sz="1400" dirty="0" smtClean="0"/>
              <a:t>Р</a:t>
            </a:r>
            <a:endParaRPr lang="en-US" sz="1400" dirty="0" smtClean="0"/>
          </a:p>
          <a:p>
            <a:pPr algn="ctr"/>
            <a:r>
              <a:rPr lang="ru-RU" sz="1400" dirty="0" smtClean="0"/>
              <a:t>Ы</a:t>
            </a:r>
            <a:endParaRPr lang="en-US" sz="1400" dirty="0" smtClean="0"/>
          </a:p>
          <a:p>
            <a:pPr algn="ctr"/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7072330" y="4143380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; HNO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180" name="TextBox 179"/>
          <p:cNvSpPr txBox="1"/>
          <p:nvPr/>
        </p:nvSpPr>
        <p:spPr>
          <a:xfrm>
            <a:off x="7072330" y="4857760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;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ru-RU" dirty="0"/>
          </a:p>
        </p:txBody>
      </p:sp>
      <p:sp>
        <p:nvSpPr>
          <p:cNvPr id="181" name="TextBox 180"/>
          <p:cNvSpPr txBox="1"/>
          <p:nvPr/>
        </p:nvSpPr>
        <p:spPr>
          <a:xfrm>
            <a:off x="7072330" y="5572140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; H</a:t>
            </a:r>
            <a:r>
              <a:rPr lang="en-US" baseline="-25000" dirty="0" smtClean="0"/>
              <a:t>3</a:t>
            </a:r>
            <a:r>
              <a:rPr lang="en-US" dirty="0" smtClean="0"/>
              <a:t>BO</a:t>
            </a:r>
            <a:r>
              <a:rPr lang="en-US" baseline="-25000" dirty="0" smtClean="0"/>
              <a:t>3</a:t>
            </a:r>
            <a:endParaRPr lang="ru-RU" dirty="0"/>
          </a:p>
        </p:txBody>
      </p:sp>
      <p:grpSp>
        <p:nvGrpSpPr>
          <p:cNvPr id="182" name="Группа 181"/>
          <p:cNvGrpSpPr/>
          <p:nvPr/>
        </p:nvGrpSpPr>
        <p:grpSpPr>
          <a:xfrm>
            <a:off x="6286512" y="3786190"/>
            <a:ext cx="714380" cy="2001852"/>
            <a:chOff x="6286512" y="3786190"/>
            <a:chExt cx="714380" cy="2001852"/>
          </a:xfrm>
        </p:grpSpPr>
        <p:cxnSp>
          <p:nvCxnSpPr>
            <p:cNvPr id="183" name="Прямая соединительная линия 182"/>
            <p:cNvCxnSpPr/>
            <p:nvPr/>
          </p:nvCxnSpPr>
          <p:spPr>
            <a:xfrm rot="5400000">
              <a:off x="5644364" y="4785528"/>
              <a:ext cx="200026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Прямая со стрелкой 183"/>
            <p:cNvCxnSpPr/>
            <p:nvPr/>
          </p:nvCxnSpPr>
          <p:spPr>
            <a:xfrm rot="10800000">
              <a:off x="6286512" y="4357694"/>
              <a:ext cx="71438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 стрелкой 184"/>
            <p:cNvCxnSpPr/>
            <p:nvPr/>
          </p:nvCxnSpPr>
          <p:spPr>
            <a:xfrm rot="10800000">
              <a:off x="6286512" y="5072074"/>
              <a:ext cx="71438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 стрелкой 185"/>
            <p:cNvCxnSpPr/>
            <p:nvPr/>
          </p:nvCxnSpPr>
          <p:spPr>
            <a:xfrm rot="10800000">
              <a:off x="6286512" y="5786454"/>
              <a:ext cx="71438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Группа 186"/>
          <p:cNvGrpSpPr/>
          <p:nvPr/>
        </p:nvGrpSpPr>
        <p:grpSpPr>
          <a:xfrm>
            <a:off x="2714612" y="3786190"/>
            <a:ext cx="785818" cy="2001852"/>
            <a:chOff x="2714612" y="3786190"/>
            <a:chExt cx="785818" cy="2001852"/>
          </a:xfrm>
        </p:grpSpPr>
        <p:cxnSp>
          <p:nvCxnSpPr>
            <p:cNvPr id="188" name="Прямая соединительная линия 187"/>
            <p:cNvCxnSpPr/>
            <p:nvPr/>
          </p:nvCxnSpPr>
          <p:spPr>
            <a:xfrm rot="5400000">
              <a:off x="2143902" y="4785528"/>
              <a:ext cx="200026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 стрелкой 188"/>
            <p:cNvCxnSpPr/>
            <p:nvPr/>
          </p:nvCxnSpPr>
          <p:spPr>
            <a:xfrm>
              <a:off x="2714612" y="4357694"/>
              <a:ext cx="78581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 стрелкой 189"/>
            <p:cNvCxnSpPr/>
            <p:nvPr/>
          </p:nvCxnSpPr>
          <p:spPr>
            <a:xfrm>
              <a:off x="2714612" y="5072074"/>
              <a:ext cx="78581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 стрелкой 190"/>
            <p:cNvCxnSpPr/>
            <p:nvPr/>
          </p:nvCxnSpPr>
          <p:spPr>
            <a:xfrm>
              <a:off x="2714612" y="5786454"/>
              <a:ext cx="78581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2" name="Прямая соединительная линия 191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1285852" y="92867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II</a:t>
            </a:r>
            <a:r>
              <a:rPr lang="ru-RU" sz="2400" dirty="0" smtClean="0"/>
              <a:t>.  Свойства</a:t>
            </a:r>
            <a:r>
              <a:rPr lang="en-US" sz="2400" dirty="0" smtClean="0"/>
              <a:t> </a:t>
            </a:r>
            <a:r>
              <a:rPr lang="ru-RU" sz="2400" dirty="0" smtClean="0"/>
              <a:t>кислот.</a:t>
            </a:r>
            <a:endParaRPr lang="ru-RU" sz="2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1643042" y="1357298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1. Физические свойства.</a:t>
            </a:r>
            <a:endParaRPr lang="ru-RU" sz="2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2143108" y="1785926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- г – </a:t>
            </a:r>
            <a:r>
              <a:rPr lang="en-US" sz="2000" dirty="0" err="1" smtClean="0"/>
              <a:t>HCl</a:t>
            </a:r>
            <a:r>
              <a:rPr lang="en-US" sz="2000" dirty="0" smtClean="0"/>
              <a:t>;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S. </a:t>
            </a:r>
            <a:endParaRPr lang="ru-RU" sz="2000" dirty="0"/>
          </a:p>
        </p:txBody>
      </p:sp>
      <p:sp>
        <p:nvSpPr>
          <p:cNvPr id="196" name="TextBox 195"/>
          <p:cNvSpPr txBox="1"/>
          <p:nvPr/>
        </p:nvSpPr>
        <p:spPr>
          <a:xfrm>
            <a:off x="2143108" y="2143116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- ж –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; HNO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. </a:t>
            </a:r>
            <a:endParaRPr lang="ru-RU" sz="2000" dirty="0"/>
          </a:p>
        </p:txBody>
      </p:sp>
      <p:sp>
        <p:nvSpPr>
          <p:cNvPr id="197" name="TextBox 196"/>
          <p:cNvSpPr txBox="1"/>
          <p:nvPr/>
        </p:nvSpPr>
        <p:spPr>
          <a:xfrm>
            <a:off x="2143108" y="2500306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- </a:t>
            </a:r>
            <a:r>
              <a:rPr lang="ru-RU" sz="2000" dirty="0" err="1" smtClean="0"/>
              <a:t>тв</a:t>
            </a:r>
            <a:r>
              <a:rPr lang="ru-RU" sz="2000" dirty="0" smtClean="0"/>
              <a:t> – </a:t>
            </a:r>
            <a:r>
              <a:rPr lang="en-US" sz="2000" dirty="0" smtClean="0"/>
              <a:t>H</a:t>
            </a:r>
            <a:r>
              <a:rPr lang="ru-RU" sz="2000" baseline="-25000" dirty="0" smtClean="0"/>
              <a:t>3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; 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BO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. </a:t>
            </a:r>
            <a:endParaRPr lang="ru-RU" sz="2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1643042" y="3000372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2</a:t>
            </a:r>
            <a:r>
              <a:rPr lang="ru-RU" sz="2400" dirty="0" smtClean="0"/>
              <a:t>. Химические свойства.</a:t>
            </a:r>
            <a:endParaRPr lang="ru-RU" sz="24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071670" y="3429000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- Диссоциация</a:t>
            </a:r>
            <a:endParaRPr lang="ru-RU" sz="2000" dirty="0"/>
          </a:p>
        </p:txBody>
      </p:sp>
      <p:sp>
        <p:nvSpPr>
          <p:cNvPr id="200" name="TextBox 199"/>
          <p:cNvSpPr txBox="1"/>
          <p:nvPr/>
        </p:nvSpPr>
        <p:spPr>
          <a:xfrm>
            <a:off x="2428860" y="3896029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HCl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grpSp>
        <p:nvGrpSpPr>
          <p:cNvPr id="201" name="Группа 200"/>
          <p:cNvGrpSpPr/>
          <p:nvPr/>
        </p:nvGrpSpPr>
        <p:grpSpPr>
          <a:xfrm>
            <a:off x="3071802" y="4108754"/>
            <a:ext cx="428628" cy="73026"/>
            <a:chOff x="3071802" y="3998915"/>
            <a:chExt cx="428628" cy="73026"/>
          </a:xfrm>
        </p:grpSpPr>
        <p:cxnSp>
          <p:nvCxnSpPr>
            <p:cNvPr id="202" name="Прямая со стрелкой 201"/>
            <p:cNvCxnSpPr/>
            <p:nvPr/>
          </p:nvCxnSpPr>
          <p:spPr>
            <a:xfrm>
              <a:off x="3071802" y="3998915"/>
              <a:ext cx="42862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Прямая со стрелкой 202"/>
            <p:cNvCxnSpPr/>
            <p:nvPr/>
          </p:nvCxnSpPr>
          <p:spPr>
            <a:xfrm rot="10800000">
              <a:off x="3071802" y="4070353"/>
              <a:ext cx="42862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TextBox 203"/>
          <p:cNvSpPr txBox="1"/>
          <p:nvPr/>
        </p:nvSpPr>
        <p:spPr>
          <a:xfrm>
            <a:off x="2428860" y="389602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H</a:t>
            </a:r>
            <a:r>
              <a:rPr lang="ru-RU" sz="2400" baseline="30000" dirty="0" smtClean="0"/>
              <a:t>+</a:t>
            </a:r>
            <a:endParaRPr lang="ru-RU" sz="2000" dirty="0"/>
          </a:p>
        </p:txBody>
      </p:sp>
      <p:sp>
        <p:nvSpPr>
          <p:cNvPr id="205" name="TextBox 204"/>
          <p:cNvSpPr txBox="1"/>
          <p:nvPr/>
        </p:nvSpPr>
        <p:spPr>
          <a:xfrm>
            <a:off x="4143372" y="389602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+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206" name="TextBox 205"/>
          <p:cNvSpPr txBox="1"/>
          <p:nvPr/>
        </p:nvSpPr>
        <p:spPr>
          <a:xfrm>
            <a:off x="2643174" y="3896029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Cl</a:t>
            </a:r>
            <a:r>
              <a:rPr lang="en-US" sz="2400" baseline="30000" dirty="0" smtClean="0"/>
              <a:t>-</a:t>
            </a:r>
            <a:endParaRPr lang="ru-RU" sz="2000" dirty="0"/>
          </a:p>
        </p:txBody>
      </p:sp>
      <p:sp>
        <p:nvSpPr>
          <p:cNvPr id="207" name="TextBox 206"/>
          <p:cNvSpPr txBox="1"/>
          <p:nvPr/>
        </p:nvSpPr>
        <p:spPr>
          <a:xfrm>
            <a:off x="2143108" y="442913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grpSp>
        <p:nvGrpSpPr>
          <p:cNvPr id="208" name="Группа 207"/>
          <p:cNvGrpSpPr/>
          <p:nvPr/>
        </p:nvGrpSpPr>
        <p:grpSpPr>
          <a:xfrm>
            <a:off x="3071802" y="4641857"/>
            <a:ext cx="428628" cy="73026"/>
            <a:chOff x="3071802" y="3998915"/>
            <a:chExt cx="428628" cy="73026"/>
          </a:xfrm>
        </p:grpSpPr>
        <p:cxnSp>
          <p:nvCxnSpPr>
            <p:cNvPr id="209" name="Прямая со стрелкой 208"/>
            <p:cNvCxnSpPr/>
            <p:nvPr/>
          </p:nvCxnSpPr>
          <p:spPr>
            <a:xfrm>
              <a:off x="3071802" y="3998915"/>
              <a:ext cx="42862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Прямая со стрелкой 209"/>
            <p:cNvCxnSpPr/>
            <p:nvPr/>
          </p:nvCxnSpPr>
          <p:spPr>
            <a:xfrm rot="10800000">
              <a:off x="3071802" y="4070353"/>
              <a:ext cx="42862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Box 210"/>
          <p:cNvSpPr txBox="1"/>
          <p:nvPr/>
        </p:nvSpPr>
        <p:spPr>
          <a:xfrm>
            <a:off x="2000232" y="442913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2H</a:t>
            </a:r>
            <a:r>
              <a:rPr lang="ru-RU" sz="2400" baseline="30000" dirty="0" smtClean="0"/>
              <a:t>+</a:t>
            </a:r>
            <a:endParaRPr lang="ru-RU" sz="2000" dirty="0"/>
          </a:p>
        </p:txBody>
      </p:sp>
      <p:sp>
        <p:nvSpPr>
          <p:cNvPr id="212" name="TextBox 211"/>
          <p:cNvSpPr txBox="1"/>
          <p:nvPr/>
        </p:nvSpPr>
        <p:spPr>
          <a:xfrm>
            <a:off x="4143372" y="442913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+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213" name="TextBox 212"/>
          <p:cNvSpPr txBox="1"/>
          <p:nvPr/>
        </p:nvSpPr>
        <p:spPr>
          <a:xfrm>
            <a:off x="2428860" y="442913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endParaRPr lang="ru-RU" sz="2000" dirty="0"/>
          </a:p>
        </p:txBody>
      </p:sp>
      <p:sp>
        <p:nvSpPr>
          <p:cNvPr id="214" name="TextBox 213"/>
          <p:cNvSpPr txBox="1"/>
          <p:nvPr/>
        </p:nvSpPr>
        <p:spPr>
          <a:xfrm>
            <a:off x="1357290" y="4857760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7030A0"/>
                </a:solidFill>
              </a:rPr>
              <a:t>Механизм: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2357422" y="528638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1ст.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grpSp>
        <p:nvGrpSpPr>
          <p:cNvPr id="216" name="Группа 215"/>
          <p:cNvGrpSpPr/>
          <p:nvPr/>
        </p:nvGrpSpPr>
        <p:grpSpPr>
          <a:xfrm>
            <a:off x="3929058" y="5499113"/>
            <a:ext cx="428628" cy="73026"/>
            <a:chOff x="3071802" y="3998915"/>
            <a:chExt cx="428628" cy="73026"/>
          </a:xfrm>
        </p:grpSpPr>
        <p:cxnSp>
          <p:nvCxnSpPr>
            <p:cNvPr id="217" name="Прямая со стрелкой 216"/>
            <p:cNvCxnSpPr/>
            <p:nvPr/>
          </p:nvCxnSpPr>
          <p:spPr>
            <a:xfrm>
              <a:off x="3071802" y="3998915"/>
              <a:ext cx="42862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Прямая со стрелкой 217"/>
            <p:cNvCxnSpPr/>
            <p:nvPr/>
          </p:nvCxnSpPr>
          <p:spPr>
            <a:xfrm rot="10800000">
              <a:off x="3071802" y="4070353"/>
              <a:ext cx="42862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9" name="TextBox 218"/>
          <p:cNvSpPr txBox="1"/>
          <p:nvPr/>
        </p:nvSpPr>
        <p:spPr>
          <a:xfrm>
            <a:off x="3000364" y="528638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H</a:t>
            </a:r>
            <a:r>
              <a:rPr lang="ru-RU" sz="2400" baseline="30000" dirty="0" smtClean="0"/>
              <a:t>+</a:t>
            </a:r>
            <a:endParaRPr lang="ru-RU" sz="2000" dirty="0"/>
          </a:p>
        </p:txBody>
      </p:sp>
      <p:sp>
        <p:nvSpPr>
          <p:cNvPr id="220" name="TextBox 219"/>
          <p:cNvSpPr txBox="1"/>
          <p:nvPr/>
        </p:nvSpPr>
        <p:spPr>
          <a:xfrm>
            <a:off x="5000628" y="528638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+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221" name="TextBox 220"/>
          <p:cNvSpPr txBox="1"/>
          <p:nvPr/>
        </p:nvSpPr>
        <p:spPr>
          <a:xfrm>
            <a:off x="3071802" y="528638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HSO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  <a:endParaRPr lang="ru-RU" sz="2000" dirty="0"/>
          </a:p>
        </p:txBody>
      </p:sp>
      <p:sp>
        <p:nvSpPr>
          <p:cNvPr id="222" name="TextBox 221"/>
          <p:cNvSpPr txBox="1"/>
          <p:nvPr/>
        </p:nvSpPr>
        <p:spPr>
          <a:xfrm>
            <a:off x="2357422" y="578645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2</a:t>
            </a:r>
            <a:r>
              <a:rPr lang="ru-RU" sz="2400" dirty="0" smtClean="0"/>
              <a:t>ст. </a:t>
            </a:r>
            <a:r>
              <a:rPr lang="en-US" sz="2400" dirty="0" smtClean="0"/>
              <a:t>HSO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grpSp>
        <p:nvGrpSpPr>
          <p:cNvPr id="223" name="Группа 222"/>
          <p:cNvGrpSpPr/>
          <p:nvPr/>
        </p:nvGrpSpPr>
        <p:grpSpPr>
          <a:xfrm>
            <a:off x="3929058" y="5999179"/>
            <a:ext cx="428628" cy="73026"/>
            <a:chOff x="3071802" y="3998915"/>
            <a:chExt cx="428628" cy="73026"/>
          </a:xfrm>
        </p:grpSpPr>
        <p:cxnSp>
          <p:nvCxnSpPr>
            <p:cNvPr id="224" name="Прямая со стрелкой 223"/>
            <p:cNvCxnSpPr/>
            <p:nvPr/>
          </p:nvCxnSpPr>
          <p:spPr>
            <a:xfrm>
              <a:off x="3071802" y="3998915"/>
              <a:ext cx="42862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Прямая со стрелкой 224"/>
            <p:cNvCxnSpPr/>
            <p:nvPr/>
          </p:nvCxnSpPr>
          <p:spPr>
            <a:xfrm rot="10800000">
              <a:off x="3071802" y="4070353"/>
              <a:ext cx="428628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TextBox 225"/>
          <p:cNvSpPr txBox="1"/>
          <p:nvPr/>
        </p:nvSpPr>
        <p:spPr>
          <a:xfrm>
            <a:off x="3000364" y="578645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H</a:t>
            </a:r>
            <a:r>
              <a:rPr lang="ru-RU" sz="2400" baseline="30000" dirty="0" smtClean="0"/>
              <a:t>+</a:t>
            </a:r>
            <a:endParaRPr lang="ru-RU" sz="2000" dirty="0"/>
          </a:p>
        </p:txBody>
      </p:sp>
      <p:sp>
        <p:nvSpPr>
          <p:cNvPr id="227" name="TextBox 226"/>
          <p:cNvSpPr txBox="1"/>
          <p:nvPr/>
        </p:nvSpPr>
        <p:spPr>
          <a:xfrm>
            <a:off x="5000628" y="578645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+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sp>
        <p:nvSpPr>
          <p:cNvPr id="228" name="TextBox 227"/>
          <p:cNvSpPr txBox="1"/>
          <p:nvPr/>
        </p:nvSpPr>
        <p:spPr>
          <a:xfrm>
            <a:off x="3214678" y="578645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endParaRPr lang="ru-RU" sz="2000" baseline="30000" dirty="0"/>
          </a:p>
        </p:txBody>
      </p:sp>
      <p:sp>
        <p:nvSpPr>
          <p:cNvPr id="229" name="TextBox 228"/>
          <p:cNvSpPr txBox="1"/>
          <p:nvPr/>
        </p:nvSpPr>
        <p:spPr>
          <a:xfrm>
            <a:off x="2071670" y="1814444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- Взаимодействие с металлами</a:t>
            </a:r>
            <a:endParaRPr lang="ru-RU" sz="2000" dirty="0"/>
          </a:p>
        </p:txBody>
      </p:sp>
      <p:sp>
        <p:nvSpPr>
          <p:cNvPr id="230" name="TextBox 229"/>
          <p:cNvSpPr txBox="1"/>
          <p:nvPr/>
        </p:nvSpPr>
        <p:spPr>
          <a:xfrm>
            <a:off x="1500166" y="421481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Порядок действий: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1643042" y="2285992"/>
            <a:ext cx="7143800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          </a:t>
            </a:r>
            <a:r>
              <a:rPr lang="ru-RU" sz="2800" dirty="0" err="1" smtClean="0"/>
              <a:t>Са</a:t>
            </a:r>
            <a:r>
              <a:rPr lang="ru-RU" sz="2800" dirty="0" smtClean="0"/>
              <a:t>  +   </a:t>
            </a:r>
            <a:r>
              <a:rPr lang="en-US" sz="2800" dirty="0" err="1" smtClean="0"/>
              <a:t>HCl</a:t>
            </a:r>
            <a:r>
              <a:rPr lang="en-US" sz="2800" dirty="0" smtClean="0"/>
              <a:t>  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232" name="Скругленный прямоугольник 231"/>
          <p:cNvSpPr/>
          <p:nvPr/>
        </p:nvSpPr>
        <p:spPr>
          <a:xfrm>
            <a:off x="2143108" y="464344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ru-RU" dirty="0" smtClean="0">
                <a:solidFill>
                  <a:srgbClr val="FF0000"/>
                </a:solidFill>
              </a:rPr>
              <a:t>. Определить положение металла в ряду активности металлов.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33" name="Скругленный прямоугольник 232"/>
          <p:cNvSpPr/>
          <p:nvPr/>
        </p:nvSpPr>
        <p:spPr>
          <a:xfrm>
            <a:off x="1643042" y="3286124"/>
            <a:ext cx="7143800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          </a:t>
            </a:r>
            <a:r>
              <a:rPr lang="ru-RU" sz="2800" dirty="0" smtClean="0"/>
              <a:t>С</a:t>
            </a:r>
            <a:r>
              <a:rPr lang="en-US" sz="2800" dirty="0" smtClean="0"/>
              <a:t>u</a:t>
            </a:r>
            <a:r>
              <a:rPr lang="ru-RU" sz="2800" dirty="0" smtClean="0"/>
              <a:t>  +   </a:t>
            </a:r>
            <a:r>
              <a:rPr lang="en-US" sz="2800" dirty="0" err="1" smtClean="0"/>
              <a:t>HCl</a:t>
            </a:r>
            <a:r>
              <a:rPr lang="en-US" sz="2800" dirty="0" smtClean="0"/>
              <a:t>  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234" name="Скругленный прямоугольник 233"/>
          <p:cNvSpPr/>
          <p:nvPr/>
        </p:nvSpPr>
        <p:spPr>
          <a:xfrm>
            <a:off x="1071570" y="5929330"/>
            <a:ext cx="8072462" cy="5715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0070C0"/>
                </a:solidFill>
              </a:rPr>
              <a:t>Li, K, </a:t>
            </a:r>
            <a:r>
              <a:rPr lang="en-US" dirty="0" err="1" smtClean="0">
                <a:solidFill>
                  <a:srgbClr val="0070C0"/>
                </a:solidFill>
              </a:rPr>
              <a:t>Ba</a:t>
            </a:r>
            <a:r>
              <a:rPr lang="en-US" dirty="0" smtClean="0">
                <a:solidFill>
                  <a:srgbClr val="0070C0"/>
                </a:solidFill>
              </a:rPr>
              <a:t>, Ca, Na, Mg, Al, Zn, Cr, Fe, </a:t>
            </a:r>
            <a:r>
              <a:rPr lang="en-US" dirty="0" err="1" smtClean="0">
                <a:solidFill>
                  <a:srgbClr val="0070C0"/>
                </a:solidFill>
              </a:rPr>
              <a:t>Cd</a:t>
            </a:r>
            <a:r>
              <a:rPr lang="en-US" dirty="0" smtClean="0">
                <a:solidFill>
                  <a:srgbClr val="0070C0"/>
                </a:solidFill>
              </a:rPr>
              <a:t>, Co, Ni, </a:t>
            </a:r>
            <a:r>
              <a:rPr lang="en-US" dirty="0" err="1" smtClean="0">
                <a:solidFill>
                  <a:srgbClr val="0070C0"/>
                </a:solidFill>
              </a:rPr>
              <a:t>Sn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Pb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Cu, Hg, Ag, Pt, Au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071538" y="5572140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Ряд активности металлов</a:t>
            </a:r>
            <a:endParaRPr lang="ru-RU" sz="2000" dirty="0"/>
          </a:p>
        </p:txBody>
      </p:sp>
      <p:sp>
        <p:nvSpPr>
          <p:cNvPr id="236" name="Скругленный прямоугольник 235"/>
          <p:cNvSpPr/>
          <p:nvPr/>
        </p:nvSpPr>
        <p:spPr>
          <a:xfrm>
            <a:off x="2143108" y="464344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2. Если металл стоит до водорода, то дописать реакцию. В результате реакции образуется соль и водород.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5447399" y="2477152"/>
            <a:ext cx="2196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/>
              <a:t>Са</a:t>
            </a:r>
            <a:r>
              <a:rPr lang="en-US" sz="2800" dirty="0" err="1" smtClean="0"/>
              <a:t>Cl</a:t>
            </a:r>
            <a:r>
              <a:rPr lang="ru-RU" sz="2800" dirty="0" smtClean="0"/>
              <a:t>  +  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238" name="Скругленный прямоугольник 237"/>
          <p:cNvSpPr/>
          <p:nvPr/>
        </p:nvSpPr>
        <p:spPr>
          <a:xfrm>
            <a:off x="2143108" y="464344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. Если металл стоит после водорода, то реакция не идет.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239" name="Прямая соединительная линия 238"/>
          <p:cNvCxnSpPr/>
          <p:nvPr/>
        </p:nvCxnSpPr>
        <p:spPr>
          <a:xfrm rot="5400000">
            <a:off x="4822033" y="3607595"/>
            <a:ext cx="571504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Скругленный прямоугольник 239"/>
          <p:cNvSpPr/>
          <p:nvPr/>
        </p:nvSpPr>
        <p:spPr>
          <a:xfrm>
            <a:off x="2143108" y="464344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4. В дописанных реакциях над металлом и кислотным остатком поставьте валентности.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5500694" y="227385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242" name="TextBox 241"/>
          <p:cNvSpPr txBox="1"/>
          <p:nvPr/>
        </p:nvSpPr>
        <p:spPr>
          <a:xfrm>
            <a:off x="5929322" y="2285992"/>
            <a:ext cx="27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243" name="Скругленный прямоугольник 242"/>
          <p:cNvSpPr/>
          <p:nvPr/>
        </p:nvSpPr>
        <p:spPr>
          <a:xfrm>
            <a:off x="2143108" y="464344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Если валентности разные, поставить индексы.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143636" y="264318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2143108" y="464344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6.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Расставить коэффициенты.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805724" y="2428868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2071670" y="1814444"/>
            <a:ext cx="685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- Взаимодействие с оксидами металлов</a:t>
            </a:r>
            <a:endParaRPr lang="ru-RU" sz="2000" dirty="0"/>
          </a:p>
        </p:txBody>
      </p:sp>
      <p:sp>
        <p:nvSpPr>
          <p:cNvPr id="93" name="TextBox 92"/>
          <p:cNvSpPr txBox="1"/>
          <p:nvPr/>
        </p:nvSpPr>
        <p:spPr>
          <a:xfrm>
            <a:off x="1500166" y="528638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Порядок действий: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1643042" y="2285992"/>
            <a:ext cx="7143800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N</a:t>
            </a:r>
            <a:r>
              <a:rPr lang="ru-RU" sz="2800" dirty="0" smtClean="0"/>
              <a:t>а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ru-RU" sz="2800" dirty="0" smtClean="0"/>
              <a:t>  +  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 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143108" y="571501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ru-RU" dirty="0" smtClean="0">
                <a:solidFill>
                  <a:srgbClr val="FF0000"/>
                </a:solidFill>
              </a:rPr>
              <a:t>. Дописать реакции. В результате образуется соль и вода.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1643042" y="3286124"/>
            <a:ext cx="7143800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 </a:t>
            </a:r>
            <a:r>
              <a:rPr lang="ru-RU" sz="2800" dirty="0" smtClean="0"/>
              <a:t>С</a:t>
            </a:r>
            <a:r>
              <a:rPr lang="en-US" sz="2800" dirty="0" err="1" smtClean="0"/>
              <a:t>uO</a:t>
            </a:r>
            <a:r>
              <a:rPr lang="ru-RU" sz="2800" dirty="0" smtClean="0"/>
              <a:t>  + </a:t>
            </a:r>
            <a:r>
              <a:rPr lang="en-US" sz="2800" dirty="0" smtClean="0"/>
              <a:t> 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 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1643042" y="4286256"/>
            <a:ext cx="7143800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 Al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3</a:t>
            </a:r>
            <a:r>
              <a:rPr lang="ru-RU" sz="2800" dirty="0" smtClean="0"/>
              <a:t>  + </a:t>
            </a:r>
            <a:r>
              <a:rPr lang="en-US" sz="2800" dirty="0" smtClean="0"/>
              <a:t>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 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240332" y="2428868"/>
            <a:ext cx="2760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N</a:t>
            </a:r>
            <a:r>
              <a:rPr lang="ru-RU" sz="2800" dirty="0" smtClean="0"/>
              <a:t>а 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ru-RU" sz="2800" dirty="0" smtClean="0"/>
              <a:t>  +  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ru-RU" sz="28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214942" y="3429000"/>
            <a:ext cx="27478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С</a:t>
            </a:r>
            <a:r>
              <a:rPr lang="en-US" sz="2800" dirty="0" smtClean="0"/>
              <a:t>u SO</a:t>
            </a:r>
            <a:r>
              <a:rPr lang="en-US" sz="2800" baseline="-25000" dirty="0" smtClean="0"/>
              <a:t>4</a:t>
            </a:r>
            <a:r>
              <a:rPr lang="ru-RU" sz="2800" dirty="0" smtClean="0"/>
              <a:t>  +  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ru-RU" sz="28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301944" y="4477416"/>
            <a:ext cx="2964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Al </a:t>
            </a:r>
            <a:r>
              <a:rPr lang="ru-RU" sz="2800" dirty="0" smtClean="0"/>
              <a:t> 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ru-RU" sz="2800" dirty="0" smtClean="0"/>
              <a:t>    +  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ru-RU" sz="2800" dirty="0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143108" y="571501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Определить валентности металла и кислотного остатка.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102" name="Группа 101"/>
          <p:cNvGrpSpPr/>
          <p:nvPr/>
        </p:nvGrpSpPr>
        <p:grpSpPr>
          <a:xfrm>
            <a:off x="5357818" y="2214554"/>
            <a:ext cx="857856" cy="369332"/>
            <a:chOff x="5357818" y="2214554"/>
            <a:chExt cx="857856" cy="369332"/>
          </a:xfrm>
        </p:grpSpPr>
        <p:sp>
          <p:nvSpPr>
            <p:cNvPr id="103" name="TextBox 102"/>
            <p:cNvSpPr txBox="1"/>
            <p:nvPr/>
          </p:nvSpPr>
          <p:spPr>
            <a:xfrm>
              <a:off x="5357818" y="2214554"/>
              <a:ext cx="271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ru-RU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857884" y="2214554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II</a:t>
              </a:r>
              <a:endParaRPr lang="ru-RU" dirty="0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5357818" y="3214686"/>
            <a:ext cx="857856" cy="369332"/>
            <a:chOff x="5357818" y="3214686"/>
            <a:chExt cx="857856" cy="369332"/>
          </a:xfrm>
        </p:grpSpPr>
        <p:sp>
          <p:nvSpPr>
            <p:cNvPr id="106" name="TextBox 105"/>
            <p:cNvSpPr txBox="1"/>
            <p:nvPr/>
          </p:nvSpPr>
          <p:spPr>
            <a:xfrm>
              <a:off x="5357818" y="3214686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II</a:t>
              </a:r>
              <a:endParaRPr lang="ru-RU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857884" y="3214686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II</a:t>
              </a:r>
              <a:endParaRPr lang="ru-RU" dirty="0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5357818" y="4274114"/>
            <a:ext cx="1000132" cy="369332"/>
            <a:chOff x="5357818" y="3214686"/>
            <a:chExt cx="1000132" cy="369332"/>
          </a:xfrm>
        </p:grpSpPr>
        <p:sp>
          <p:nvSpPr>
            <p:cNvPr id="109" name="TextBox 108"/>
            <p:cNvSpPr txBox="1"/>
            <p:nvPr/>
          </p:nvSpPr>
          <p:spPr>
            <a:xfrm>
              <a:off x="5357818" y="3214686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III</a:t>
              </a:r>
              <a:endParaRPr lang="ru-RU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928024" y="3214686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en-US" dirty="0" smtClean="0"/>
                <a:t>II</a:t>
              </a:r>
              <a:endParaRPr lang="ru-RU" dirty="0"/>
            </a:p>
          </p:txBody>
        </p:sp>
      </p:grpSp>
      <p:sp>
        <p:nvSpPr>
          <p:cNvPr id="111" name="Скругленный прямоугольник 110"/>
          <p:cNvSpPr/>
          <p:nvPr/>
        </p:nvSpPr>
        <p:spPr>
          <a:xfrm>
            <a:off x="2143108" y="571501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Если валентности разные, расставить коэффициенты.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643570" y="270247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grpSp>
        <p:nvGrpSpPr>
          <p:cNvPr id="113" name="Группа 112"/>
          <p:cNvGrpSpPr/>
          <p:nvPr/>
        </p:nvGrpSpPr>
        <p:grpSpPr>
          <a:xfrm>
            <a:off x="5572132" y="4477416"/>
            <a:ext cx="1407966" cy="594658"/>
            <a:chOff x="5572132" y="4477416"/>
            <a:chExt cx="1407966" cy="594658"/>
          </a:xfrm>
        </p:grpSpPr>
        <p:sp>
          <p:nvSpPr>
            <p:cNvPr id="114" name="TextBox 113"/>
            <p:cNvSpPr txBox="1"/>
            <p:nvPr/>
          </p:nvSpPr>
          <p:spPr>
            <a:xfrm>
              <a:off x="5572132" y="470274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715008" y="4477416"/>
              <a:ext cx="12650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(     )</a:t>
              </a:r>
              <a:r>
                <a:rPr lang="ru-RU" sz="2800" baseline="-25000" dirty="0" smtClean="0"/>
                <a:t>3</a:t>
              </a:r>
              <a:r>
                <a:rPr lang="ru-RU" sz="2800" dirty="0" smtClean="0"/>
                <a:t> </a:t>
              </a:r>
              <a:endParaRPr lang="ru-RU" sz="2800" dirty="0"/>
            </a:p>
          </p:txBody>
        </p:sp>
      </p:grpSp>
      <p:sp>
        <p:nvSpPr>
          <p:cNvPr id="116" name="Скругленный прямоугольник 115"/>
          <p:cNvSpPr/>
          <p:nvPr/>
        </p:nvSpPr>
        <p:spPr>
          <a:xfrm>
            <a:off x="2143108" y="5715016"/>
            <a:ext cx="6643734" cy="857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4.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Расставить коэффициенты.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071802" y="447741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192164" y="450057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73028E-6 L 0.1323 -0.00162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73028E-6 L 0.21129 -0.00162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2871E-6 L 0.16337 -0.00093 " pathEditMode="relative" rAng="0" ptsTypes="AA">
                                      <p:cBhvr>
                                        <p:cTn id="199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2871E-6 L 0.2349 -0.00093 " pathEditMode="relative" rAng="0" ptsTypes="AA">
                                      <p:cBhvr>
                                        <p:cTn id="20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2871E-6 L 0.16337 -0.00093 " pathEditMode="relative" rAng="0" ptsTypes="AA">
                                      <p:cBhvr>
                                        <p:cTn id="22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227E-8 L 0.25903 7.40227E-8 " pathEditMode="relative" rAng="0" ptsTypes="AA">
                                      <p:cBhvr>
                                        <p:cTn id="236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2871E-6 L 0.16337 -0.00093 " pathEditMode="relative" rAng="0" ptsTypes="AA">
                                      <p:cBhvr>
                                        <p:cTn id="250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"/>
                            </p:stCondLst>
                            <p:childTnLst>
                              <p:par>
                                <p:cTn id="2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5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0879E-6 L 0.2434 0.00069 " pathEditMode="relative" rAng="0" ptsTypes="AA">
                                      <p:cBhvr>
                                        <p:cTn id="25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08651E-6 L 2.5E-6 -0.2334 " pathEditMode="relative" rAng="0" ptsTypes="AA">
                                      <p:cBhvr>
                                        <p:cTn id="316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000"/>
                            </p:stCondLst>
                            <p:childTnLst>
                              <p:par>
                                <p:cTn id="3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00"/>
                            </p:stCondLst>
                            <p:childTnLst>
                              <p:par>
                                <p:cTn id="3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76 " pathEditMode="relative" ptsTypes="AA">
                                      <p:cBhvr>
                                        <p:cTn id="423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76 " pathEditMode="relative" ptsTypes="AA">
                                      <p:cBhvr>
                                        <p:cTn id="425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500"/>
                            </p:stCondLst>
                            <p:childTnLst>
                              <p:par>
                                <p:cTn id="4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500"/>
                            </p:stCondLst>
                            <p:childTnLst>
                              <p:par>
                                <p:cTn id="4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1000"/>
                            </p:stCondLst>
                            <p:childTnLst>
                              <p:par>
                                <p:cTn id="4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500"/>
                            </p:stCondLst>
                            <p:childTnLst>
                              <p:par>
                                <p:cTn id="5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1000"/>
                            </p:stCondLst>
                            <p:childTnLst>
                              <p:par>
                                <p:cTn id="5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500"/>
                            </p:stCondLst>
                            <p:childTnLst>
                              <p:par>
                                <p:cTn id="5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500"/>
                            </p:stCondLst>
                            <p:childTnLst>
                              <p:par>
                                <p:cTn id="5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5" grpId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5" grpId="0" animBg="1"/>
      <p:bldP spid="175" grpId="1" animBg="1"/>
      <p:bldP spid="176" grpId="0"/>
      <p:bldP spid="176" grpId="1"/>
      <p:bldP spid="177" grpId="0"/>
      <p:bldP spid="177" grpId="1"/>
      <p:bldP spid="178" grpId="0" animBg="1"/>
      <p:bldP spid="178" grpId="1" animBg="1"/>
      <p:bldP spid="179" grpId="0"/>
      <p:bldP spid="179" grpId="1"/>
      <p:bldP spid="180" grpId="0"/>
      <p:bldP spid="180" grpId="1"/>
      <p:bldP spid="181" grpId="0"/>
      <p:bldP spid="181" grpId="1"/>
      <p:bldP spid="193" grpId="0"/>
      <p:bldP spid="194" grpId="0"/>
      <p:bldP spid="194" grpId="1"/>
      <p:bldP spid="195" grpId="0"/>
      <p:bldP spid="195" grpId="1"/>
      <p:bldP spid="196" grpId="0"/>
      <p:bldP spid="196" grpId="1"/>
      <p:bldP spid="197" grpId="0"/>
      <p:bldP spid="197" grpId="1"/>
      <p:bldP spid="198" grpId="0"/>
      <p:bldP spid="198" grpId="1"/>
      <p:bldP spid="199" grpId="0"/>
      <p:bldP spid="199" grpId="1"/>
      <p:bldP spid="200" grpId="0"/>
      <p:bldP spid="200" grpId="1"/>
      <p:bldP spid="204" grpId="0"/>
      <p:bldP spid="204" grpId="1"/>
      <p:bldP spid="204" grpId="2"/>
      <p:bldP spid="205" grpId="0"/>
      <p:bldP spid="205" grpId="1"/>
      <p:bldP spid="206" grpId="0"/>
      <p:bldP spid="206" grpId="1"/>
      <p:bldP spid="206" grpId="2"/>
      <p:bldP spid="207" grpId="0"/>
      <p:bldP spid="207" grpId="1"/>
      <p:bldP spid="211" grpId="0"/>
      <p:bldP spid="211" grpId="1"/>
      <p:bldP spid="211" grpId="2"/>
      <p:bldP spid="212" grpId="0"/>
      <p:bldP spid="212" grpId="1"/>
      <p:bldP spid="213" grpId="0"/>
      <p:bldP spid="213" grpId="1"/>
      <p:bldP spid="213" grpId="2"/>
      <p:bldP spid="214" grpId="0"/>
      <p:bldP spid="214" grpId="1"/>
      <p:bldP spid="215" grpId="0"/>
      <p:bldP spid="215" grpId="1"/>
      <p:bldP spid="219" grpId="0"/>
      <p:bldP spid="219" grpId="1"/>
      <p:bldP spid="219" grpId="2"/>
      <p:bldP spid="220" grpId="0"/>
      <p:bldP spid="220" grpId="1"/>
      <p:bldP spid="221" grpId="0"/>
      <p:bldP spid="221" grpId="1"/>
      <p:bldP spid="221" grpId="2"/>
      <p:bldP spid="222" grpId="0"/>
      <p:bldP spid="222" grpId="1"/>
      <p:bldP spid="226" grpId="0"/>
      <p:bldP spid="226" grpId="1"/>
      <p:bldP spid="226" grpId="2"/>
      <p:bldP spid="227" grpId="0"/>
      <p:bldP spid="227" grpId="1"/>
      <p:bldP spid="228" grpId="0"/>
      <p:bldP spid="228" grpId="1"/>
      <p:bldP spid="228" grpId="2"/>
      <p:bldP spid="229" grpId="0"/>
      <p:bldP spid="229" grpId="1"/>
      <p:bldP spid="230" grpId="0"/>
      <p:bldP spid="230" grpId="1"/>
      <p:bldP spid="230" grpId="2"/>
      <p:bldP spid="231" grpId="0" animBg="1"/>
      <p:bldP spid="231" grpId="1" animBg="1"/>
      <p:bldP spid="232" grpId="0" animBg="1"/>
      <p:bldP spid="232" grpId="1" animBg="1"/>
      <p:bldP spid="232" grpId="2" animBg="1"/>
      <p:bldP spid="233" grpId="0" animBg="1"/>
      <p:bldP spid="233" grpId="1" animBg="1"/>
      <p:bldP spid="234" grpId="0" animBg="1"/>
      <p:bldP spid="234" grpId="1" animBg="1"/>
      <p:bldP spid="234" grpId="2" animBg="1"/>
      <p:bldP spid="235" grpId="0"/>
      <p:bldP spid="235" grpId="1"/>
      <p:bldP spid="235" grpId="2"/>
      <p:bldP spid="236" grpId="0" animBg="1"/>
      <p:bldP spid="236" grpId="1" animBg="1"/>
      <p:bldP spid="236" grpId="2" animBg="1"/>
      <p:bldP spid="237" grpId="0"/>
      <p:bldP spid="237" grpId="1"/>
      <p:bldP spid="238" grpId="0" animBg="1"/>
      <p:bldP spid="238" grpId="1" animBg="1"/>
      <p:bldP spid="238" grpId="2" animBg="1"/>
      <p:bldP spid="240" grpId="0" animBg="1"/>
      <p:bldP spid="240" grpId="1" animBg="1"/>
      <p:bldP spid="240" grpId="2" animBg="1"/>
      <p:bldP spid="241" grpId="0"/>
      <p:bldP spid="241" grpId="1"/>
      <p:bldP spid="242" grpId="0"/>
      <p:bldP spid="242" grpId="1"/>
      <p:bldP spid="243" grpId="0" animBg="1"/>
      <p:bldP spid="243" grpId="1" animBg="1"/>
      <p:bldP spid="243" grpId="2" animBg="1"/>
      <p:bldP spid="244" grpId="0"/>
      <p:bldP spid="244" grpId="1"/>
      <p:bldP spid="245" grpId="0" animBg="1"/>
      <p:bldP spid="245" grpId="1" animBg="1"/>
      <p:bldP spid="245" grpId="2" animBg="1"/>
      <p:bldP spid="246" grpId="0"/>
      <p:bldP spid="246" grpId="1"/>
      <p:bldP spid="92" grpId="0"/>
      <p:bldP spid="92" grpId="1"/>
      <p:bldP spid="93" grpId="0"/>
      <p:bldP spid="93" grpId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/>
      <p:bldP spid="98" grpId="1"/>
      <p:bldP spid="99" grpId="0"/>
      <p:bldP spid="99" grpId="1"/>
      <p:bldP spid="100" grpId="0"/>
      <p:bldP spid="100" grpId="1"/>
      <p:bldP spid="101" grpId="0" animBg="1"/>
      <p:bldP spid="101" grpId="1" animBg="1"/>
      <p:bldP spid="111" grpId="0" animBg="1"/>
      <p:bldP spid="111" grpId="1" animBg="1"/>
      <p:bldP spid="112" grpId="0"/>
      <p:bldP spid="112" grpId="1"/>
      <p:bldP spid="116" grpId="0" animBg="1"/>
      <p:bldP spid="116" grpId="1" animBg="1"/>
      <p:bldP spid="117" grpId="0"/>
      <p:bldP spid="117" grpId="1"/>
      <p:bldP spid="118" grpId="0"/>
      <p:bldP spid="11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000100" y="55883"/>
            <a:ext cx="8143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Тема: </a:t>
            </a:r>
            <a:r>
              <a:rPr lang="ru-RU" sz="2400" dirty="0" smtClean="0"/>
              <a:t>Степень окисления. Бинарные соединения.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Управляющая кнопка: настраиваемая 160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162" name="Управляющая кнопка: настраиваемая 161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63" name="Управляющая кнопка: настраиваемая 162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64" name="Управляющая кнопка: настраиваемая 163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26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25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92" name="Прямая соединительная линия 191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Скругленный прямоугольник 91"/>
          <p:cNvSpPr/>
          <p:nvPr/>
        </p:nvSpPr>
        <p:spPr>
          <a:xfrm>
            <a:off x="1571604" y="1000108"/>
            <a:ext cx="7286676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/>
              <a:t>Степень окисления </a:t>
            </a:r>
            <a:r>
              <a:rPr lang="ru-RU" dirty="0" smtClean="0"/>
              <a:t>– условный заряд атома химического элемента, который образуется за счет полного присоединения или отдачи электронов.</a:t>
            </a:r>
            <a:endParaRPr lang="ru-RU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1714480" y="2119962"/>
            <a:ext cx="6858048" cy="821114"/>
            <a:chOff x="1714480" y="2119962"/>
            <a:chExt cx="6858048" cy="821114"/>
          </a:xfrm>
        </p:grpSpPr>
        <p:sp>
          <p:nvSpPr>
            <p:cNvPr id="93" name="TextBox 92"/>
            <p:cNvSpPr txBox="1"/>
            <p:nvPr/>
          </p:nvSpPr>
          <p:spPr>
            <a:xfrm>
              <a:off x="3714744" y="2119962"/>
              <a:ext cx="3571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70C0"/>
                  </a:solidFill>
                </a:rPr>
                <a:t>Основные понятия. </a:t>
              </a:r>
              <a:endParaRPr lang="ru-RU" sz="2800" dirty="0">
                <a:solidFill>
                  <a:srgbClr val="0070C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714480" y="2571744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70C0"/>
                  </a:solidFill>
                </a:rPr>
                <a:t>Вопрос.                                   </a:t>
              </a:r>
              <a:endParaRPr lang="ru-RU" dirty="0">
                <a:solidFill>
                  <a:srgbClr val="0070C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500958" y="2571744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0070C0"/>
                  </a:solidFill>
                </a:rPr>
                <a:t>Ответ.</a:t>
              </a:r>
              <a:endParaRPr lang="ru-RU" dirty="0">
                <a:solidFill>
                  <a:srgbClr val="0070C0"/>
                </a:solidFill>
              </a:endParaRPr>
            </a:p>
          </p:txBody>
        </p:sp>
      </p:grpSp>
      <p:sp>
        <p:nvSpPr>
          <p:cNvPr id="103" name="Скругленный прямоугольник 102"/>
          <p:cNvSpPr/>
          <p:nvPr/>
        </p:nvSpPr>
        <p:spPr>
          <a:xfrm>
            <a:off x="7072330" y="3000372"/>
            <a:ext cx="1928826" cy="42862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= № группы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7072330" y="3500438"/>
            <a:ext cx="1928826" cy="42862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= 8 - № группы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072330" y="4000504"/>
            <a:ext cx="1928826" cy="42862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= № группы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7072330" y="4500570"/>
            <a:ext cx="1928826" cy="42862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= 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7072330" y="3000372"/>
            <a:ext cx="1928826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жми</a:t>
            </a:r>
            <a:endParaRPr lang="ru-RU" dirty="0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7072330" y="3500438"/>
            <a:ext cx="1928826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жми</a:t>
            </a:r>
            <a:endParaRPr lang="ru-RU" dirty="0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7072330" y="4000504"/>
            <a:ext cx="1928826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жми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072330" y="5000636"/>
            <a:ext cx="1928826" cy="42862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= 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072330" y="5500702"/>
            <a:ext cx="1928826" cy="42862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-2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357290" y="3000372"/>
            <a:ext cx="5572164" cy="3643338"/>
            <a:chOff x="1357290" y="3000372"/>
            <a:chExt cx="5572164" cy="3643338"/>
          </a:xfrm>
        </p:grpSpPr>
        <p:sp>
          <p:nvSpPr>
            <p:cNvPr id="94" name="Скругленный прямоугольник 93"/>
            <p:cNvSpPr/>
            <p:nvPr/>
          </p:nvSpPr>
          <p:spPr>
            <a:xfrm>
              <a:off x="1357290" y="3000372"/>
              <a:ext cx="5500726" cy="4286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dirty="0" smtClean="0"/>
                <a:t>Высшая степень окисления неметалла</a:t>
              </a:r>
              <a:endParaRPr lang="ru-RU" dirty="0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1357290" y="3500438"/>
              <a:ext cx="5500726" cy="4286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dirty="0" smtClean="0"/>
                <a:t>Низшая степень окисления неметалла</a:t>
              </a:r>
              <a:endParaRPr lang="ru-RU" dirty="0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1357290" y="4000504"/>
              <a:ext cx="5572164" cy="4286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dirty="0" smtClean="0"/>
                <a:t>Степень окисления металлов главных подгрупп</a:t>
              </a:r>
              <a:endParaRPr lang="ru-RU" dirty="0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357290" y="4500570"/>
              <a:ext cx="5572164" cy="4286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dirty="0" smtClean="0"/>
                <a:t>Ст. </a:t>
              </a:r>
              <a:r>
                <a:rPr lang="ru-RU" dirty="0" err="1" smtClean="0"/>
                <a:t>ок</a:t>
              </a:r>
              <a:r>
                <a:rPr lang="ru-RU" dirty="0" smtClean="0"/>
                <a:t>. элемента в простых веществах</a:t>
              </a:r>
              <a:endParaRPr lang="ru-RU" dirty="0"/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357290" y="5000636"/>
              <a:ext cx="5572164" cy="4286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>
                <a:lnSpc>
                  <a:spcPct val="80000"/>
                </a:lnSpc>
              </a:pPr>
              <a:r>
                <a:rPr lang="ru-RU" dirty="0" smtClean="0">
                  <a:solidFill>
                    <a:schemeClr val="tx1"/>
                  </a:solidFill>
                </a:rPr>
                <a:t>Сумма всех ст. </a:t>
              </a:r>
              <a:r>
                <a:rPr lang="ru-RU" dirty="0" err="1" smtClean="0">
                  <a:solidFill>
                    <a:schemeClr val="tx1"/>
                  </a:solidFill>
                </a:rPr>
                <a:t>ок</a:t>
              </a:r>
              <a:r>
                <a:rPr lang="ru-RU" dirty="0" smtClean="0">
                  <a:solidFill>
                    <a:schemeClr val="tx1"/>
                  </a:solidFill>
                </a:rPr>
                <a:t>. в соединении равна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357290" y="5500702"/>
              <a:ext cx="5572164" cy="42862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dirty="0" smtClean="0"/>
                <a:t>Степень окисления кислорода в оксиде равна</a:t>
              </a:r>
              <a:endParaRPr lang="ru-RU" dirty="0"/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357290" y="6000768"/>
              <a:ext cx="5572164" cy="64294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dirty="0" smtClean="0"/>
                <a:t>Ст. </a:t>
              </a:r>
              <a:r>
                <a:rPr lang="ru-RU" dirty="0" err="1" smtClean="0"/>
                <a:t>ок</a:t>
              </a:r>
              <a:r>
                <a:rPr lang="ru-RU" dirty="0" smtClean="0"/>
                <a:t>. водорода </a:t>
              </a:r>
              <a:r>
                <a:rPr lang="ru-RU" dirty="0" smtClean="0">
                  <a:solidFill>
                    <a:schemeClr val="tx1"/>
                  </a:solidFill>
                </a:rPr>
                <a:t>в соединении с неметаллами равна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Скругленный прямоугольник 33"/>
          <p:cNvSpPr/>
          <p:nvPr/>
        </p:nvSpPr>
        <p:spPr>
          <a:xfrm>
            <a:off x="7072330" y="6072206"/>
            <a:ext cx="1928826" cy="42862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+1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072330" y="4500570"/>
            <a:ext cx="1928826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жми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072330" y="5000636"/>
            <a:ext cx="1928826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жми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72330" y="5500702"/>
            <a:ext cx="1928826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жми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72330" y="6072206"/>
            <a:ext cx="1928826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жми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571604" y="1000108"/>
            <a:ext cx="7286676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err="1" smtClean="0"/>
              <a:t>Бинары</a:t>
            </a:r>
            <a:r>
              <a:rPr lang="ru-RU" b="1" dirty="0" smtClean="0"/>
              <a:t> </a:t>
            </a:r>
            <a:r>
              <a:rPr lang="ru-RU" dirty="0" smtClean="0"/>
              <a:t>– это сложные вещества, состоящие из двух элементов.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571604" y="1643050"/>
            <a:ext cx="7286676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Определение классов </a:t>
            </a:r>
            <a:r>
              <a:rPr lang="ru-RU" dirty="0" err="1" smtClean="0"/>
              <a:t>бинаров</a:t>
            </a:r>
            <a:r>
              <a:rPr lang="ru-RU" dirty="0" smtClean="0"/>
              <a:t>. (Нажми на класс, определение появится. Нажми еще раз, оно закроется.)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71604" y="2714620"/>
            <a:ext cx="135732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Оксиды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571604" y="1643050"/>
            <a:ext cx="7286676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Оксиды </a:t>
            </a:r>
            <a:r>
              <a:rPr lang="ru-RU" dirty="0" smtClean="0">
                <a:solidFill>
                  <a:srgbClr val="0070C0"/>
                </a:solidFill>
              </a:rPr>
              <a:t>–</a:t>
            </a:r>
            <a:r>
              <a:rPr lang="ru-RU" dirty="0" smtClean="0"/>
              <a:t> это сложные вещества, состоящие из двух элементов, один из которых кислород.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571604" y="3286124"/>
            <a:ext cx="135732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Гидриды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571604" y="1643050"/>
            <a:ext cx="7286676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Гидриды </a:t>
            </a:r>
            <a:r>
              <a:rPr lang="ru-RU" dirty="0" smtClean="0">
                <a:solidFill>
                  <a:srgbClr val="0070C0"/>
                </a:solidFill>
              </a:rPr>
              <a:t>–</a:t>
            </a:r>
            <a:r>
              <a:rPr lang="ru-RU" dirty="0" smtClean="0"/>
              <a:t> это сложные вещества, состоящие из двух элементов, один из которых водород.</a:t>
            </a:r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571604" y="3857628"/>
            <a:ext cx="135732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Хлориды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571604" y="1643050"/>
            <a:ext cx="7286676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Хлориды </a:t>
            </a:r>
            <a:r>
              <a:rPr lang="ru-RU" dirty="0" smtClean="0">
                <a:solidFill>
                  <a:srgbClr val="0070C0"/>
                </a:solidFill>
              </a:rPr>
              <a:t>–</a:t>
            </a:r>
            <a:r>
              <a:rPr lang="ru-RU" dirty="0" smtClean="0"/>
              <a:t> это сложные вещества, состоящие из двух элементов, один из которых хлор.</a:t>
            </a:r>
            <a:endParaRPr lang="ru-RU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571604" y="4429132"/>
            <a:ext cx="135732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Сульфиды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571604" y="1643050"/>
            <a:ext cx="7286676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Сульфиды </a:t>
            </a:r>
            <a:r>
              <a:rPr lang="ru-RU" dirty="0" smtClean="0">
                <a:solidFill>
                  <a:srgbClr val="0070C0"/>
                </a:solidFill>
              </a:rPr>
              <a:t>–</a:t>
            </a:r>
            <a:r>
              <a:rPr lang="ru-RU" dirty="0" smtClean="0"/>
              <a:t> это сложные вещества, состоящие из двух элементов, один из которых сера.</a:t>
            </a:r>
            <a:endParaRPr lang="ru-RU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571604" y="5000636"/>
            <a:ext cx="135732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Нитриды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571604" y="1643050"/>
            <a:ext cx="7286676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Нитриды </a:t>
            </a:r>
            <a:r>
              <a:rPr lang="ru-RU" dirty="0" smtClean="0">
                <a:solidFill>
                  <a:srgbClr val="0070C0"/>
                </a:solidFill>
              </a:rPr>
              <a:t>–</a:t>
            </a:r>
            <a:r>
              <a:rPr lang="ru-RU" dirty="0" smtClean="0"/>
              <a:t> это сложные вещества, состоящие из двух элементов, один из которых азот.</a:t>
            </a:r>
            <a:endParaRPr lang="ru-RU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71604" y="5572140"/>
            <a:ext cx="135732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Фосфиды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571604" y="1643050"/>
            <a:ext cx="7286676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Фосфиды </a:t>
            </a:r>
            <a:r>
              <a:rPr lang="ru-RU" dirty="0" smtClean="0">
                <a:solidFill>
                  <a:srgbClr val="0070C0"/>
                </a:solidFill>
              </a:rPr>
              <a:t>–</a:t>
            </a:r>
            <a:r>
              <a:rPr lang="ru-RU" dirty="0" smtClean="0"/>
              <a:t> это сложные вещества, состоящие из двух элементов, один из которых фосфор.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571604" y="6143644"/>
            <a:ext cx="135732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Карбиды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571604" y="1643050"/>
            <a:ext cx="7286676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Карбиды </a:t>
            </a:r>
            <a:r>
              <a:rPr lang="ru-RU" dirty="0" smtClean="0">
                <a:solidFill>
                  <a:srgbClr val="0070C0"/>
                </a:solidFill>
              </a:rPr>
              <a:t>–</a:t>
            </a:r>
            <a:r>
              <a:rPr lang="ru-RU" dirty="0" smtClean="0"/>
              <a:t> это сложные вещества, состоящие из двух элементов, один из которых углерод.</a:t>
            </a:r>
            <a:endParaRPr lang="ru-RU" dirty="0"/>
          </a:p>
        </p:txBody>
      </p:sp>
      <p:sp>
        <p:nvSpPr>
          <p:cNvPr id="57" name="Равнобедренный треугольник 56"/>
          <p:cNvSpPr/>
          <p:nvPr/>
        </p:nvSpPr>
        <p:spPr>
          <a:xfrm rot="5400000">
            <a:off x="2969354" y="2817069"/>
            <a:ext cx="357190" cy="29517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3357554" y="2714620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</a:t>
            </a:r>
            <a:r>
              <a:rPr lang="ru-RU" sz="2400" baseline="30000" dirty="0" smtClean="0"/>
              <a:t>-2</a:t>
            </a:r>
            <a:endParaRPr lang="ru-RU" sz="2400" dirty="0"/>
          </a:p>
        </p:txBody>
      </p:sp>
      <p:sp>
        <p:nvSpPr>
          <p:cNvPr id="59" name="Равнобедренный треугольник 58"/>
          <p:cNvSpPr/>
          <p:nvPr/>
        </p:nvSpPr>
        <p:spPr>
          <a:xfrm rot="5400000">
            <a:off x="2969354" y="3388573"/>
            <a:ext cx="357190" cy="29517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3357554" y="3286124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</a:t>
            </a:r>
            <a:r>
              <a:rPr lang="ru-RU" sz="2400" baseline="30000" dirty="0" smtClean="0"/>
              <a:t>-1</a:t>
            </a:r>
            <a:endParaRPr lang="ru-RU" sz="2400" dirty="0"/>
          </a:p>
        </p:txBody>
      </p:sp>
      <p:sp>
        <p:nvSpPr>
          <p:cNvPr id="61" name="Равнобедренный треугольник 60"/>
          <p:cNvSpPr/>
          <p:nvPr/>
        </p:nvSpPr>
        <p:spPr>
          <a:xfrm rot="5400000">
            <a:off x="2969354" y="3960076"/>
            <a:ext cx="357190" cy="29517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3357554" y="3857627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Cl</a:t>
            </a:r>
            <a:r>
              <a:rPr lang="ru-RU" sz="2400" baseline="30000" dirty="0" smtClean="0"/>
              <a:t>-1</a:t>
            </a:r>
            <a:endParaRPr lang="ru-RU" sz="2400" dirty="0"/>
          </a:p>
        </p:txBody>
      </p:sp>
      <p:sp>
        <p:nvSpPr>
          <p:cNvPr id="63" name="Равнобедренный треугольник 62"/>
          <p:cNvSpPr/>
          <p:nvPr/>
        </p:nvSpPr>
        <p:spPr>
          <a:xfrm rot="5400000">
            <a:off x="2969354" y="4531580"/>
            <a:ext cx="357190" cy="29517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3357554" y="4429131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ru-RU" sz="2400" baseline="30000" dirty="0" smtClean="0"/>
              <a:t>-2</a:t>
            </a:r>
            <a:endParaRPr lang="ru-RU" sz="2400" dirty="0"/>
          </a:p>
        </p:txBody>
      </p:sp>
      <p:sp>
        <p:nvSpPr>
          <p:cNvPr id="65" name="Равнобедренный треугольник 64"/>
          <p:cNvSpPr/>
          <p:nvPr/>
        </p:nvSpPr>
        <p:spPr>
          <a:xfrm rot="5400000">
            <a:off x="2969354" y="5103085"/>
            <a:ext cx="357190" cy="29517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3357554" y="5000636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ru-RU" sz="2400" baseline="30000" dirty="0" smtClean="0"/>
              <a:t>-</a:t>
            </a:r>
            <a:r>
              <a:rPr lang="en-US" sz="2400" baseline="30000" dirty="0" smtClean="0"/>
              <a:t>3</a:t>
            </a:r>
            <a:endParaRPr lang="ru-RU" sz="2400" dirty="0"/>
          </a:p>
        </p:txBody>
      </p:sp>
      <p:sp>
        <p:nvSpPr>
          <p:cNvPr id="67" name="Равнобедренный треугольник 66"/>
          <p:cNvSpPr/>
          <p:nvPr/>
        </p:nvSpPr>
        <p:spPr>
          <a:xfrm rot="5400000">
            <a:off x="2969354" y="5674589"/>
            <a:ext cx="357190" cy="29517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3357554" y="5572140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ru-RU" sz="2400" baseline="30000" dirty="0" smtClean="0"/>
              <a:t>-</a:t>
            </a:r>
            <a:r>
              <a:rPr lang="en-US" sz="2400" baseline="30000" dirty="0" smtClean="0"/>
              <a:t>3</a:t>
            </a:r>
            <a:endParaRPr lang="ru-RU" sz="2400" dirty="0"/>
          </a:p>
        </p:txBody>
      </p:sp>
      <p:sp>
        <p:nvSpPr>
          <p:cNvPr id="69" name="Равнобедренный треугольник 68"/>
          <p:cNvSpPr/>
          <p:nvPr/>
        </p:nvSpPr>
        <p:spPr>
          <a:xfrm rot="5400000">
            <a:off x="2969354" y="6246093"/>
            <a:ext cx="357190" cy="29517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3357554" y="6143644"/>
            <a:ext cx="549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ru-RU" sz="2400" baseline="30000" dirty="0" smtClean="0"/>
              <a:t>-</a:t>
            </a:r>
            <a:r>
              <a:rPr lang="en-US" sz="2400" baseline="30000" dirty="0" smtClean="0"/>
              <a:t>4</a:t>
            </a:r>
            <a:endParaRPr lang="ru-RU" sz="2400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143372" y="2786058"/>
            <a:ext cx="1071570" cy="3571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Пример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429256" y="2714620"/>
            <a:ext cx="3026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CaO</a:t>
            </a:r>
            <a:r>
              <a:rPr lang="en-US" sz="2400" dirty="0" smtClean="0"/>
              <a:t>, SiO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O, CO</a:t>
            </a:r>
            <a:r>
              <a:rPr lang="en-US" sz="2400" baseline="-25000" dirty="0" smtClean="0"/>
              <a:t>2</a:t>
            </a:r>
            <a:endParaRPr lang="ru-RU" sz="2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572132" y="2571744"/>
            <a:ext cx="27751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-25000" dirty="0" smtClean="0"/>
              <a:t>+2   -2    </a:t>
            </a:r>
            <a:r>
              <a:rPr lang="ru-RU" baseline="-25000" dirty="0" smtClean="0"/>
              <a:t> </a:t>
            </a:r>
            <a:r>
              <a:rPr lang="en-US" baseline="-25000" dirty="0" smtClean="0"/>
              <a:t>+4  -2   </a:t>
            </a:r>
            <a:r>
              <a:rPr lang="ru-RU" baseline="-25000" dirty="0" smtClean="0"/>
              <a:t>    </a:t>
            </a:r>
            <a:r>
              <a:rPr lang="en-US" baseline="-25000" dirty="0" smtClean="0"/>
              <a:t> +1  -2    +4 -2</a:t>
            </a:r>
            <a:endParaRPr lang="en-US" baseline="-25000" dirty="0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143372" y="3357562"/>
            <a:ext cx="1071570" cy="3571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Пример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429256" y="3286124"/>
            <a:ext cx="1712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NaH</a:t>
            </a:r>
            <a:r>
              <a:rPr lang="en-US" sz="2400" dirty="0" smtClean="0"/>
              <a:t> , CaH</a:t>
            </a:r>
            <a:r>
              <a:rPr lang="en-US" sz="2400" baseline="-25000" dirty="0" smtClean="0"/>
              <a:t>2</a:t>
            </a:r>
            <a:endParaRPr lang="ru-RU" sz="24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5572132" y="3143248"/>
            <a:ext cx="15279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-25000" dirty="0" smtClean="0"/>
              <a:t>+1 </a:t>
            </a:r>
            <a:r>
              <a:rPr lang="ru-RU" baseline="-25000" dirty="0" smtClean="0"/>
              <a:t>  </a:t>
            </a:r>
            <a:r>
              <a:rPr lang="en-US" baseline="-25000" dirty="0" smtClean="0"/>
              <a:t>-1        +2  -1</a:t>
            </a:r>
            <a:endParaRPr lang="en-US" baseline="-25000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143372" y="3929066"/>
            <a:ext cx="1071570" cy="3571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Пример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429256" y="3857628"/>
            <a:ext cx="252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HCl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NaCl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 FeCl</a:t>
            </a:r>
            <a:r>
              <a:rPr lang="en-US" sz="2400" baseline="-25000" dirty="0" smtClean="0"/>
              <a:t>3</a:t>
            </a:r>
            <a:endParaRPr lang="ru-RU" sz="24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572132" y="3714752"/>
            <a:ext cx="23439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-25000" dirty="0" smtClean="0"/>
              <a:t>+1 -1   </a:t>
            </a:r>
            <a:r>
              <a:rPr lang="ru-RU" baseline="-25000" dirty="0" smtClean="0"/>
              <a:t>    </a:t>
            </a:r>
            <a:r>
              <a:rPr lang="en-US" baseline="-25000" dirty="0" smtClean="0"/>
              <a:t>  +1    -1  </a:t>
            </a:r>
            <a:r>
              <a:rPr lang="ru-RU" baseline="-25000" dirty="0" smtClean="0"/>
              <a:t>     </a:t>
            </a:r>
            <a:r>
              <a:rPr lang="en-US" baseline="-25000" dirty="0" smtClean="0"/>
              <a:t> +3  -1</a:t>
            </a:r>
            <a:endParaRPr lang="en-US" baseline="-25000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4143372" y="4500570"/>
            <a:ext cx="1071570" cy="3571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Пример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429256" y="4429132"/>
            <a:ext cx="2187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S, 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S, </a:t>
            </a:r>
            <a:r>
              <a:rPr lang="en-US" sz="2400" dirty="0" err="1" smtClean="0"/>
              <a:t>FeS</a:t>
            </a:r>
            <a:endParaRPr lang="ru-RU" sz="24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5572132" y="4286256"/>
            <a:ext cx="2103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-25000" dirty="0" smtClean="0"/>
              <a:t>+1  -2    </a:t>
            </a:r>
            <a:r>
              <a:rPr lang="ru-RU" baseline="-25000" dirty="0" smtClean="0"/>
              <a:t>  </a:t>
            </a:r>
            <a:r>
              <a:rPr lang="en-US" baseline="-25000" dirty="0" smtClean="0"/>
              <a:t>+1   -2   </a:t>
            </a:r>
            <a:r>
              <a:rPr lang="ru-RU" baseline="-25000" dirty="0" smtClean="0"/>
              <a:t> </a:t>
            </a:r>
            <a:r>
              <a:rPr lang="en-US" baseline="-25000" dirty="0" smtClean="0"/>
              <a:t>  +2  -2</a:t>
            </a:r>
            <a:endParaRPr lang="en-US" baseline="-25000" dirty="0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4143372" y="5072074"/>
            <a:ext cx="1071570" cy="3571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Пример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429256" y="5000636"/>
            <a:ext cx="2517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N,</a:t>
            </a:r>
            <a:r>
              <a:rPr lang="ru-RU" sz="2400" dirty="0" smtClean="0"/>
              <a:t> </a:t>
            </a:r>
            <a:r>
              <a:rPr lang="en-US" sz="2400" dirty="0" smtClean="0"/>
              <a:t> Ca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AlN</a:t>
            </a:r>
            <a:endParaRPr lang="ru-RU" sz="24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572132" y="4857760"/>
            <a:ext cx="24881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-25000" dirty="0" smtClean="0"/>
              <a:t>+1</a:t>
            </a:r>
            <a:r>
              <a:rPr lang="ru-RU" baseline="-25000" dirty="0" smtClean="0"/>
              <a:t>  </a:t>
            </a:r>
            <a:r>
              <a:rPr lang="en-US" baseline="-25000" dirty="0" smtClean="0"/>
              <a:t> -3  </a:t>
            </a:r>
            <a:r>
              <a:rPr lang="ru-RU" baseline="-25000" dirty="0" smtClean="0"/>
              <a:t>     </a:t>
            </a:r>
            <a:r>
              <a:rPr lang="en-US" baseline="-25000" dirty="0" smtClean="0"/>
              <a:t>  +2  </a:t>
            </a:r>
            <a:r>
              <a:rPr lang="ru-RU" baseline="-25000" dirty="0" smtClean="0"/>
              <a:t> </a:t>
            </a:r>
            <a:r>
              <a:rPr lang="en-US" baseline="-25000" dirty="0" smtClean="0"/>
              <a:t> -3     </a:t>
            </a:r>
            <a:r>
              <a:rPr lang="ru-RU" baseline="-25000" dirty="0" smtClean="0"/>
              <a:t>   </a:t>
            </a:r>
            <a:r>
              <a:rPr lang="en-US" baseline="-25000" dirty="0" smtClean="0"/>
              <a:t> +3  -3</a:t>
            </a:r>
            <a:endParaRPr lang="en-US" baseline="-25000" dirty="0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4143372" y="5643578"/>
            <a:ext cx="1071570" cy="3571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Пример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429256" y="5572140"/>
            <a:ext cx="2243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P, </a:t>
            </a:r>
            <a:r>
              <a:rPr lang="ru-RU" sz="2400" dirty="0" smtClean="0"/>
              <a:t> </a:t>
            </a:r>
            <a:r>
              <a:rPr lang="en-US" sz="2400" dirty="0" smtClean="0"/>
              <a:t>Ca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r>
              <a:rPr lang="ru-RU" sz="2400" baseline="-250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AlP</a:t>
            </a:r>
            <a:endParaRPr lang="ru-RU" sz="24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5572132" y="5429264"/>
            <a:ext cx="21996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-25000" dirty="0" smtClean="0"/>
              <a:t>+1   -3  </a:t>
            </a:r>
            <a:r>
              <a:rPr lang="ru-RU" baseline="-25000" dirty="0" smtClean="0"/>
              <a:t>  </a:t>
            </a:r>
            <a:r>
              <a:rPr lang="en-US" baseline="-25000" dirty="0" smtClean="0"/>
              <a:t>  +2   -3     </a:t>
            </a:r>
            <a:r>
              <a:rPr lang="ru-RU" baseline="-25000" dirty="0" smtClean="0"/>
              <a:t> </a:t>
            </a:r>
            <a:r>
              <a:rPr lang="en-US" baseline="-25000" dirty="0" smtClean="0"/>
              <a:t> +3  -3</a:t>
            </a:r>
            <a:endParaRPr lang="en-US" baseline="-25000" dirty="0"/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143372" y="6182045"/>
            <a:ext cx="1071570" cy="3571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Пример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29256" y="6110607"/>
            <a:ext cx="2662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C,</a:t>
            </a:r>
            <a:r>
              <a:rPr lang="ru-RU" sz="2400" dirty="0" smtClean="0"/>
              <a:t> </a:t>
            </a:r>
            <a:r>
              <a:rPr lang="en-US" sz="2400" dirty="0" smtClean="0"/>
              <a:t> Ca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C, </a:t>
            </a:r>
            <a:r>
              <a:rPr lang="ru-RU" sz="2400" dirty="0" smtClean="0"/>
              <a:t> </a:t>
            </a:r>
            <a:r>
              <a:rPr lang="en-US" sz="2400" dirty="0" smtClean="0"/>
              <a:t>Al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3</a:t>
            </a:r>
            <a:endParaRPr lang="ru-RU" sz="24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572132" y="5967731"/>
            <a:ext cx="24400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-25000" dirty="0" smtClean="0"/>
              <a:t>+1  -4  </a:t>
            </a:r>
            <a:r>
              <a:rPr lang="ru-RU" baseline="-25000" dirty="0" smtClean="0"/>
              <a:t>      </a:t>
            </a:r>
            <a:r>
              <a:rPr lang="en-US" baseline="-25000" dirty="0" smtClean="0"/>
              <a:t>  +2  </a:t>
            </a:r>
            <a:r>
              <a:rPr lang="ru-RU" baseline="-25000" dirty="0" smtClean="0"/>
              <a:t> </a:t>
            </a:r>
            <a:r>
              <a:rPr lang="en-US" baseline="-25000" dirty="0" smtClean="0"/>
              <a:t>-4      </a:t>
            </a:r>
            <a:r>
              <a:rPr lang="ru-RU" baseline="-25000" dirty="0" smtClean="0"/>
              <a:t> </a:t>
            </a:r>
            <a:r>
              <a:rPr lang="en-US" baseline="-25000" dirty="0" smtClean="0"/>
              <a:t> +3  -4</a:t>
            </a:r>
            <a:endParaRPr lang="en-US" baseline="-25000" dirty="0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1571604" y="1000108"/>
            <a:ext cx="7286676" cy="1571636"/>
          </a:xfrm>
          <a:prstGeom prst="roundRect">
            <a:avLst>
              <a:gd name="adj" fmla="val 730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defRPr/>
            </a:pPr>
            <a:endParaRPr lang="ru-RU" dirty="0" smtClean="0"/>
          </a:p>
          <a:p>
            <a:pPr algn="ctr" fontAlgn="auto">
              <a:defRPr/>
            </a:pPr>
            <a:r>
              <a:rPr lang="ru-RU" dirty="0" smtClean="0"/>
              <a:t>Материал взят из презентации </a:t>
            </a:r>
          </a:p>
          <a:p>
            <a:pPr algn="just" fontAlgn="auto">
              <a:defRPr/>
            </a:pPr>
            <a:r>
              <a:rPr lang="ru-RU" dirty="0" smtClean="0">
                <a:solidFill>
                  <a:srgbClr val="0070C0"/>
                </a:solidFill>
              </a:rPr>
              <a:t>Бочкарёвой</a:t>
            </a:r>
            <a:r>
              <a:rPr lang="ru-RU" dirty="0" smtClean="0">
                <a:solidFill>
                  <a:srgbClr val="0070C0"/>
                </a:solidFill>
                <a:latin typeface="Arial" charset="0"/>
              </a:rPr>
              <a:t>  </a:t>
            </a:r>
            <a:r>
              <a:rPr lang="ru-RU" dirty="0" smtClean="0">
                <a:solidFill>
                  <a:srgbClr val="0070C0"/>
                </a:solidFill>
              </a:rPr>
              <a:t>Аллы</a:t>
            </a:r>
            <a:r>
              <a:rPr lang="ru-RU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Александровна</a:t>
            </a:r>
            <a:endParaRPr lang="ru-RU" dirty="0" smtClean="0">
              <a:solidFill>
                <a:srgbClr val="0070C0"/>
              </a:solidFill>
              <a:latin typeface="Arial" charset="0"/>
            </a:endParaRPr>
          </a:p>
          <a:p>
            <a:pPr algn="just" fontAlgn="auto">
              <a:defRPr/>
            </a:pPr>
            <a:r>
              <a:rPr lang="ru-RU" dirty="0" smtClean="0"/>
              <a:t>КСОШ № 2 г. Кириши Ленинградская область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0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75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92" grpId="0" animBg="1"/>
      <p:bldP spid="9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1" grpId="0" animBg="1"/>
      <p:bldP spid="42" grpId="0" animBg="1"/>
      <p:bldP spid="43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8" grpId="0" animBg="1"/>
      <p:bldP spid="48" grpId="1" animBg="1"/>
      <p:bldP spid="49" grpId="0" animBg="1"/>
      <p:bldP spid="50" grpId="0" animBg="1"/>
      <p:bldP spid="50" grpId="1" animBg="1"/>
      <p:bldP spid="51" grpId="0" animBg="1"/>
      <p:bldP spid="52" grpId="0" animBg="1"/>
      <p:bldP spid="52" grpId="1" animBg="1"/>
      <p:bldP spid="53" grpId="0" animBg="1"/>
      <p:bldP spid="54" grpId="0" animBg="1"/>
      <p:bldP spid="54" grpId="1" animBg="1"/>
      <p:bldP spid="55" grpId="0" animBg="1"/>
      <p:bldP spid="56" grpId="0" animBg="1"/>
      <p:bldP spid="56" grpId="1" animBg="1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2" grpId="1"/>
      <p:bldP spid="73" grpId="0"/>
      <p:bldP spid="73" grpId="1"/>
      <p:bldP spid="74" grpId="0" animBg="1"/>
      <p:bldP spid="75" grpId="0"/>
      <p:bldP spid="75" grpId="1"/>
      <p:bldP spid="76" grpId="0"/>
      <p:bldP spid="76" grpId="1"/>
      <p:bldP spid="77" grpId="0" animBg="1"/>
      <p:bldP spid="78" grpId="0"/>
      <p:bldP spid="78" grpId="1"/>
      <p:bldP spid="79" grpId="0"/>
      <p:bldP spid="79" grpId="1"/>
      <p:bldP spid="80" grpId="0" animBg="1"/>
      <p:bldP spid="81" grpId="0"/>
      <p:bldP spid="81" grpId="1"/>
      <p:bldP spid="82" grpId="0"/>
      <p:bldP spid="82" grpId="1"/>
      <p:bldP spid="83" grpId="0" animBg="1"/>
      <p:bldP spid="84" grpId="0"/>
      <p:bldP spid="84" grpId="1"/>
      <p:bldP spid="85" grpId="0"/>
      <p:bldP spid="85" grpId="1"/>
      <p:bldP spid="86" grpId="0" animBg="1"/>
      <p:bldP spid="87" grpId="0"/>
      <p:bldP spid="87" grpId="1"/>
      <p:bldP spid="88" grpId="0"/>
      <p:bldP spid="88" grpId="1"/>
      <p:bldP spid="89" grpId="0" animBg="1"/>
      <p:bldP spid="90" grpId="0"/>
      <p:bldP spid="90" grpId="1"/>
      <p:bldP spid="91" grpId="0"/>
      <p:bldP spid="91" grpId="1"/>
      <p:bldP spid="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643042" y="55883"/>
            <a:ext cx="67866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Содержание:</a:t>
            </a:r>
            <a:endParaRPr lang="ru-RU" sz="2400" dirty="0" smtClean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428728" y="1357298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12. Степень окисления.</a:t>
            </a:r>
            <a:endParaRPr lang="ru-RU" sz="2400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428728" y="1857364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13. Классификация неорганических веществ.  </a:t>
            </a:r>
            <a:endParaRPr lang="ru-RU" sz="2400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1428728" y="2357430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14. Кристаллические решетки.  </a:t>
            </a:r>
            <a:endParaRPr lang="ru-RU" sz="2400" dirty="0"/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1428728" y="2857496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15. Чистые вещества и смеси.</a:t>
            </a:r>
            <a:endParaRPr lang="ru-RU" sz="2400" dirty="0"/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1428728" y="3357562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16. Уравнения химических реакций.</a:t>
            </a:r>
            <a:endParaRPr lang="ru-RU" sz="2400" dirty="0"/>
          </a:p>
        </p:txBody>
      </p:sp>
      <p:sp>
        <p:nvSpPr>
          <p:cNvPr id="13" name="TextBox 12">
            <a:hlinkClick r:id="rId8" action="ppaction://hlinksldjump"/>
          </p:cNvPr>
          <p:cNvSpPr txBox="1"/>
          <p:nvPr/>
        </p:nvSpPr>
        <p:spPr>
          <a:xfrm>
            <a:off x="1428728" y="3857628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17. Составление уравнений химических реакций.</a:t>
            </a:r>
            <a:endParaRPr lang="ru-RU" sz="2400" dirty="0"/>
          </a:p>
        </p:txBody>
      </p:sp>
      <p:sp>
        <p:nvSpPr>
          <p:cNvPr id="14" name="TextBox 13">
            <a:hlinkClick r:id="rId9" action="ppaction://hlinksldjump"/>
          </p:cNvPr>
          <p:cNvSpPr txBox="1"/>
          <p:nvPr/>
        </p:nvSpPr>
        <p:spPr>
          <a:xfrm>
            <a:off x="1428728" y="4824723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19. </a:t>
            </a:r>
            <a:r>
              <a:rPr lang="ru-RU" sz="2400" dirty="0" smtClean="0">
                <a:solidFill>
                  <a:schemeClr val="accent4"/>
                </a:solidFill>
              </a:rPr>
              <a:t>Прибор для определения электролитов.</a:t>
            </a:r>
            <a:endParaRPr lang="ru-RU" sz="2400" dirty="0"/>
          </a:p>
        </p:txBody>
      </p:sp>
      <p:sp>
        <p:nvSpPr>
          <p:cNvPr id="22" name="TextBox 21">
            <a:hlinkClick r:id="rId10" action="ppaction://hlinksldjump"/>
          </p:cNvPr>
          <p:cNvSpPr txBox="1"/>
          <p:nvPr/>
        </p:nvSpPr>
        <p:spPr>
          <a:xfrm>
            <a:off x="1428728" y="857232"/>
            <a:ext cx="72866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11. Молярный объем газов</a:t>
            </a:r>
            <a:r>
              <a:rPr lang="ru-RU" sz="2400" dirty="0" smtClean="0">
                <a:solidFill>
                  <a:schemeClr val="accent4"/>
                </a:solidFill>
              </a:rPr>
              <a:t>.</a:t>
            </a:r>
            <a:endParaRPr lang="ru-RU" sz="2400" dirty="0"/>
          </a:p>
        </p:txBody>
      </p:sp>
      <p:sp>
        <p:nvSpPr>
          <p:cNvPr id="17" name="TextBox 16">
            <a:hlinkClick r:id="rId11" action="ppaction://hlinksldjump"/>
          </p:cNvPr>
          <p:cNvSpPr txBox="1"/>
          <p:nvPr/>
        </p:nvSpPr>
        <p:spPr>
          <a:xfrm>
            <a:off x="1428728" y="5324789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20. </a:t>
            </a:r>
            <a:r>
              <a:rPr lang="ru-RU" sz="2400" dirty="0" smtClean="0">
                <a:solidFill>
                  <a:schemeClr val="accent4"/>
                </a:solidFill>
              </a:rPr>
              <a:t>Реакции ионного обмена.</a:t>
            </a:r>
            <a:endParaRPr lang="ru-RU" sz="2400" dirty="0"/>
          </a:p>
        </p:txBody>
      </p:sp>
      <p:sp>
        <p:nvSpPr>
          <p:cNvPr id="23" name="TextBox 22">
            <a:hlinkClick r:id="rId12" action="ppaction://hlinksldjump"/>
          </p:cNvPr>
          <p:cNvSpPr txBox="1"/>
          <p:nvPr/>
        </p:nvSpPr>
        <p:spPr>
          <a:xfrm>
            <a:off x="1428728" y="5824855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21. Условия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протекания реакций ионного обмена.</a:t>
            </a:r>
            <a:endParaRPr lang="ru-RU" sz="2400" dirty="0"/>
          </a:p>
        </p:txBody>
      </p:sp>
      <p:sp>
        <p:nvSpPr>
          <p:cNvPr id="24" name="Управляющая кнопка: настраиваемая 23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25" name="Управляющая кнопка: настраиваемая 24">
            <a:hlinkClick r:id="rId1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26" name="Управляющая кнопка: настраиваемая 25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3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TextBox 28">
            <a:hlinkClick r:id="rId14" action="ppaction://hlinksldjump"/>
          </p:cNvPr>
          <p:cNvSpPr txBox="1"/>
          <p:nvPr/>
        </p:nvSpPr>
        <p:spPr>
          <a:xfrm>
            <a:off x="1428728" y="4357694"/>
            <a:ext cx="72866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18. Скорость химической реакции.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124"/>
          <p:cNvSpPr>
            <a:spLocks noChangeArrowheads="1"/>
          </p:cNvSpPr>
          <p:nvPr/>
        </p:nvSpPr>
        <p:spPr bwMode="auto">
          <a:xfrm>
            <a:off x="1281094" y="3554429"/>
            <a:ext cx="1512888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1538" y="1071546"/>
            <a:ext cx="7704137" cy="792163"/>
          </a:xfrm>
        </p:spPr>
        <p:txBody>
          <a:bodyPr/>
          <a:lstStyle/>
          <a:p>
            <a:pPr marL="812800" indent="-812800" algn="just"/>
            <a:r>
              <a:rPr lang="ru-RU" sz="2400" dirty="0" smtClean="0"/>
              <a:t>Химический  элемент </a:t>
            </a:r>
            <a:r>
              <a:rPr lang="ru-RU" sz="2400" dirty="0"/>
              <a:t>– это определенная группа атомов.</a:t>
            </a:r>
          </a:p>
          <a:p>
            <a:pPr marL="812800" indent="-812800" algn="just"/>
            <a:endParaRPr lang="ru-RU" sz="1800" dirty="0"/>
          </a:p>
        </p:txBody>
      </p:sp>
      <p:sp>
        <p:nvSpPr>
          <p:cNvPr id="8" name="Oval 93"/>
          <p:cNvSpPr>
            <a:spLocks noChangeArrowheads="1"/>
          </p:cNvSpPr>
          <p:nvPr/>
        </p:nvSpPr>
        <p:spPr bwMode="auto">
          <a:xfrm rot="11749127">
            <a:off x="4089382" y="3265504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94"/>
          <p:cNvSpPr>
            <a:spLocks noChangeArrowheads="1"/>
          </p:cNvSpPr>
          <p:nvPr/>
        </p:nvSpPr>
        <p:spPr bwMode="auto">
          <a:xfrm rot="11749127">
            <a:off x="4305282" y="3265504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95"/>
          <p:cNvSpPr>
            <a:spLocks noChangeArrowheads="1"/>
          </p:cNvSpPr>
          <p:nvPr/>
        </p:nvSpPr>
        <p:spPr bwMode="auto">
          <a:xfrm rot="11749127">
            <a:off x="4089382" y="3481404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96"/>
          <p:cNvSpPr>
            <a:spLocks noChangeArrowheads="1"/>
          </p:cNvSpPr>
          <p:nvPr/>
        </p:nvSpPr>
        <p:spPr bwMode="auto">
          <a:xfrm rot="11749127">
            <a:off x="4016357" y="3986229"/>
            <a:ext cx="144462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97"/>
          <p:cNvSpPr>
            <a:spLocks noChangeArrowheads="1"/>
          </p:cNvSpPr>
          <p:nvPr/>
        </p:nvSpPr>
        <p:spPr bwMode="auto">
          <a:xfrm rot="11749127">
            <a:off x="4232257" y="3986229"/>
            <a:ext cx="144462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98"/>
          <p:cNvSpPr>
            <a:spLocks noChangeArrowheads="1"/>
          </p:cNvSpPr>
          <p:nvPr/>
        </p:nvSpPr>
        <p:spPr bwMode="auto">
          <a:xfrm rot="11749127">
            <a:off x="4160819" y="4130692"/>
            <a:ext cx="144463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99"/>
          <p:cNvSpPr>
            <a:spLocks noChangeArrowheads="1"/>
          </p:cNvSpPr>
          <p:nvPr/>
        </p:nvSpPr>
        <p:spPr bwMode="auto">
          <a:xfrm rot="11749127">
            <a:off x="4089382" y="4562492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100"/>
          <p:cNvSpPr>
            <a:spLocks noChangeArrowheads="1"/>
          </p:cNvSpPr>
          <p:nvPr/>
        </p:nvSpPr>
        <p:spPr bwMode="auto">
          <a:xfrm rot="11749127">
            <a:off x="4305282" y="4706954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101"/>
          <p:cNvSpPr>
            <a:spLocks noChangeArrowheads="1"/>
          </p:cNvSpPr>
          <p:nvPr/>
        </p:nvSpPr>
        <p:spPr bwMode="auto">
          <a:xfrm rot="11749127">
            <a:off x="4089382" y="4778392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102"/>
          <p:cNvSpPr>
            <a:spLocks noChangeShapeType="1"/>
          </p:cNvSpPr>
          <p:nvPr/>
        </p:nvSpPr>
        <p:spPr bwMode="auto">
          <a:xfrm flipV="1">
            <a:off x="2793982" y="3481404"/>
            <a:ext cx="11509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Line 103"/>
          <p:cNvSpPr>
            <a:spLocks noChangeShapeType="1"/>
          </p:cNvSpPr>
          <p:nvPr/>
        </p:nvSpPr>
        <p:spPr bwMode="auto">
          <a:xfrm>
            <a:off x="2793982" y="3986229"/>
            <a:ext cx="11509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104"/>
          <p:cNvSpPr>
            <a:spLocks noChangeShapeType="1"/>
          </p:cNvSpPr>
          <p:nvPr/>
        </p:nvSpPr>
        <p:spPr bwMode="auto">
          <a:xfrm>
            <a:off x="2793982" y="3986229"/>
            <a:ext cx="11509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Text Box 105"/>
          <p:cNvSpPr txBox="1">
            <a:spLocks noChangeArrowheads="1"/>
          </p:cNvSpPr>
          <p:nvPr/>
        </p:nvSpPr>
        <p:spPr bwMode="auto">
          <a:xfrm>
            <a:off x="4573569" y="3208354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 = 1 </a:t>
            </a:r>
            <a:r>
              <a:rPr lang="ru-RU"/>
              <a:t>(протий) </a:t>
            </a:r>
          </a:p>
        </p:txBody>
      </p:sp>
      <p:sp>
        <p:nvSpPr>
          <p:cNvPr id="22" name="Text Box 106"/>
          <p:cNvSpPr txBox="1">
            <a:spLocks noChangeArrowheads="1"/>
          </p:cNvSpPr>
          <p:nvPr/>
        </p:nvSpPr>
        <p:spPr bwMode="auto">
          <a:xfrm>
            <a:off x="4594207" y="3914792"/>
            <a:ext cx="2044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 = 2</a:t>
            </a:r>
            <a:r>
              <a:rPr lang="ru-RU"/>
              <a:t> (дейтерий)</a:t>
            </a:r>
          </a:p>
        </p:txBody>
      </p:sp>
      <p:sp>
        <p:nvSpPr>
          <p:cNvPr id="23" name="Text Box 107"/>
          <p:cNvSpPr txBox="1">
            <a:spLocks noChangeArrowheads="1"/>
          </p:cNvSpPr>
          <p:nvPr/>
        </p:nvSpPr>
        <p:spPr bwMode="auto">
          <a:xfrm>
            <a:off x="4594207" y="4633929"/>
            <a:ext cx="1782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 = 3</a:t>
            </a:r>
            <a:r>
              <a:rPr lang="ru-RU"/>
              <a:t> (тритий)</a:t>
            </a:r>
          </a:p>
        </p:txBody>
      </p:sp>
      <p:sp>
        <p:nvSpPr>
          <p:cNvPr id="24" name="AutoShape 108"/>
          <p:cNvSpPr>
            <a:spLocks/>
          </p:cNvSpPr>
          <p:nvPr/>
        </p:nvSpPr>
        <p:spPr bwMode="auto">
          <a:xfrm>
            <a:off x="6537307" y="3122629"/>
            <a:ext cx="215900" cy="2087563"/>
          </a:xfrm>
          <a:prstGeom prst="rightBrace">
            <a:avLst>
              <a:gd name="adj1" fmla="val 8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109"/>
          <p:cNvSpPr>
            <a:spLocks noChangeArrowheads="1"/>
          </p:cNvSpPr>
          <p:nvPr/>
        </p:nvSpPr>
        <p:spPr bwMode="auto">
          <a:xfrm rot="11749127">
            <a:off x="7186594" y="3697304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Oval 110"/>
          <p:cNvSpPr>
            <a:spLocks noChangeArrowheads="1"/>
          </p:cNvSpPr>
          <p:nvPr/>
        </p:nvSpPr>
        <p:spPr bwMode="auto">
          <a:xfrm rot="11749127">
            <a:off x="6897669" y="3841767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Oval 111"/>
          <p:cNvSpPr>
            <a:spLocks noChangeArrowheads="1"/>
          </p:cNvSpPr>
          <p:nvPr/>
        </p:nvSpPr>
        <p:spPr bwMode="auto">
          <a:xfrm rot="11749127">
            <a:off x="7113569" y="4130692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112"/>
          <p:cNvSpPr>
            <a:spLocks noChangeArrowheads="1"/>
          </p:cNvSpPr>
          <p:nvPr/>
        </p:nvSpPr>
        <p:spPr bwMode="auto">
          <a:xfrm rot="11749127">
            <a:off x="7113569" y="3914792"/>
            <a:ext cx="144463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113"/>
          <p:cNvSpPr>
            <a:spLocks noChangeArrowheads="1"/>
          </p:cNvSpPr>
          <p:nvPr/>
        </p:nvSpPr>
        <p:spPr bwMode="auto">
          <a:xfrm rot="11749127">
            <a:off x="7329469" y="4129104"/>
            <a:ext cx="144463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Oval 114"/>
          <p:cNvSpPr>
            <a:spLocks noChangeArrowheads="1"/>
          </p:cNvSpPr>
          <p:nvPr/>
        </p:nvSpPr>
        <p:spPr bwMode="auto">
          <a:xfrm rot="11749127">
            <a:off x="6826232" y="4057667"/>
            <a:ext cx="144462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Oval 115"/>
          <p:cNvSpPr>
            <a:spLocks noChangeArrowheads="1"/>
          </p:cNvSpPr>
          <p:nvPr/>
        </p:nvSpPr>
        <p:spPr bwMode="auto">
          <a:xfrm rot="11749127">
            <a:off x="7113569" y="4346592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Oval 116"/>
          <p:cNvSpPr>
            <a:spLocks noChangeArrowheads="1"/>
          </p:cNvSpPr>
          <p:nvPr/>
        </p:nvSpPr>
        <p:spPr bwMode="auto">
          <a:xfrm rot="11749127">
            <a:off x="7329469" y="3914792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Oval 117"/>
          <p:cNvSpPr>
            <a:spLocks noChangeArrowheads="1"/>
          </p:cNvSpPr>
          <p:nvPr/>
        </p:nvSpPr>
        <p:spPr bwMode="auto">
          <a:xfrm rot="11749127">
            <a:off x="6897669" y="4346592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118"/>
          <p:cNvSpPr txBox="1">
            <a:spLocks noChangeArrowheads="1"/>
          </p:cNvSpPr>
          <p:nvPr/>
        </p:nvSpPr>
        <p:spPr bwMode="auto">
          <a:xfrm>
            <a:off x="7669194" y="3784617"/>
            <a:ext cx="1071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Водород</a:t>
            </a:r>
          </a:p>
        </p:txBody>
      </p:sp>
      <p:sp>
        <p:nvSpPr>
          <p:cNvPr id="38" name="Text Box 122"/>
          <p:cNvSpPr txBox="1">
            <a:spLocks noChangeArrowheads="1"/>
          </p:cNvSpPr>
          <p:nvPr/>
        </p:nvSpPr>
        <p:spPr bwMode="auto">
          <a:xfrm>
            <a:off x="1071538" y="1071546"/>
            <a:ext cx="3416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/>
              <a:t>Химический    элемент</a:t>
            </a:r>
            <a:endParaRPr lang="ru-RU" sz="2400" dirty="0"/>
          </a:p>
        </p:txBody>
      </p:sp>
      <p:sp>
        <p:nvSpPr>
          <p:cNvPr id="39" name="Text Box 126"/>
          <p:cNvSpPr txBox="1">
            <a:spLocks noChangeArrowheads="1"/>
          </p:cNvSpPr>
          <p:nvPr/>
        </p:nvSpPr>
        <p:spPr bwMode="auto">
          <a:xfrm>
            <a:off x="1281094" y="3554429"/>
            <a:ext cx="39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40" name="Text Box 127"/>
          <p:cNvSpPr txBox="1">
            <a:spLocks noChangeArrowheads="1"/>
          </p:cNvSpPr>
          <p:nvPr/>
        </p:nvSpPr>
        <p:spPr bwMode="auto">
          <a:xfrm>
            <a:off x="2001819" y="3625867"/>
            <a:ext cx="7254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/>
              <a:t>1</a:t>
            </a:r>
          </a:p>
          <a:p>
            <a:pPr algn="r"/>
            <a:r>
              <a:rPr lang="ru-RU" sz="1200"/>
              <a:t>1,00797</a:t>
            </a:r>
          </a:p>
        </p:txBody>
      </p:sp>
      <p:sp>
        <p:nvSpPr>
          <p:cNvPr id="41" name="Text Box 128"/>
          <p:cNvSpPr txBox="1">
            <a:spLocks noChangeArrowheads="1"/>
          </p:cNvSpPr>
          <p:nvPr/>
        </p:nvSpPr>
        <p:spPr bwMode="auto">
          <a:xfrm>
            <a:off x="1281094" y="3867167"/>
            <a:ext cx="1143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dirty="0"/>
              <a:t>1</a:t>
            </a:r>
            <a:r>
              <a:rPr lang="en-US" sz="1200" dirty="0"/>
              <a:t>s</a:t>
            </a:r>
            <a:r>
              <a:rPr lang="en-US" sz="1200" baseline="30000" dirty="0"/>
              <a:t>1</a:t>
            </a:r>
            <a:endParaRPr lang="en-US" sz="1200" dirty="0"/>
          </a:p>
          <a:p>
            <a:r>
              <a:rPr lang="ru-RU" dirty="0"/>
              <a:t>Водород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00100" y="142852"/>
            <a:ext cx="8143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200" dirty="0" smtClean="0"/>
              <a:t>Химический элемент. Простые и сложные вещества.</a:t>
            </a:r>
            <a:endParaRPr lang="ru-RU" sz="2200" dirty="0"/>
          </a:p>
        </p:txBody>
      </p:sp>
      <p:sp>
        <p:nvSpPr>
          <p:cNvPr id="43" name="TextBox 42"/>
          <p:cNvSpPr txBox="1"/>
          <p:nvPr/>
        </p:nvSpPr>
        <p:spPr>
          <a:xfrm>
            <a:off x="43483" y="714356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2</a:t>
            </a:r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7608115" y="3107529"/>
            <a:ext cx="121444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1500166" y="2500306"/>
            <a:ext cx="671517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927868" y="3071810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Управляющая кнопка: настраиваемая 48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50" name="Управляющая кнопка: настраиваемая 49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52" name="Управляющая кнопка: настраиваемая 51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53" name="Управляющая кнопка: настраиваемая 52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4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0.21181 0.1213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8" grpId="0"/>
      <p:bldP spid="38" grpId="1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1069958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71470" y="714356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5-6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42852"/>
            <a:ext cx="81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Тема:</a:t>
            </a:r>
            <a:r>
              <a:rPr lang="ru-RU" sz="2400" dirty="0" smtClean="0"/>
              <a:t> Строение периодической системы. Знаки химических элементов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1026" name="TextBox 12"/>
          <p:cNvSpPr txBox="1">
            <a:spLocks noChangeArrowheads="1"/>
          </p:cNvSpPr>
          <p:nvPr/>
        </p:nvSpPr>
        <p:spPr bwMode="auto">
          <a:xfrm>
            <a:off x="1500166" y="1357298"/>
            <a:ext cx="685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Тренировочный  материал к изучению знаков химических элементов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28728" y="1357298"/>
            <a:ext cx="68897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Сейчас</a:t>
            </a:r>
            <a:r>
              <a:rPr kumimoji="0" lang="ru-RU" sz="3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на экране будут появляться  знаки  химических элементов. Четко и правильно проговаривай название и произношение химического элемента.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</a:rPr>
              <a:t>Желаю тебе удачи!</a:t>
            </a: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920979" y="214290"/>
            <a:ext cx="3109913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S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2363767" y="214290"/>
            <a:ext cx="5635625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Al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2363767" y="214290"/>
            <a:ext cx="5635625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Br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2003404" y="214290"/>
            <a:ext cx="65532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Ca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2219304" y="430190"/>
            <a:ext cx="65532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Na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2363767" y="430190"/>
            <a:ext cx="65532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P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2435204" y="646090"/>
            <a:ext cx="65532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N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508229" y="623865"/>
            <a:ext cx="65532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C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1787504" y="214290"/>
            <a:ext cx="72009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 dirty="0">
                <a:solidFill>
                  <a:srgbClr val="000000"/>
                </a:solidFill>
                <a:latin typeface="Tahoma" pitchFamily="34" charset="0"/>
              </a:rPr>
              <a:t>Mg</a:t>
            </a:r>
            <a:endParaRPr lang="ru-RU" sz="40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2003404" y="214290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Cu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2435204" y="358752"/>
            <a:ext cx="6840538" cy="618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I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8" name="Text Box 32"/>
          <p:cNvSpPr txBox="1">
            <a:spLocks noChangeArrowheads="1"/>
          </p:cNvSpPr>
          <p:nvPr/>
        </p:nvSpPr>
        <p:spPr bwMode="auto">
          <a:xfrm>
            <a:off x="2219304" y="430190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Fe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2076429" y="287315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Hg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2292329" y="430190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O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2292329" y="623865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Ba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2" name="Text Box 36"/>
          <p:cNvSpPr txBox="1">
            <a:spLocks noChangeArrowheads="1"/>
          </p:cNvSpPr>
          <p:nvPr/>
        </p:nvSpPr>
        <p:spPr bwMode="auto">
          <a:xfrm>
            <a:off x="2435204" y="646090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Si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3" name="Text Box 37"/>
          <p:cNvSpPr txBox="1">
            <a:spLocks noChangeArrowheads="1"/>
          </p:cNvSpPr>
          <p:nvPr/>
        </p:nvSpPr>
        <p:spPr bwMode="auto">
          <a:xfrm>
            <a:off x="2219304" y="430190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Au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2363767" y="623865"/>
            <a:ext cx="6840537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Cl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2435204" y="623865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Zn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2292329" y="430190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K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7" name="Text Box 41"/>
          <p:cNvSpPr txBox="1">
            <a:spLocks noChangeArrowheads="1"/>
          </p:cNvSpPr>
          <p:nvPr/>
        </p:nvSpPr>
        <p:spPr bwMode="auto">
          <a:xfrm>
            <a:off x="1860529" y="503215"/>
            <a:ext cx="68405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H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8" name="Text Box 42"/>
          <p:cNvSpPr txBox="1">
            <a:spLocks noChangeArrowheads="1"/>
          </p:cNvSpPr>
          <p:nvPr/>
        </p:nvSpPr>
        <p:spPr bwMode="auto">
          <a:xfrm>
            <a:off x="1931967" y="430190"/>
            <a:ext cx="6840537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B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9" name="Text Box 43"/>
          <p:cNvSpPr txBox="1">
            <a:spLocks noChangeArrowheads="1"/>
          </p:cNvSpPr>
          <p:nvPr/>
        </p:nvSpPr>
        <p:spPr bwMode="auto">
          <a:xfrm>
            <a:off x="2363767" y="430190"/>
            <a:ext cx="6840537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Pb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0" name="Text Box 44"/>
          <p:cNvSpPr txBox="1">
            <a:spLocks noChangeArrowheads="1"/>
          </p:cNvSpPr>
          <p:nvPr/>
        </p:nvSpPr>
        <p:spPr bwMode="auto">
          <a:xfrm>
            <a:off x="1571604" y="214290"/>
            <a:ext cx="7272338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>
                <a:solidFill>
                  <a:srgbClr val="000000"/>
                </a:solidFill>
                <a:latin typeface="Tahoma" pitchFamily="34" charset="0"/>
              </a:rPr>
              <a:t>Mn</a:t>
            </a:r>
            <a:endParaRPr lang="ru-RU" sz="4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1931967" y="287315"/>
            <a:ext cx="7272337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 dirty="0">
                <a:solidFill>
                  <a:srgbClr val="000000"/>
                </a:solidFill>
                <a:latin typeface="Tahoma" pitchFamily="34" charset="0"/>
              </a:rPr>
              <a:t>Ag</a:t>
            </a:r>
            <a:endParaRPr lang="ru-RU" sz="40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2" name="Text Box 46"/>
          <p:cNvSpPr txBox="1">
            <a:spLocks noChangeArrowheads="1"/>
          </p:cNvSpPr>
          <p:nvPr/>
        </p:nvSpPr>
        <p:spPr bwMode="auto">
          <a:xfrm>
            <a:off x="3371829" y="884215"/>
            <a:ext cx="467995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0" dirty="0">
                <a:solidFill>
                  <a:srgbClr val="000000"/>
                </a:solidFill>
                <a:latin typeface="Tahoma" pitchFamily="34" charset="0"/>
              </a:rPr>
              <a:t>F</a:t>
            </a:r>
            <a:endParaRPr lang="ru-RU" sz="40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4" name="Управляющая кнопка: настраиваемая 63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65" name="Управляющая кнопка: настраиваемая 64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66" name="Управляющая кнопка: настраиваемая 65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67" name="Управляющая кнопка: настраиваемая 66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5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5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5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2500"/>
                            </p:stCondLst>
                            <p:childTnLst>
                              <p:par>
                                <p:cTn id="8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500"/>
                            </p:stCondLst>
                            <p:childTnLst>
                              <p:par>
                                <p:cTn id="9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5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0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4500"/>
                            </p:stCondLst>
                            <p:childTnLst>
                              <p:par>
                                <p:cTn id="11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750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500"/>
                            </p:stCondLst>
                            <p:childTnLst>
                              <p:par>
                                <p:cTn id="13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3500"/>
                            </p:stCondLst>
                            <p:childTnLst>
                              <p:par>
                                <p:cTn id="13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500"/>
                            </p:stCondLst>
                            <p:childTnLst>
                              <p:par>
                                <p:cTn id="15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2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2500"/>
                            </p:stCondLst>
                            <p:childTnLst>
                              <p:par>
                                <p:cTn id="16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5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5500"/>
                            </p:stCondLst>
                            <p:childTnLst>
                              <p:par>
                                <p:cTn id="17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500"/>
                            </p:stCondLst>
                            <p:childTnLst>
                              <p:par>
                                <p:cTn id="17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610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1500"/>
                            </p:stCondLst>
                            <p:childTnLst>
                              <p:par>
                                <p:cTn id="18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4500"/>
                            </p:stCondLst>
                            <p:childTnLst>
                              <p:par>
                                <p:cTn id="19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70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7500"/>
                            </p:stCondLst>
                            <p:childTnLst>
                              <p:par>
                                <p:cTn id="20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0000"/>
                            </p:stCondLst>
                            <p:childTnLst>
                              <p:par>
                                <p:cTn id="2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70500"/>
                            </p:stCondLst>
                            <p:childTnLst>
                              <p:par>
                                <p:cTn id="21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3000"/>
                            </p:stCondLst>
                            <p:childTnLst>
                              <p:par>
                                <p:cTn id="2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73500"/>
                            </p:stCondLst>
                            <p:childTnLst>
                              <p:par>
                                <p:cTn id="21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76000"/>
                            </p:stCondLst>
                            <p:childTnLst>
                              <p:par>
                                <p:cTn id="2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6500"/>
                            </p:stCondLst>
                            <p:childTnLst>
                              <p:par>
                                <p:cTn id="22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6" grpId="1"/>
      <p:bldP spid="2053" grpId="0"/>
      <p:bldP spid="2053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14480" y="142852"/>
            <a:ext cx="4500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200" dirty="0" smtClean="0"/>
              <a:t>Химические формулы.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43483" y="714356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7</a:t>
            </a: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928670"/>
            <a:ext cx="5113338" cy="647700"/>
          </a:xfrm>
        </p:spPr>
        <p:txBody>
          <a:bodyPr/>
          <a:lstStyle/>
          <a:p>
            <a:pPr marL="812800" indent="-812800" algn="just">
              <a:lnSpc>
                <a:spcPct val="90000"/>
              </a:lnSpc>
            </a:pPr>
            <a:r>
              <a:rPr lang="ru-RU" sz="2400" dirty="0" smtClean="0"/>
              <a:t>Чтение </a:t>
            </a:r>
            <a:r>
              <a:rPr lang="ru-RU" sz="2400" dirty="0"/>
              <a:t>химических формул.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816100" y="1419213"/>
            <a:ext cx="1227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Примеры: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600200" y="1862123"/>
            <a:ext cx="7404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/>
              <a:t>NH</a:t>
            </a:r>
            <a:r>
              <a:rPr lang="en-US" baseline="-25000"/>
              <a:t>3</a:t>
            </a:r>
            <a:r>
              <a:rPr lang="en-US"/>
              <a:t> – </a:t>
            </a:r>
            <a:r>
              <a:rPr lang="ru-RU"/>
              <a:t>молекула </a:t>
            </a:r>
            <a:r>
              <a:rPr lang="ru-RU">
                <a:solidFill>
                  <a:srgbClr val="FA6054"/>
                </a:solidFill>
              </a:rPr>
              <a:t>эн аш три</a:t>
            </a:r>
            <a:r>
              <a:rPr lang="ru-RU"/>
              <a:t> состоит из </a:t>
            </a:r>
            <a:r>
              <a:rPr lang="ru-RU">
                <a:solidFill>
                  <a:srgbClr val="FA6054"/>
                </a:solidFill>
              </a:rPr>
              <a:t>одного</a:t>
            </a:r>
            <a:r>
              <a:rPr lang="ru-RU"/>
              <a:t> атома </a:t>
            </a:r>
            <a:r>
              <a:rPr lang="ru-RU">
                <a:solidFill>
                  <a:srgbClr val="FA6054"/>
                </a:solidFill>
              </a:rPr>
              <a:t>азота</a:t>
            </a:r>
            <a:r>
              <a:rPr lang="ru-RU"/>
              <a:t> и </a:t>
            </a:r>
            <a:r>
              <a:rPr lang="ru-RU">
                <a:solidFill>
                  <a:srgbClr val="FA6054"/>
                </a:solidFill>
              </a:rPr>
              <a:t>трех</a:t>
            </a:r>
            <a:r>
              <a:rPr lang="ru-RU"/>
              <a:t> </a:t>
            </a:r>
          </a:p>
          <a:p>
            <a:pPr marL="342900" indent="-342900"/>
            <a:r>
              <a:rPr lang="ru-RU"/>
              <a:t>атомов  </a:t>
            </a:r>
            <a:r>
              <a:rPr lang="ru-RU">
                <a:solidFill>
                  <a:srgbClr val="FA6054"/>
                </a:solidFill>
              </a:rPr>
              <a:t>водорода</a:t>
            </a:r>
            <a:r>
              <a:rPr lang="ru-RU"/>
              <a:t>.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631950" y="2646348"/>
            <a:ext cx="72612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/>
            <a:r>
              <a:rPr lang="ru-RU"/>
              <a:t>2. </a:t>
            </a:r>
            <a:r>
              <a:rPr lang="en-US"/>
              <a:t>Al(OH)</a:t>
            </a:r>
            <a:r>
              <a:rPr lang="en-US" baseline="-25000"/>
              <a:t>3</a:t>
            </a:r>
            <a:r>
              <a:rPr lang="en-US"/>
              <a:t> – </a:t>
            </a:r>
            <a:r>
              <a:rPr lang="ru-RU"/>
              <a:t>молекула </a:t>
            </a:r>
            <a:r>
              <a:rPr lang="ru-RU">
                <a:solidFill>
                  <a:srgbClr val="FA6054"/>
                </a:solidFill>
              </a:rPr>
              <a:t>алюминий о аш трижды</a:t>
            </a:r>
            <a:r>
              <a:rPr lang="ru-RU"/>
              <a:t> состоит из </a:t>
            </a:r>
            <a:r>
              <a:rPr lang="ru-RU">
                <a:solidFill>
                  <a:srgbClr val="FA6054"/>
                </a:solidFill>
              </a:rPr>
              <a:t>одного</a:t>
            </a:r>
            <a:r>
              <a:rPr lang="ru-RU"/>
              <a:t> атома </a:t>
            </a:r>
            <a:r>
              <a:rPr lang="ru-RU">
                <a:solidFill>
                  <a:srgbClr val="FA6054"/>
                </a:solidFill>
              </a:rPr>
              <a:t>алюминия</a:t>
            </a:r>
            <a:r>
              <a:rPr lang="ru-RU"/>
              <a:t>,  </a:t>
            </a:r>
            <a:r>
              <a:rPr lang="ru-RU">
                <a:solidFill>
                  <a:srgbClr val="FA6054"/>
                </a:solidFill>
              </a:rPr>
              <a:t>трех</a:t>
            </a:r>
            <a:r>
              <a:rPr lang="ru-RU"/>
              <a:t> атомов  </a:t>
            </a:r>
            <a:r>
              <a:rPr lang="ru-RU">
                <a:solidFill>
                  <a:srgbClr val="FA6054"/>
                </a:solidFill>
              </a:rPr>
              <a:t>кислорода </a:t>
            </a:r>
            <a:r>
              <a:rPr lang="ru-RU"/>
              <a:t>и </a:t>
            </a:r>
            <a:r>
              <a:rPr lang="ru-RU">
                <a:solidFill>
                  <a:srgbClr val="FA6054"/>
                </a:solidFill>
              </a:rPr>
              <a:t>трех</a:t>
            </a:r>
            <a:r>
              <a:rPr lang="ru-RU"/>
              <a:t> атомов  </a:t>
            </a:r>
            <a:r>
              <a:rPr lang="ru-RU">
                <a:solidFill>
                  <a:srgbClr val="FA6054"/>
                </a:solidFill>
              </a:rPr>
              <a:t>водорода</a:t>
            </a:r>
            <a:r>
              <a:rPr lang="ru-RU"/>
              <a:t>.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619250" y="3575036"/>
            <a:ext cx="7261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/>
            <a:r>
              <a:rPr lang="ru-RU" dirty="0"/>
              <a:t>3. </a:t>
            </a:r>
            <a:r>
              <a:rPr lang="en-US" dirty="0"/>
              <a:t>K</a:t>
            </a:r>
            <a:r>
              <a:rPr lang="en-US" baseline="-25000" dirty="0"/>
              <a:t>3</a:t>
            </a:r>
            <a:r>
              <a:rPr lang="en-US" dirty="0"/>
              <a:t>BO</a:t>
            </a:r>
            <a:r>
              <a:rPr lang="en-US" baseline="-25000" dirty="0"/>
              <a:t>3</a:t>
            </a:r>
            <a:r>
              <a:rPr lang="en-US" dirty="0"/>
              <a:t> – </a:t>
            </a:r>
            <a:r>
              <a:rPr lang="ru-RU" dirty="0"/>
              <a:t>молекула </a:t>
            </a:r>
            <a:r>
              <a:rPr lang="ru-RU" dirty="0">
                <a:solidFill>
                  <a:srgbClr val="FA6054"/>
                </a:solidFill>
              </a:rPr>
              <a:t>калий три бор о три </a:t>
            </a:r>
            <a:r>
              <a:rPr lang="ru-RU" dirty="0"/>
              <a:t> состоит из </a:t>
            </a:r>
            <a:r>
              <a:rPr lang="ru-RU" dirty="0">
                <a:solidFill>
                  <a:srgbClr val="FA6054"/>
                </a:solidFill>
              </a:rPr>
              <a:t>трех</a:t>
            </a:r>
            <a:r>
              <a:rPr lang="ru-RU" dirty="0"/>
              <a:t> атомов </a:t>
            </a:r>
            <a:r>
              <a:rPr lang="ru-RU" dirty="0">
                <a:solidFill>
                  <a:srgbClr val="FA6054"/>
                </a:solidFill>
              </a:rPr>
              <a:t>калия</a:t>
            </a:r>
            <a:r>
              <a:rPr lang="ru-RU" dirty="0"/>
              <a:t>,  </a:t>
            </a:r>
            <a:r>
              <a:rPr lang="ru-RU" dirty="0">
                <a:solidFill>
                  <a:srgbClr val="FA6054"/>
                </a:solidFill>
              </a:rPr>
              <a:t>одного</a:t>
            </a:r>
            <a:r>
              <a:rPr lang="ru-RU" dirty="0"/>
              <a:t> атома  </a:t>
            </a:r>
            <a:r>
              <a:rPr lang="ru-RU" dirty="0">
                <a:solidFill>
                  <a:srgbClr val="FA6054"/>
                </a:solidFill>
              </a:rPr>
              <a:t>бора </a:t>
            </a:r>
            <a:r>
              <a:rPr lang="ru-RU" dirty="0"/>
              <a:t>и </a:t>
            </a:r>
            <a:r>
              <a:rPr lang="ru-RU" dirty="0">
                <a:solidFill>
                  <a:srgbClr val="FA6054"/>
                </a:solidFill>
              </a:rPr>
              <a:t>трех</a:t>
            </a:r>
            <a:r>
              <a:rPr lang="ru-RU" dirty="0"/>
              <a:t> атомов  </a:t>
            </a:r>
            <a:r>
              <a:rPr lang="ru-RU" dirty="0">
                <a:solidFill>
                  <a:srgbClr val="FA6054"/>
                </a:solidFill>
              </a:rPr>
              <a:t>кислорода</a:t>
            </a:r>
            <a:r>
              <a:rPr lang="ru-RU" dirty="0"/>
              <a:t>.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979612" y="4359670"/>
            <a:ext cx="367282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P</a:t>
            </a:r>
            <a:r>
              <a:rPr lang="en-US" sz="9600" baseline="-25000"/>
              <a:t>2</a:t>
            </a:r>
            <a:r>
              <a:rPr lang="en-US" sz="9600"/>
              <a:t>O</a:t>
            </a:r>
            <a:r>
              <a:rPr lang="en-US" sz="9600" baseline="-25000"/>
              <a:t>5</a:t>
            </a:r>
            <a:endParaRPr lang="ru-RU" sz="9600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979613" y="4359670"/>
            <a:ext cx="50087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Fe</a:t>
            </a:r>
            <a:r>
              <a:rPr lang="en-US" sz="9600" baseline="-25000"/>
              <a:t>2</a:t>
            </a:r>
            <a:r>
              <a:rPr lang="en-US" sz="9600"/>
              <a:t>O</a:t>
            </a:r>
            <a:r>
              <a:rPr lang="en-US" sz="9600" baseline="-25000"/>
              <a:t>3</a:t>
            </a:r>
            <a:endParaRPr lang="ru-RU" sz="9600"/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979613" y="4359670"/>
            <a:ext cx="50087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BaCO</a:t>
            </a:r>
            <a:r>
              <a:rPr lang="en-US" sz="9600" baseline="-25000"/>
              <a:t>3</a:t>
            </a:r>
            <a:endParaRPr lang="ru-RU" sz="9600" baseline="-2500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1979612" y="4359670"/>
            <a:ext cx="56976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Na</a:t>
            </a:r>
            <a:r>
              <a:rPr lang="en-US" sz="9600" baseline="-25000"/>
              <a:t>2</a:t>
            </a:r>
            <a:r>
              <a:rPr lang="en-US" sz="9600"/>
              <a:t>SO</a:t>
            </a:r>
            <a:r>
              <a:rPr lang="en-US" sz="9600" baseline="-25000"/>
              <a:t>4</a:t>
            </a:r>
            <a:endParaRPr lang="ru-RU" sz="9600" baseline="-2500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979612" y="4431108"/>
            <a:ext cx="56976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Ca(OH)</a:t>
            </a:r>
            <a:r>
              <a:rPr lang="en-US" sz="9600" baseline="-25000"/>
              <a:t>2</a:t>
            </a:r>
            <a:endParaRPr lang="ru-RU" sz="960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1908175" y="4359670"/>
            <a:ext cx="759304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(NH</a:t>
            </a:r>
            <a:r>
              <a:rPr lang="en-US" sz="9600" baseline="-25000"/>
              <a:t>4</a:t>
            </a:r>
            <a:r>
              <a:rPr lang="en-US" sz="9600"/>
              <a:t>)</a:t>
            </a:r>
            <a:r>
              <a:rPr lang="en-US" sz="9600" baseline="-25000"/>
              <a:t>3</a:t>
            </a:r>
            <a:r>
              <a:rPr lang="en-US" sz="9600"/>
              <a:t>PO</a:t>
            </a:r>
            <a:r>
              <a:rPr lang="en-US" sz="9600" baseline="-25000"/>
              <a:t>4</a:t>
            </a:r>
            <a:endParaRPr lang="ru-RU" sz="9600"/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1908175" y="4431108"/>
            <a:ext cx="759304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KHCO</a:t>
            </a:r>
            <a:r>
              <a:rPr lang="en-US" sz="9600" baseline="-25000"/>
              <a:t>3</a:t>
            </a:r>
            <a:endParaRPr lang="ru-RU" sz="9600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908175" y="4431108"/>
            <a:ext cx="759304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PbSiO</a:t>
            </a:r>
            <a:r>
              <a:rPr lang="en-US" sz="9600" baseline="-25000"/>
              <a:t>3</a:t>
            </a:r>
            <a:endParaRPr lang="ru-RU" sz="9600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908174" y="4431108"/>
            <a:ext cx="58689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AlCl</a:t>
            </a:r>
            <a:r>
              <a:rPr lang="en-US" sz="9600" baseline="-25000"/>
              <a:t>3</a:t>
            </a:r>
            <a:endParaRPr lang="ru-RU" sz="9600"/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908175" y="4431108"/>
            <a:ext cx="63903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 dirty="0"/>
              <a:t>CH</a:t>
            </a:r>
            <a:r>
              <a:rPr lang="en-US" sz="9600" baseline="-25000" dirty="0"/>
              <a:t>3</a:t>
            </a:r>
            <a:r>
              <a:rPr lang="en-US" sz="9600" dirty="0"/>
              <a:t>COOH</a:t>
            </a:r>
            <a:endParaRPr lang="ru-RU" sz="9600" dirty="0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979611" y="4431108"/>
            <a:ext cx="63903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AgNO</a:t>
            </a:r>
            <a:r>
              <a:rPr lang="en-US" sz="9600" baseline="-25000"/>
              <a:t>3</a:t>
            </a:r>
            <a:endParaRPr lang="ru-RU" sz="9600"/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1908175" y="4431108"/>
            <a:ext cx="63903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ZnMnO</a:t>
            </a:r>
            <a:r>
              <a:rPr lang="en-US" sz="9600" baseline="-25000"/>
              <a:t>4</a:t>
            </a:r>
            <a:endParaRPr lang="ru-RU" sz="960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908175" y="4359670"/>
            <a:ext cx="63903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600"/>
              <a:t>C</a:t>
            </a:r>
            <a:r>
              <a:rPr lang="en-US" sz="9600" baseline="-25000"/>
              <a:t>8</a:t>
            </a:r>
            <a:r>
              <a:rPr lang="en-US" sz="9600"/>
              <a:t>H</a:t>
            </a:r>
            <a:r>
              <a:rPr lang="en-US" sz="9600" baseline="-25000"/>
              <a:t>18</a:t>
            </a:r>
            <a:endParaRPr lang="ru-RU" sz="9600"/>
          </a:p>
        </p:txBody>
      </p:sp>
      <p:sp>
        <p:nvSpPr>
          <p:cNvPr id="30" name="Управляющая кнопка: настраиваемая 29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31" name="Управляющая кнопка: настраиваемая 30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32" name="Управляющая кнопка: настраиваемая 31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6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11</a:t>
            </a:r>
            <a:endParaRPr lang="ru-RU" dirty="0"/>
          </a:p>
        </p:txBody>
      </p:sp>
      <p:sp>
        <p:nvSpPr>
          <p:cNvPr id="7" name="Text Box 230"/>
          <p:cNvSpPr txBox="1">
            <a:spLocks noChangeArrowheads="1"/>
          </p:cNvSpPr>
          <p:nvPr/>
        </p:nvSpPr>
        <p:spPr bwMode="auto">
          <a:xfrm>
            <a:off x="1071538" y="895633"/>
            <a:ext cx="7858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Составление </a:t>
            </a:r>
            <a:r>
              <a:rPr lang="ru-RU" sz="2400" dirty="0"/>
              <a:t>химических формул по валентности.  </a:t>
            </a:r>
          </a:p>
        </p:txBody>
      </p:sp>
      <p:sp>
        <p:nvSpPr>
          <p:cNvPr id="8" name="Text Box 241"/>
          <p:cNvSpPr txBox="1">
            <a:spLocks noChangeArrowheads="1"/>
          </p:cNvSpPr>
          <p:nvPr/>
        </p:nvSpPr>
        <p:spPr bwMode="auto">
          <a:xfrm>
            <a:off x="1300190" y="1285860"/>
            <a:ext cx="4084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Правило нахождения валентности: </a:t>
            </a:r>
            <a:endParaRPr lang="ru-RU" dirty="0"/>
          </a:p>
        </p:txBody>
      </p:sp>
      <p:sp>
        <p:nvSpPr>
          <p:cNvPr id="9" name="Text Box 242"/>
          <p:cNvSpPr txBox="1">
            <a:spLocks noChangeArrowheads="1"/>
          </p:cNvSpPr>
          <p:nvPr/>
        </p:nvSpPr>
        <p:spPr bwMode="auto">
          <a:xfrm>
            <a:off x="1784377" y="1589073"/>
            <a:ext cx="581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- У металла валентность ставится по номеру группы.</a:t>
            </a:r>
          </a:p>
        </p:txBody>
      </p:sp>
      <p:sp>
        <p:nvSpPr>
          <p:cNvPr id="10" name="Text Box 243"/>
          <p:cNvSpPr txBox="1">
            <a:spLocks noChangeArrowheads="1"/>
          </p:cNvSpPr>
          <p:nvPr/>
        </p:nvSpPr>
        <p:spPr bwMode="auto">
          <a:xfrm>
            <a:off x="1803427" y="2006585"/>
            <a:ext cx="734057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- У неметалла, стоящего на первом месте в формуле, ставится высшая валентность.</a:t>
            </a:r>
          </a:p>
        </p:txBody>
      </p:sp>
      <p:sp>
        <p:nvSpPr>
          <p:cNvPr id="11" name="Text Box 244"/>
          <p:cNvSpPr txBox="1">
            <a:spLocks noChangeArrowheads="1"/>
          </p:cNvSpPr>
          <p:nvPr/>
        </p:nvSpPr>
        <p:spPr bwMode="auto">
          <a:xfrm>
            <a:off x="1803427" y="2725723"/>
            <a:ext cx="734057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- У неметалла, стоящего на втором месте в формуле, ставится низшая валентность.</a:t>
            </a:r>
          </a:p>
        </p:txBody>
      </p:sp>
      <p:sp>
        <p:nvSpPr>
          <p:cNvPr id="12" name="Text Box 246"/>
          <p:cNvSpPr txBox="1">
            <a:spLocks noChangeArrowheads="1"/>
          </p:cNvSpPr>
          <p:nvPr/>
        </p:nvSpPr>
        <p:spPr bwMode="auto">
          <a:xfrm>
            <a:off x="1571604" y="5105957"/>
            <a:ext cx="25955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0" dirty="0"/>
              <a:t>Na O</a:t>
            </a:r>
            <a:endParaRPr lang="ru-RU" sz="8000" dirty="0"/>
          </a:p>
        </p:txBody>
      </p:sp>
      <p:sp>
        <p:nvSpPr>
          <p:cNvPr id="13" name="Text Box 247"/>
          <p:cNvSpPr txBox="1">
            <a:spLocks noChangeArrowheads="1"/>
          </p:cNvSpPr>
          <p:nvPr/>
        </p:nvSpPr>
        <p:spPr bwMode="auto">
          <a:xfrm>
            <a:off x="2285984" y="3500438"/>
            <a:ext cx="1068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Пример:</a:t>
            </a:r>
          </a:p>
        </p:txBody>
      </p:sp>
      <p:sp>
        <p:nvSpPr>
          <p:cNvPr id="14" name="Text Box 248"/>
          <p:cNvSpPr txBox="1">
            <a:spLocks noChangeArrowheads="1"/>
          </p:cNvSpPr>
          <p:nvPr/>
        </p:nvSpPr>
        <p:spPr bwMode="auto">
          <a:xfrm>
            <a:off x="2143190" y="4786322"/>
            <a:ext cx="4999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/>
              <a:t>I</a:t>
            </a:r>
            <a:endParaRPr lang="ru-RU" sz="4000" dirty="0"/>
          </a:p>
        </p:txBody>
      </p:sp>
      <p:sp>
        <p:nvSpPr>
          <p:cNvPr id="15" name="Text Box 249"/>
          <p:cNvSpPr txBox="1">
            <a:spLocks noChangeArrowheads="1"/>
          </p:cNvSpPr>
          <p:nvPr/>
        </p:nvSpPr>
        <p:spPr bwMode="auto">
          <a:xfrm>
            <a:off x="3214678" y="4792816"/>
            <a:ext cx="6588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/>
              <a:t>II</a:t>
            </a:r>
            <a:endParaRPr lang="ru-RU" sz="4000" dirty="0"/>
          </a:p>
        </p:txBody>
      </p:sp>
      <p:sp>
        <p:nvSpPr>
          <p:cNvPr id="16" name="AutoShape 250"/>
          <p:cNvSpPr>
            <a:spLocks/>
          </p:cNvSpPr>
          <p:nvPr/>
        </p:nvSpPr>
        <p:spPr bwMode="auto">
          <a:xfrm rot="16200000">
            <a:off x="2648275" y="3852526"/>
            <a:ext cx="428630" cy="1867590"/>
          </a:xfrm>
          <a:prstGeom prst="rightBrace">
            <a:avLst>
              <a:gd name="adj1" fmla="val 2907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252"/>
          <p:cNvSpPr txBox="1">
            <a:spLocks noChangeArrowheads="1"/>
          </p:cNvSpPr>
          <p:nvPr/>
        </p:nvSpPr>
        <p:spPr bwMode="auto">
          <a:xfrm>
            <a:off x="2643174" y="4071942"/>
            <a:ext cx="357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2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14480" y="142852"/>
            <a:ext cx="4500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200" dirty="0" smtClean="0"/>
              <a:t>Валентность.</a:t>
            </a:r>
            <a:endParaRPr lang="ru-RU" sz="2200" dirty="0"/>
          </a:p>
        </p:txBody>
      </p:sp>
      <p:sp>
        <p:nvSpPr>
          <p:cNvPr id="43" name="Text Box 247"/>
          <p:cNvSpPr txBox="1">
            <a:spLocks noChangeArrowheads="1"/>
          </p:cNvSpPr>
          <p:nvPr/>
        </p:nvSpPr>
        <p:spPr bwMode="auto">
          <a:xfrm>
            <a:off x="6000760" y="3488296"/>
            <a:ext cx="22124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Порядок действий:</a:t>
            </a:r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000100" y="3429000"/>
            <a:ext cx="8143900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000100" y="3929066"/>
            <a:ext cx="8143900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3214690" y="5143500"/>
            <a:ext cx="3429000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247"/>
          <p:cNvSpPr txBox="1">
            <a:spLocks noChangeArrowheads="1"/>
          </p:cNvSpPr>
          <p:nvPr/>
        </p:nvSpPr>
        <p:spPr bwMode="auto">
          <a:xfrm>
            <a:off x="5214942" y="4068553"/>
            <a:ext cx="3786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1. Находим валентность химических  элементов.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1" name="Text Box 247"/>
          <p:cNvSpPr txBox="1">
            <a:spLocks noChangeArrowheads="1"/>
          </p:cNvSpPr>
          <p:nvPr/>
        </p:nvSpPr>
        <p:spPr bwMode="auto">
          <a:xfrm>
            <a:off x="5214942" y="4714884"/>
            <a:ext cx="3786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2. Находим наименьшее общее кратное.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2" name="Text Box 247"/>
          <p:cNvSpPr txBox="1">
            <a:spLocks noChangeArrowheads="1"/>
          </p:cNvSpPr>
          <p:nvPr/>
        </p:nvSpPr>
        <p:spPr bwMode="auto">
          <a:xfrm>
            <a:off x="5214942" y="5357826"/>
            <a:ext cx="3786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3. Находим индексы.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3" name="Text Box 251"/>
          <p:cNvSpPr txBox="1">
            <a:spLocks noChangeArrowheads="1"/>
          </p:cNvSpPr>
          <p:nvPr/>
        </p:nvSpPr>
        <p:spPr bwMode="auto">
          <a:xfrm>
            <a:off x="5572132" y="5715016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54" name="Text Box 252"/>
          <p:cNvSpPr txBox="1">
            <a:spLocks noChangeArrowheads="1"/>
          </p:cNvSpPr>
          <p:nvPr/>
        </p:nvSpPr>
        <p:spPr bwMode="auto">
          <a:xfrm>
            <a:off x="2643174" y="4071942"/>
            <a:ext cx="357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2</a:t>
            </a:r>
            <a:endParaRPr lang="ru-RU" sz="3200" dirty="0"/>
          </a:p>
        </p:txBody>
      </p:sp>
      <p:sp>
        <p:nvSpPr>
          <p:cNvPr id="55" name="Text Box 248"/>
          <p:cNvSpPr txBox="1">
            <a:spLocks noChangeArrowheads="1"/>
          </p:cNvSpPr>
          <p:nvPr/>
        </p:nvSpPr>
        <p:spPr bwMode="auto">
          <a:xfrm>
            <a:off x="2143190" y="4786322"/>
            <a:ext cx="4999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/>
              <a:t>I</a:t>
            </a:r>
            <a:endParaRPr lang="ru-RU" sz="4000" dirty="0"/>
          </a:p>
        </p:txBody>
      </p:sp>
      <p:sp>
        <p:nvSpPr>
          <p:cNvPr id="56" name="Text Box 251"/>
          <p:cNvSpPr txBox="1">
            <a:spLocks noChangeArrowheads="1"/>
          </p:cNvSpPr>
          <p:nvPr/>
        </p:nvSpPr>
        <p:spPr bwMode="auto">
          <a:xfrm>
            <a:off x="6143636" y="5715016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57" name="Text Box 251"/>
          <p:cNvSpPr txBox="1">
            <a:spLocks noChangeArrowheads="1"/>
          </p:cNvSpPr>
          <p:nvPr/>
        </p:nvSpPr>
        <p:spPr bwMode="auto">
          <a:xfrm>
            <a:off x="6572264" y="5715016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58" name="Text Box 251"/>
          <p:cNvSpPr txBox="1">
            <a:spLocks noChangeArrowheads="1"/>
          </p:cNvSpPr>
          <p:nvPr/>
        </p:nvSpPr>
        <p:spPr bwMode="auto">
          <a:xfrm>
            <a:off x="6572264" y="5715016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59" name="Text Box 252"/>
          <p:cNvSpPr txBox="1">
            <a:spLocks noChangeArrowheads="1"/>
          </p:cNvSpPr>
          <p:nvPr/>
        </p:nvSpPr>
        <p:spPr bwMode="auto">
          <a:xfrm>
            <a:off x="2643174" y="4071942"/>
            <a:ext cx="357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2</a:t>
            </a:r>
            <a:endParaRPr lang="ru-RU" sz="3200" dirty="0"/>
          </a:p>
        </p:txBody>
      </p:sp>
      <p:sp>
        <p:nvSpPr>
          <p:cNvPr id="60" name="Text Box 251"/>
          <p:cNvSpPr txBox="1">
            <a:spLocks noChangeArrowheads="1"/>
          </p:cNvSpPr>
          <p:nvPr/>
        </p:nvSpPr>
        <p:spPr bwMode="auto">
          <a:xfrm>
            <a:off x="5572132" y="627322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61" name="Text Box 249"/>
          <p:cNvSpPr txBox="1">
            <a:spLocks noChangeArrowheads="1"/>
          </p:cNvSpPr>
          <p:nvPr/>
        </p:nvSpPr>
        <p:spPr bwMode="auto">
          <a:xfrm>
            <a:off x="3214678" y="4786322"/>
            <a:ext cx="6588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/>
              <a:t>II</a:t>
            </a:r>
            <a:endParaRPr lang="ru-RU" sz="4000" dirty="0"/>
          </a:p>
        </p:txBody>
      </p:sp>
      <p:sp>
        <p:nvSpPr>
          <p:cNvPr id="62" name="Text Box 251"/>
          <p:cNvSpPr txBox="1">
            <a:spLocks noChangeArrowheads="1"/>
          </p:cNvSpPr>
          <p:nvPr/>
        </p:nvSpPr>
        <p:spPr bwMode="auto">
          <a:xfrm>
            <a:off x="6357950" y="627322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63" name="Text Box 251"/>
          <p:cNvSpPr txBox="1">
            <a:spLocks noChangeArrowheads="1"/>
          </p:cNvSpPr>
          <p:nvPr/>
        </p:nvSpPr>
        <p:spPr bwMode="auto">
          <a:xfrm>
            <a:off x="6786578" y="627322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4" name="Text Box 251"/>
          <p:cNvSpPr txBox="1">
            <a:spLocks noChangeArrowheads="1"/>
          </p:cNvSpPr>
          <p:nvPr/>
        </p:nvSpPr>
        <p:spPr bwMode="auto">
          <a:xfrm>
            <a:off x="6786578" y="627322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5" name="Text Box 246"/>
          <p:cNvSpPr txBox="1">
            <a:spLocks noChangeArrowheads="1"/>
          </p:cNvSpPr>
          <p:nvPr/>
        </p:nvSpPr>
        <p:spPr bwMode="auto">
          <a:xfrm>
            <a:off x="1571604" y="5109346"/>
            <a:ext cx="25955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0" dirty="0" smtClean="0"/>
              <a:t> S</a:t>
            </a:r>
            <a:r>
              <a:rPr lang="en-US" sz="2000" dirty="0" smtClean="0"/>
              <a:t>  </a:t>
            </a:r>
            <a:r>
              <a:rPr lang="en-US" sz="8000" dirty="0" smtClean="0"/>
              <a:t> O</a:t>
            </a:r>
            <a:endParaRPr lang="ru-RU" sz="8000" dirty="0"/>
          </a:p>
        </p:txBody>
      </p:sp>
      <p:sp>
        <p:nvSpPr>
          <p:cNvPr id="66" name="Text Box 248"/>
          <p:cNvSpPr txBox="1">
            <a:spLocks noChangeArrowheads="1"/>
          </p:cNvSpPr>
          <p:nvPr/>
        </p:nvSpPr>
        <p:spPr bwMode="auto">
          <a:xfrm>
            <a:off x="2000232" y="4789711"/>
            <a:ext cx="7858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/>
              <a:t>VI</a:t>
            </a:r>
            <a:endParaRPr lang="ru-RU" sz="4000" dirty="0"/>
          </a:p>
        </p:txBody>
      </p:sp>
      <p:sp>
        <p:nvSpPr>
          <p:cNvPr id="67" name="Text Box 249"/>
          <p:cNvSpPr txBox="1">
            <a:spLocks noChangeArrowheads="1"/>
          </p:cNvSpPr>
          <p:nvPr/>
        </p:nvSpPr>
        <p:spPr bwMode="auto">
          <a:xfrm>
            <a:off x="3214678" y="4796205"/>
            <a:ext cx="6588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/>
              <a:t>II</a:t>
            </a:r>
            <a:endParaRPr lang="ru-RU" sz="4000" dirty="0"/>
          </a:p>
        </p:txBody>
      </p:sp>
      <p:sp>
        <p:nvSpPr>
          <p:cNvPr id="68" name="AutoShape 250"/>
          <p:cNvSpPr>
            <a:spLocks/>
          </p:cNvSpPr>
          <p:nvPr/>
        </p:nvSpPr>
        <p:spPr bwMode="auto">
          <a:xfrm rot="16200000">
            <a:off x="2648275" y="3855915"/>
            <a:ext cx="428630" cy="1867590"/>
          </a:xfrm>
          <a:prstGeom prst="rightBrace">
            <a:avLst>
              <a:gd name="adj1" fmla="val 2907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Text Box 252"/>
          <p:cNvSpPr txBox="1">
            <a:spLocks noChangeArrowheads="1"/>
          </p:cNvSpPr>
          <p:nvPr/>
        </p:nvSpPr>
        <p:spPr bwMode="auto">
          <a:xfrm>
            <a:off x="2643174" y="4075331"/>
            <a:ext cx="357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70" name="Text Box 247"/>
          <p:cNvSpPr txBox="1">
            <a:spLocks noChangeArrowheads="1"/>
          </p:cNvSpPr>
          <p:nvPr/>
        </p:nvSpPr>
        <p:spPr bwMode="auto">
          <a:xfrm>
            <a:off x="5214942" y="4071942"/>
            <a:ext cx="3786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1. Находим валентность химических  элементов.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1" name="Text Box 247"/>
          <p:cNvSpPr txBox="1">
            <a:spLocks noChangeArrowheads="1"/>
          </p:cNvSpPr>
          <p:nvPr/>
        </p:nvSpPr>
        <p:spPr bwMode="auto">
          <a:xfrm>
            <a:off x="5214942" y="4718273"/>
            <a:ext cx="3786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2. Находим наименьшее общее кратное.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2" name="Text Box 247"/>
          <p:cNvSpPr txBox="1">
            <a:spLocks noChangeArrowheads="1"/>
          </p:cNvSpPr>
          <p:nvPr/>
        </p:nvSpPr>
        <p:spPr bwMode="auto">
          <a:xfrm>
            <a:off x="5214942" y="5361215"/>
            <a:ext cx="3786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3. Находим индексы.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3" name="Text Box 251"/>
          <p:cNvSpPr txBox="1">
            <a:spLocks noChangeArrowheads="1"/>
          </p:cNvSpPr>
          <p:nvPr/>
        </p:nvSpPr>
        <p:spPr bwMode="auto">
          <a:xfrm>
            <a:off x="5572132" y="571840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74" name="Text Box 252"/>
          <p:cNvSpPr txBox="1">
            <a:spLocks noChangeArrowheads="1"/>
          </p:cNvSpPr>
          <p:nvPr/>
        </p:nvSpPr>
        <p:spPr bwMode="auto">
          <a:xfrm>
            <a:off x="2643174" y="4075331"/>
            <a:ext cx="357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75" name="Text Box 248"/>
          <p:cNvSpPr txBox="1">
            <a:spLocks noChangeArrowheads="1"/>
          </p:cNvSpPr>
          <p:nvPr/>
        </p:nvSpPr>
        <p:spPr bwMode="auto">
          <a:xfrm>
            <a:off x="2000232" y="4789711"/>
            <a:ext cx="714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/>
              <a:t>VI</a:t>
            </a:r>
            <a:endParaRPr lang="ru-RU" sz="4000" dirty="0"/>
          </a:p>
        </p:txBody>
      </p:sp>
      <p:sp>
        <p:nvSpPr>
          <p:cNvPr id="76" name="Text Box 251"/>
          <p:cNvSpPr txBox="1">
            <a:spLocks noChangeArrowheads="1"/>
          </p:cNvSpPr>
          <p:nvPr/>
        </p:nvSpPr>
        <p:spPr bwMode="auto">
          <a:xfrm>
            <a:off x="6357950" y="571840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77" name="Text Box 251"/>
          <p:cNvSpPr txBox="1">
            <a:spLocks noChangeArrowheads="1"/>
          </p:cNvSpPr>
          <p:nvPr/>
        </p:nvSpPr>
        <p:spPr bwMode="auto">
          <a:xfrm>
            <a:off x="6715140" y="571840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78" name="Text Box 251"/>
          <p:cNvSpPr txBox="1">
            <a:spLocks noChangeArrowheads="1"/>
          </p:cNvSpPr>
          <p:nvPr/>
        </p:nvSpPr>
        <p:spPr bwMode="auto">
          <a:xfrm>
            <a:off x="6715140" y="571840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79" name="Text Box 252"/>
          <p:cNvSpPr txBox="1">
            <a:spLocks noChangeArrowheads="1"/>
          </p:cNvSpPr>
          <p:nvPr/>
        </p:nvSpPr>
        <p:spPr bwMode="auto">
          <a:xfrm>
            <a:off x="2643174" y="4075331"/>
            <a:ext cx="357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80" name="Text Box 251"/>
          <p:cNvSpPr txBox="1">
            <a:spLocks noChangeArrowheads="1"/>
          </p:cNvSpPr>
          <p:nvPr/>
        </p:nvSpPr>
        <p:spPr bwMode="auto">
          <a:xfrm>
            <a:off x="5572132" y="6276614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81" name="Text Box 249"/>
          <p:cNvSpPr txBox="1">
            <a:spLocks noChangeArrowheads="1"/>
          </p:cNvSpPr>
          <p:nvPr/>
        </p:nvSpPr>
        <p:spPr bwMode="auto">
          <a:xfrm>
            <a:off x="3214678" y="4789711"/>
            <a:ext cx="6588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/>
              <a:t>II</a:t>
            </a:r>
            <a:endParaRPr lang="ru-RU" sz="4000" dirty="0"/>
          </a:p>
        </p:txBody>
      </p:sp>
      <p:sp>
        <p:nvSpPr>
          <p:cNvPr id="82" name="Text Box 251"/>
          <p:cNvSpPr txBox="1">
            <a:spLocks noChangeArrowheads="1"/>
          </p:cNvSpPr>
          <p:nvPr/>
        </p:nvSpPr>
        <p:spPr bwMode="auto">
          <a:xfrm>
            <a:off x="6357950" y="6276614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83" name="Text Box 251"/>
          <p:cNvSpPr txBox="1">
            <a:spLocks noChangeArrowheads="1"/>
          </p:cNvSpPr>
          <p:nvPr/>
        </p:nvSpPr>
        <p:spPr bwMode="auto">
          <a:xfrm>
            <a:off x="6786578" y="6276614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84" name="Text Box 251"/>
          <p:cNvSpPr txBox="1">
            <a:spLocks noChangeArrowheads="1"/>
          </p:cNvSpPr>
          <p:nvPr/>
        </p:nvSpPr>
        <p:spPr bwMode="auto">
          <a:xfrm>
            <a:off x="6786578" y="6276614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85" name="Text Box 246"/>
          <p:cNvSpPr txBox="1">
            <a:spLocks noChangeArrowheads="1"/>
          </p:cNvSpPr>
          <p:nvPr/>
        </p:nvSpPr>
        <p:spPr bwMode="auto">
          <a:xfrm>
            <a:off x="1571604" y="5105957"/>
            <a:ext cx="25955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0" dirty="0" smtClean="0"/>
              <a:t> P</a:t>
            </a:r>
            <a:r>
              <a:rPr lang="en-US" sz="2000" dirty="0" smtClean="0"/>
              <a:t>  </a:t>
            </a:r>
            <a:r>
              <a:rPr lang="en-US" sz="8000" dirty="0" smtClean="0"/>
              <a:t> O</a:t>
            </a:r>
            <a:endParaRPr lang="ru-RU" sz="8000" dirty="0"/>
          </a:p>
        </p:txBody>
      </p:sp>
      <p:sp>
        <p:nvSpPr>
          <p:cNvPr id="86" name="Text Box 248"/>
          <p:cNvSpPr txBox="1">
            <a:spLocks noChangeArrowheads="1"/>
          </p:cNvSpPr>
          <p:nvPr/>
        </p:nvSpPr>
        <p:spPr bwMode="auto">
          <a:xfrm>
            <a:off x="2000232" y="4786322"/>
            <a:ext cx="7858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/>
              <a:t>V</a:t>
            </a:r>
            <a:endParaRPr lang="ru-RU" sz="4000" dirty="0"/>
          </a:p>
        </p:txBody>
      </p:sp>
      <p:sp>
        <p:nvSpPr>
          <p:cNvPr id="87" name="Text Box 249"/>
          <p:cNvSpPr txBox="1">
            <a:spLocks noChangeArrowheads="1"/>
          </p:cNvSpPr>
          <p:nvPr/>
        </p:nvSpPr>
        <p:spPr bwMode="auto">
          <a:xfrm>
            <a:off x="3214678" y="4792816"/>
            <a:ext cx="6588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/>
              <a:t>II</a:t>
            </a:r>
            <a:endParaRPr lang="ru-RU" sz="4000" dirty="0"/>
          </a:p>
        </p:txBody>
      </p:sp>
      <p:sp>
        <p:nvSpPr>
          <p:cNvPr id="88" name="AutoShape 250"/>
          <p:cNvSpPr>
            <a:spLocks/>
          </p:cNvSpPr>
          <p:nvPr/>
        </p:nvSpPr>
        <p:spPr bwMode="auto">
          <a:xfrm rot="16200000">
            <a:off x="2648275" y="3852526"/>
            <a:ext cx="428630" cy="1867590"/>
          </a:xfrm>
          <a:prstGeom prst="rightBrace">
            <a:avLst>
              <a:gd name="adj1" fmla="val 2907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" name="Text Box 252"/>
          <p:cNvSpPr txBox="1">
            <a:spLocks noChangeArrowheads="1"/>
          </p:cNvSpPr>
          <p:nvPr/>
        </p:nvSpPr>
        <p:spPr bwMode="auto">
          <a:xfrm>
            <a:off x="2571736" y="4071942"/>
            <a:ext cx="714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10</a:t>
            </a:r>
            <a:endParaRPr lang="ru-RU" sz="3200" dirty="0"/>
          </a:p>
        </p:txBody>
      </p:sp>
      <p:sp>
        <p:nvSpPr>
          <p:cNvPr id="90" name="Text Box 247"/>
          <p:cNvSpPr txBox="1">
            <a:spLocks noChangeArrowheads="1"/>
          </p:cNvSpPr>
          <p:nvPr/>
        </p:nvSpPr>
        <p:spPr bwMode="auto">
          <a:xfrm>
            <a:off x="5214942" y="4068553"/>
            <a:ext cx="3786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1. Находим валентность химических  элементов.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1" name="Text Box 247"/>
          <p:cNvSpPr txBox="1">
            <a:spLocks noChangeArrowheads="1"/>
          </p:cNvSpPr>
          <p:nvPr/>
        </p:nvSpPr>
        <p:spPr bwMode="auto">
          <a:xfrm>
            <a:off x="5214942" y="4714884"/>
            <a:ext cx="3786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2. Находим наименьшее общее кратное.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2" name="Text Box 247"/>
          <p:cNvSpPr txBox="1">
            <a:spLocks noChangeArrowheads="1"/>
          </p:cNvSpPr>
          <p:nvPr/>
        </p:nvSpPr>
        <p:spPr bwMode="auto">
          <a:xfrm>
            <a:off x="5214942" y="5357826"/>
            <a:ext cx="3786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3. Находим индексы.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3" name="Text Box 251"/>
          <p:cNvSpPr txBox="1">
            <a:spLocks noChangeArrowheads="1"/>
          </p:cNvSpPr>
          <p:nvPr/>
        </p:nvSpPr>
        <p:spPr bwMode="auto">
          <a:xfrm>
            <a:off x="5572132" y="5715016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94" name="Text Box 252"/>
          <p:cNvSpPr txBox="1">
            <a:spLocks noChangeArrowheads="1"/>
          </p:cNvSpPr>
          <p:nvPr/>
        </p:nvSpPr>
        <p:spPr bwMode="auto">
          <a:xfrm>
            <a:off x="2571736" y="4071942"/>
            <a:ext cx="6429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10</a:t>
            </a:r>
            <a:endParaRPr lang="ru-RU" sz="3200" dirty="0"/>
          </a:p>
        </p:txBody>
      </p:sp>
      <p:sp>
        <p:nvSpPr>
          <p:cNvPr id="95" name="Text Box 248"/>
          <p:cNvSpPr txBox="1">
            <a:spLocks noChangeArrowheads="1"/>
          </p:cNvSpPr>
          <p:nvPr/>
        </p:nvSpPr>
        <p:spPr bwMode="auto">
          <a:xfrm>
            <a:off x="2000232" y="4786322"/>
            <a:ext cx="714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/>
              <a:t>V</a:t>
            </a:r>
            <a:endParaRPr lang="ru-RU" sz="4000" dirty="0"/>
          </a:p>
        </p:txBody>
      </p:sp>
      <p:sp>
        <p:nvSpPr>
          <p:cNvPr id="96" name="Text Box 251"/>
          <p:cNvSpPr txBox="1">
            <a:spLocks noChangeArrowheads="1"/>
          </p:cNvSpPr>
          <p:nvPr/>
        </p:nvSpPr>
        <p:spPr bwMode="auto">
          <a:xfrm>
            <a:off x="6357950" y="5715016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97" name="Text Box 251"/>
          <p:cNvSpPr txBox="1">
            <a:spLocks noChangeArrowheads="1"/>
          </p:cNvSpPr>
          <p:nvPr/>
        </p:nvSpPr>
        <p:spPr bwMode="auto">
          <a:xfrm>
            <a:off x="6715140" y="5715016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98" name="Text Box 251"/>
          <p:cNvSpPr txBox="1">
            <a:spLocks noChangeArrowheads="1"/>
          </p:cNvSpPr>
          <p:nvPr/>
        </p:nvSpPr>
        <p:spPr bwMode="auto">
          <a:xfrm>
            <a:off x="6715140" y="570174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99" name="Text Box 252"/>
          <p:cNvSpPr txBox="1">
            <a:spLocks noChangeArrowheads="1"/>
          </p:cNvSpPr>
          <p:nvPr/>
        </p:nvSpPr>
        <p:spPr bwMode="auto">
          <a:xfrm>
            <a:off x="2571736" y="4058671"/>
            <a:ext cx="714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10</a:t>
            </a:r>
            <a:endParaRPr lang="ru-RU" sz="3200" dirty="0"/>
          </a:p>
        </p:txBody>
      </p:sp>
      <p:sp>
        <p:nvSpPr>
          <p:cNvPr id="100" name="Text Box 251"/>
          <p:cNvSpPr txBox="1">
            <a:spLocks noChangeArrowheads="1"/>
          </p:cNvSpPr>
          <p:nvPr/>
        </p:nvSpPr>
        <p:spPr bwMode="auto">
          <a:xfrm>
            <a:off x="5572132" y="627322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101" name="Text Box 249"/>
          <p:cNvSpPr txBox="1">
            <a:spLocks noChangeArrowheads="1"/>
          </p:cNvSpPr>
          <p:nvPr/>
        </p:nvSpPr>
        <p:spPr bwMode="auto">
          <a:xfrm>
            <a:off x="3214678" y="4786322"/>
            <a:ext cx="6588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/>
              <a:t>II</a:t>
            </a:r>
            <a:endParaRPr lang="ru-RU" sz="4000" dirty="0"/>
          </a:p>
        </p:txBody>
      </p:sp>
      <p:sp>
        <p:nvSpPr>
          <p:cNvPr id="102" name="Text Box 251"/>
          <p:cNvSpPr txBox="1">
            <a:spLocks noChangeArrowheads="1"/>
          </p:cNvSpPr>
          <p:nvPr/>
        </p:nvSpPr>
        <p:spPr bwMode="auto">
          <a:xfrm>
            <a:off x="6357950" y="627322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=</a:t>
            </a:r>
            <a:endParaRPr lang="ru-RU" sz="3200" dirty="0"/>
          </a:p>
        </p:txBody>
      </p:sp>
      <p:sp>
        <p:nvSpPr>
          <p:cNvPr id="103" name="Text Box 251"/>
          <p:cNvSpPr txBox="1">
            <a:spLocks noChangeArrowheads="1"/>
          </p:cNvSpPr>
          <p:nvPr/>
        </p:nvSpPr>
        <p:spPr bwMode="auto">
          <a:xfrm>
            <a:off x="6786578" y="6273225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5</a:t>
            </a:r>
            <a:endParaRPr lang="ru-RU" sz="3200" dirty="0"/>
          </a:p>
        </p:txBody>
      </p:sp>
      <p:sp>
        <p:nvSpPr>
          <p:cNvPr id="104" name="Text Box 251"/>
          <p:cNvSpPr txBox="1">
            <a:spLocks noChangeArrowheads="1"/>
          </p:cNvSpPr>
          <p:nvPr/>
        </p:nvSpPr>
        <p:spPr bwMode="auto">
          <a:xfrm>
            <a:off x="6786578" y="6273249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5</a:t>
            </a:r>
            <a:endParaRPr lang="ru-RU" sz="3200" dirty="0"/>
          </a:p>
        </p:txBody>
      </p:sp>
      <p:sp>
        <p:nvSpPr>
          <p:cNvPr id="108" name="Управляющая кнопка: настраиваемая 107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109" name="Управляющая кнопка: настраиваемая 108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10" name="Управляющая кнопка: настраиваемая 109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11" name="Управляющая кнопка: настраиваемая 110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7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9.9468E-7 L 0.27812 0.2415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11358E-6 L 0.40382 0.12838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93384E-6 L -0.40764 0.01249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9.9468E-7 L 0.27812 0.32547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11358E-6 L 0.28576 0.21235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3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00254E-6 L -0.33646 -0.06893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-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9.9468E-7 L 0.27812 0.2415 " pathEditMode="relative" rAng="0" ptsTypes="AA">
                                      <p:cBhvr>
                                        <p:cTn id="2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500"/>
                            </p:stCondLst>
                            <p:childTnLst>
                              <p:par>
                                <p:cTn id="252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40764 0.12847 " pathEditMode="relative" rAng="0" ptsTypes="AA">
                                      <p:cBhvr>
                                        <p:cTn id="25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3000"/>
                            </p:stCondLst>
                            <p:childTnLst>
                              <p:par>
                                <p:cTn id="2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45468 0.0125 " pathEditMode="relative" rAng="0" ptsTypes="AA">
                                      <p:cBhvr>
                                        <p:cTn id="26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4500"/>
                            </p:stCondLst>
                            <p:childTnLst>
                              <p:par>
                                <p:cTn id="26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9.9468E-7 L 0.27812 0.32547 " pathEditMode="relative" rAng="0" ptsTypes="AA">
                                      <p:cBhvr>
                                        <p:cTn id="27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000"/>
                            </p:stCondLst>
                            <p:childTnLst>
                              <p:par>
                                <p:cTn id="2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500"/>
                            </p:stCondLst>
                            <p:childTnLst>
                              <p:par>
                                <p:cTn id="28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11358E-6 L 0.28576 0.21235 " pathEditMode="relative" rAng="0" ptsTypes="AA">
                                      <p:cBhvr>
                                        <p:cTn id="28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500"/>
                            </p:stCondLst>
                            <p:childTnLst>
                              <p:par>
                                <p:cTn id="2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000"/>
                            </p:stCondLst>
                            <p:childTnLst>
                              <p:par>
                                <p:cTn id="2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5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0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00254E-6 L -0.33646 -0.06893 " pathEditMode="relative" rAng="0" ptsTypes="AA">
                                      <p:cBhvr>
                                        <p:cTn id="30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-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27031 0.24167 " pathEditMode="relative" rAng="0" ptsTypes="AA">
                                      <p:cBhvr>
                                        <p:cTn id="40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000"/>
                            </p:stCondLst>
                            <p:childTnLst>
                              <p:par>
                                <p:cTn id="4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500"/>
                            </p:stCondLst>
                            <p:childTnLst>
                              <p:par>
                                <p:cTn id="4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500"/>
                            </p:stCondLst>
                            <p:childTnLst>
                              <p:par>
                                <p:cTn id="415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11358E-6 L 0.41545 0.12838 " pathEditMode="relative" rAng="0" ptsTypes="AA">
                                      <p:cBhvr>
                                        <p:cTn id="41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500"/>
                            </p:stCondLst>
                            <p:childTnLst>
                              <p:par>
                                <p:cTn id="4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3500"/>
                            </p:stCondLst>
                            <p:childTnLst>
                              <p:par>
                                <p:cTn id="4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3500"/>
                            </p:stCondLst>
                            <p:childTnLst>
                              <p:par>
                                <p:cTn id="42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45468 0.0125 " pathEditMode="relative" rAng="0" ptsTypes="AA">
                                      <p:cBhvr>
                                        <p:cTn id="43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208 L 0.27674 0.32755 " pathEditMode="relative" rAng="0" ptsTypes="AA">
                                      <p:cBhvr>
                                        <p:cTn id="43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000"/>
                            </p:stCondLst>
                            <p:childTnLst>
                              <p:par>
                                <p:cTn id="4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4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11358E-6 L 0.28576 0.21235 " pathEditMode="relative" rAng="0" ptsTypes="AA">
                                      <p:cBhvr>
                                        <p:cTn id="44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3000"/>
                            </p:stCondLst>
                            <p:childTnLst>
                              <p:par>
                                <p:cTn id="4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3500"/>
                            </p:stCondLst>
                            <p:childTnLst>
                              <p:par>
                                <p:cTn id="4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3500"/>
                            </p:stCondLst>
                            <p:childTnLst>
                              <p:par>
                                <p:cTn id="459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00254E-6 L -0.33646 -0.06893 " pathEditMode="relative" rAng="0" ptsTypes="AA">
                                      <p:cBhvr>
                                        <p:cTn id="46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-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2" grpId="1"/>
      <p:bldP spid="13" grpId="0"/>
      <p:bldP spid="14" grpId="0"/>
      <p:bldP spid="14" grpId="1"/>
      <p:bldP spid="15" grpId="0"/>
      <p:bldP spid="15" grpId="1"/>
      <p:bldP spid="16" grpId="0" animBg="1"/>
      <p:bldP spid="16" grpId="1" animBg="1"/>
      <p:bldP spid="18" grpId="0"/>
      <p:bldP spid="18" grpId="1"/>
      <p:bldP spid="43" grpId="0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4" grpId="2"/>
      <p:bldP spid="55" grpId="1"/>
      <p:bldP spid="55" grpId="2"/>
      <p:bldP spid="55" grpId="3"/>
      <p:bldP spid="56" grpId="0"/>
      <p:bldP spid="56" grpId="1"/>
      <p:bldP spid="57" grpId="0"/>
      <p:bldP spid="57" grpId="1"/>
      <p:bldP spid="58" grpId="0"/>
      <p:bldP spid="58" grpId="1"/>
      <p:bldP spid="58" grpId="2"/>
      <p:bldP spid="59" grpId="0"/>
      <p:bldP spid="59" grpId="1"/>
      <p:bldP spid="59" grpId="2"/>
      <p:bldP spid="60" grpId="0"/>
      <p:bldP spid="60" grpId="1"/>
      <p:bldP spid="61" grpId="0"/>
      <p:bldP spid="61" grpId="1"/>
      <p:bldP spid="61" grpId="2"/>
      <p:bldP spid="62" grpId="0"/>
      <p:bldP spid="62" grpId="1"/>
      <p:bldP spid="63" grpId="0"/>
      <p:bldP spid="63" grpId="1"/>
      <p:bldP spid="64" grpId="0"/>
      <p:bldP spid="64" grpId="1"/>
      <p:bldP spid="64" grpId="2"/>
      <p:bldP spid="64" grpId="3"/>
      <p:bldP spid="65" grpId="0"/>
      <p:bldP spid="65" grpId="1"/>
      <p:bldP spid="66" grpId="0"/>
      <p:bldP spid="66" grpId="1"/>
      <p:bldP spid="67" grpId="0"/>
      <p:bldP spid="67" grpId="1"/>
      <p:bldP spid="68" grpId="0" animBg="1"/>
      <p:bldP spid="68" grpId="1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4" grpId="2"/>
      <p:bldP spid="75" grpId="0"/>
      <p:bldP spid="75" grpId="1"/>
      <p:bldP spid="75" grpId="2"/>
      <p:bldP spid="76" grpId="0"/>
      <p:bldP spid="76" grpId="1"/>
      <p:bldP spid="77" grpId="0"/>
      <p:bldP spid="77" grpId="1"/>
      <p:bldP spid="78" grpId="0"/>
      <p:bldP spid="78" grpId="1"/>
      <p:bldP spid="78" grpId="2"/>
      <p:bldP spid="78" grpId="3"/>
      <p:bldP spid="79" grpId="0"/>
      <p:bldP spid="79" grpId="1"/>
      <p:bldP spid="79" grpId="2"/>
      <p:bldP spid="80" grpId="0"/>
      <p:bldP spid="80" grpId="1"/>
      <p:bldP spid="81" grpId="0"/>
      <p:bldP spid="81" grpId="1"/>
      <p:bldP spid="81" grpId="2"/>
      <p:bldP spid="82" grpId="0"/>
      <p:bldP spid="82" grpId="1"/>
      <p:bldP spid="83" grpId="0"/>
      <p:bldP spid="83" grpId="1"/>
      <p:bldP spid="84" grpId="0"/>
      <p:bldP spid="84" grpId="1"/>
      <p:bldP spid="84" grpId="2"/>
      <p:bldP spid="85" grpId="0"/>
      <p:bldP spid="85" grpId="1"/>
      <p:bldP spid="86" grpId="0"/>
      <p:bldP spid="86" grpId="1"/>
      <p:bldP spid="87" grpId="0"/>
      <p:bldP spid="87" grpId="1"/>
      <p:bldP spid="88" grpId="0" animBg="1"/>
      <p:bldP spid="88" grpId="1" animBg="1"/>
      <p:bldP spid="89" grpId="0"/>
      <p:bldP spid="89" grpId="1"/>
      <p:bldP spid="90" grpId="0"/>
      <p:bldP spid="91" grpId="0"/>
      <p:bldP spid="92" grpId="0"/>
      <p:bldP spid="93" grpId="0"/>
      <p:bldP spid="93" grpId="1"/>
      <p:bldP spid="94" grpId="0"/>
      <p:bldP spid="94" grpId="1"/>
      <p:bldP spid="94" grpId="2"/>
      <p:bldP spid="95" grpId="0"/>
      <p:bldP spid="95" grpId="1"/>
      <p:bldP spid="95" grpId="2"/>
      <p:bldP spid="96" grpId="0"/>
      <p:bldP spid="96" grpId="1"/>
      <p:bldP spid="97" grpId="0"/>
      <p:bldP spid="97" grpId="1"/>
      <p:bldP spid="98" grpId="0"/>
      <p:bldP spid="98" grpId="1"/>
      <p:bldP spid="98" grpId="2"/>
      <p:bldP spid="99" grpId="0"/>
      <p:bldP spid="99" grpId="1"/>
      <p:bldP spid="99" grpId="2"/>
      <p:bldP spid="100" grpId="0"/>
      <p:bldP spid="100" grpId="1"/>
      <p:bldP spid="101" grpId="0"/>
      <p:bldP spid="101" grpId="1"/>
      <p:bldP spid="101" grpId="2"/>
      <p:bldP spid="102" grpId="0"/>
      <p:bldP spid="102" grpId="1"/>
      <p:bldP spid="103" grpId="0"/>
      <p:bldP spid="103" grpId="1"/>
      <p:bldP spid="104" grpId="0"/>
      <p:bldP spid="104" grpId="1"/>
      <p:bldP spid="10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Овал 118"/>
          <p:cNvSpPr/>
          <p:nvPr/>
        </p:nvSpPr>
        <p:spPr>
          <a:xfrm>
            <a:off x="1142976" y="1785926"/>
            <a:ext cx="3857652" cy="3714776"/>
          </a:xfrm>
          <a:prstGeom prst="ellipse">
            <a:avLst/>
          </a:prstGeom>
          <a:solidFill>
            <a:srgbClr val="FFC000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1285852" y="1928802"/>
            <a:ext cx="3571900" cy="3429024"/>
          </a:xfrm>
          <a:prstGeom prst="ellipse">
            <a:avLst/>
          </a:prstGeom>
          <a:solidFill>
            <a:srgbClr val="FFC000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1428728" y="2071678"/>
            <a:ext cx="3286148" cy="3143272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1928794" y="2500306"/>
            <a:ext cx="2286016" cy="2286016"/>
          </a:xfrm>
          <a:prstGeom prst="ellipse">
            <a:avLst/>
          </a:prstGeom>
          <a:solidFill>
            <a:srgbClr val="7678D8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2071670" y="2643182"/>
            <a:ext cx="2000264" cy="2000264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2571736" y="3143248"/>
            <a:ext cx="1000132" cy="1000132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15</a:t>
            </a:r>
            <a:endParaRPr lang="ru-RU" dirty="0"/>
          </a:p>
        </p:txBody>
      </p:sp>
      <p:sp>
        <p:nvSpPr>
          <p:cNvPr id="7" name="Text Box 230"/>
          <p:cNvSpPr txBox="1">
            <a:spLocks noChangeArrowheads="1"/>
          </p:cNvSpPr>
          <p:nvPr/>
        </p:nvSpPr>
        <p:spPr bwMode="auto">
          <a:xfrm>
            <a:off x="1214414" y="895633"/>
            <a:ext cx="7858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Орбитально</a:t>
            </a:r>
            <a:r>
              <a:rPr lang="ru-RU" sz="2400" dirty="0" smtClean="0"/>
              <a:t> – планетарное</a:t>
            </a:r>
            <a:r>
              <a:rPr lang="en-US" sz="2400" dirty="0" smtClean="0"/>
              <a:t> </a:t>
            </a:r>
            <a:r>
              <a:rPr lang="ru-RU" sz="2400" dirty="0" smtClean="0"/>
              <a:t>модель строение атома.  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14480" y="142852"/>
            <a:ext cx="4500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200" dirty="0" smtClean="0"/>
              <a:t>Строение атома.</a:t>
            </a:r>
            <a:endParaRPr lang="ru-RU" sz="2200" dirty="0"/>
          </a:p>
        </p:txBody>
      </p:sp>
      <p:sp>
        <p:nvSpPr>
          <p:cNvPr id="105" name="Овал 104"/>
          <p:cNvSpPr/>
          <p:nvPr/>
        </p:nvSpPr>
        <p:spPr>
          <a:xfrm>
            <a:off x="3000364" y="357187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flipV="1">
            <a:off x="3071802" y="1785926"/>
            <a:ext cx="2286016" cy="18573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5357818" y="1785926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V="1">
            <a:off x="3571868" y="2143116"/>
            <a:ext cx="1785950" cy="13573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5357818" y="2141528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86446" y="1500174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Ядро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786446" y="1928802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s </a:t>
            </a:r>
            <a:r>
              <a:rPr lang="ru-RU" dirty="0" smtClean="0"/>
              <a:t>орбиталь</a:t>
            </a:r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5929322" y="2285992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0" name="Прямая со стрелкой 129"/>
          <p:cNvCxnSpPr/>
          <p:nvPr/>
        </p:nvCxnSpPr>
        <p:spPr>
          <a:xfrm rot="5400000">
            <a:off x="5964247" y="2463793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rot="5400000" flipH="1" flipV="1">
            <a:off x="6036479" y="2463793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Овал 133"/>
          <p:cNvSpPr/>
          <p:nvPr/>
        </p:nvSpPr>
        <p:spPr>
          <a:xfrm>
            <a:off x="2643174" y="328612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3428992" y="392906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6" name="Прямая со стрелкой 135"/>
          <p:cNvCxnSpPr/>
          <p:nvPr/>
        </p:nvCxnSpPr>
        <p:spPr>
          <a:xfrm rot="5400000">
            <a:off x="5965041" y="2464587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rot="5400000" flipH="1" flipV="1">
            <a:off x="6037273" y="2463793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V="1">
            <a:off x="4071934" y="2928934"/>
            <a:ext cx="1285884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786446" y="2714620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r>
              <a:rPr lang="en-US" dirty="0" smtClean="0"/>
              <a:t>s </a:t>
            </a:r>
            <a:r>
              <a:rPr lang="ru-RU" dirty="0" smtClean="0"/>
              <a:t>орбиталь</a:t>
            </a:r>
            <a:endParaRPr lang="ru-RU" dirty="0"/>
          </a:p>
        </p:txBody>
      </p:sp>
      <p:cxnSp>
        <p:nvCxnSpPr>
          <p:cNvPr id="142" name="Прямая со стрелкой 141"/>
          <p:cNvCxnSpPr/>
          <p:nvPr/>
        </p:nvCxnSpPr>
        <p:spPr>
          <a:xfrm>
            <a:off x="5357818" y="2928934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Прямоугольник 142"/>
          <p:cNvSpPr/>
          <p:nvPr/>
        </p:nvSpPr>
        <p:spPr>
          <a:xfrm>
            <a:off x="5929322" y="3071810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4" name="Прямая со стрелкой 143"/>
          <p:cNvCxnSpPr/>
          <p:nvPr/>
        </p:nvCxnSpPr>
        <p:spPr>
          <a:xfrm rot="5400000">
            <a:off x="5964247" y="3249611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rot="5400000" flipH="1" flipV="1">
            <a:off x="6036479" y="3249611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rot="5400000">
            <a:off x="5965041" y="3250405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 rot="5400000" flipH="1" flipV="1">
            <a:off x="6037273" y="3249611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Овал 147"/>
          <p:cNvSpPr/>
          <p:nvPr/>
        </p:nvSpPr>
        <p:spPr>
          <a:xfrm>
            <a:off x="3000364" y="457200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3214678" y="264318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50" name="Прямая соединительная линия 149"/>
          <p:cNvCxnSpPr/>
          <p:nvPr/>
        </p:nvCxnSpPr>
        <p:spPr>
          <a:xfrm flipV="1">
            <a:off x="3929058" y="3786190"/>
            <a:ext cx="1357322" cy="6429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/>
          <p:nvPr/>
        </p:nvCxnSpPr>
        <p:spPr>
          <a:xfrm>
            <a:off x="5286380" y="3786190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786446" y="3571876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r>
              <a:rPr lang="en-US" dirty="0" smtClean="0"/>
              <a:t>p </a:t>
            </a:r>
            <a:r>
              <a:rPr lang="ru-RU" dirty="0" smtClean="0"/>
              <a:t>орбиталь</a:t>
            </a:r>
            <a:endParaRPr lang="ru-RU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5929322" y="3929066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5" name="Прямая со стрелкой 154"/>
          <p:cNvCxnSpPr/>
          <p:nvPr/>
        </p:nvCxnSpPr>
        <p:spPr>
          <a:xfrm rot="5400000">
            <a:off x="5964247" y="4106867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rot="5400000" flipH="1" flipV="1">
            <a:off x="6036479" y="4106867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Прямоугольник 158"/>
          <p:cNvSpPr/>
          <p:nvPr/>
        </p:nvSpPr>
        <p:spPr>
          <a:xfrm>
            <a:off x="6286512" y="3929066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0" name="Прямая со стрелкой 159"/>
          <p:cNvCxnSpPr/>
          <p:nvPr/>
        </p:nvCxnSpPr>
        <p:spPr>
          <a:xfrm rot="5400000">
            <a:off x="6321437" y="4106867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rot="5400000" flipH="1" flipV="1">
            <a:off x="6393669" y="4106867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Прямоугольник 163"/>
          <p:cNvSpPr/>
          <p:nvPr/>
        </p:nvSpPr>
        <p:spPr>
          <a:xfrm>
            <a:off x="6643702" y="3929066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5" name="Прямая со стрелкой 164"/>
          <p:cNvCxnSpPr/>
          <p:nvPr/>
        </p:nvCxnSpPr>
        <p:spPr>
          <a:xfrm rot="5400000">
            <a:off x="6678627" y="4106867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 rot="5400000" flipH="1" flipV="1">
            <a:off x="6750859" y="4106867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 rot="5400000">
            <a:off x="5965041" y="4106867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Овал 178"/>
          <p:cNvSpPr/>
          <p:nvPr/>
        </p:nvSpPr>
        <p:spPr>
          <a:xfrm>
            <a:off x="3571868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2" name="Прямая со стрелкой 181"/>
          <p:cNvCxnSpPr/>
          <p:nvPr/>
        </p:nvCxnSpPr>
        <p:spPr>
          <a:xfrm rot="5400000">
            <a:off x="6322231" y="4106867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Овал 182"/>
          <p:cNvSpPr/>
          <p:nvPr/>
        </p:nvSpPr>
        <p:spPr>
          <a:xfrm>
            <a:off x="1928794" y="342900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4" name="Прямая со стрелкой 183"/>
          <p:cNvCxnSpPr/>
          <p:nvPr/>
        </p:nvCxnSpPr>
        <p:spPr>
          <a:xfrm rot="5400000">
            <a:off x="6678627" y="4107661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Овал 184"/>
          <p:cNvSpPr/>
          <p:nvPr/>
        </p:nvSpPr>
        <p:spPr>
          <a:xfrm>
            <a:off x="3357554" y="250030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6" name="Прямая со стрелкой 185"/>
          <p:cNvCxnSpPr/>
          <p:nvPr/>
        </p:nvCxnSpPr>
        <p:spPr>
          <a:xfrm rot="5400000" flipH="1" flipV="1">
            <a:off x="6037273" y="4106867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Овал 187"/>
          <p:cNvSpPr/>
          <p:nvPr/>
        </p:nvSpPr>
        <p:spPr>
          <a:xfrm>
            <a:off x="2714612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9" name="Прямая со стрелкой 188"/>
          <p:cNvCxnSpPr/>
          <p:nvPr/>
        </p:nvCxnSpPr>
        <p:spPr>
          <a:xfrm rot="5400000" flipH="1" flipV="1">
            <a:off x="6394463" y="4106867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Овал 189"/>
          <p:cNvSpPr/>
          <p:nvPr/>
        </p:nvSpPr>
        <p:spPr>
          <a:xfrm>
            <a:off x="2357422" y="271462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91" name="Прямая со стрелкой 190"/>
          <p:cNvCxnSpPr/>
          <p:nvPr/>
        </p:nvCxnSpPr>
        <p:spPr>
          <a:xfrm rot="5400000" flipH="1" flipV="1">
            <a:off x="6751653" y="4106867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Овал 191"/>
          <p:cNvSpPr/>
          <p:nvPr/>
        </p:nvSpPr>
        <p:spPr>
          <a:xfrm>
            <a:off x="4214810" y="357187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93" name="Прямая соединительная линия 192"/>
          <p:cNvCxnSpPr/>
          <p:nvPr/>
        </p:nvCxnSpPr>
        <p:spPr>
          <a:xfrm flipV="1">
            <a:off x="4286248" y="4572008"/>
            <a:ext cx="1000132" cy="1428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>
            <a:off x="5286380" y="4572008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5786446" y="4357694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3s </a:t>
            </a:r>
            <a:r>
              <a:rPr lang="ru-RU" dirty="0" smtClean="0"/>
              <a:t>орбиталь</a:t>
            </a:r>
            <a:endParaRPr lang="ru-RU" dirty="0"/>
          </a:p>
        </p:txBody>
      </p:sp>
      <p:sp>
        <p:nvSpPr>
          <p:cNvPr id="198" name="Прямоугольник 197"/>
          <p:cNvSpPr/>
          <p:nvPr/>
        </p:nvSpPr>
        <p:spPr>
          <a:xfrm>
            <a:off x="5929322" y="4714884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9" name="Прямая со стрелкой 198"/>
          <p:cNvCxnSpPr/>
          <p:nvPr/>
        </p:nvCxnSpPr>
        <p:spPr>
          <a:xfrm rot="5400000">
            <a:off x="5964247" y="4892685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 стрелкой 199"/>
          <p:cNvCxnSpPr/>
          <p:nvPr/>
        </p:nvCxnSpPr>
        <p:spPr>
          <a:xfrm rot="5400000" flipH="1" flipV="1">
            <a:off x="6036479" y="4892685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>
            <a:off x="4071934" y="5072074"/>
            <a:ext cx="1214446" cy="28575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 стрелкой 204"/>
          <p:cNvCxnSpPr/>
          <p:nvPr/>
        </p:nvCxnSpPr>
        <p:spPr>
          <a:xfrm>
            <a:off x="5286380" y="5357826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5786446" y="5143512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3p </a:t>
            </a:r>
            <a:r>
              <a:rPr lang="ru-RU" dirty="0" smtClean="0"/>
              <a:t>орбиталь</a:t>
            </a:r>
            <a:endParaRPr lang="ru-RU" dirty="0"/>
          </a:p>
        </p:txBody>
      </p:sp>
      <p:sp>
        <p:nvSpPr>
          <p:cNvPr id="208" name="Прямоугольник 207"/>
          <p:cNvSpPr/>
          <p:nvPr/>
        </p:nvSpPr>
        <p:spPr>
          <a:xfrm>
            <a:off x="5929322" y="5500702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9" name="Прямая со стрелкой 208"/>
          <p:cNvCxnSpPr/>
          <p:nvPr/>
        </p:nvCxnSpPr>
        <p:spPr>
          <a:xfrm rot="5400000">
            <a:off x="5964247" y="5679297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 стрелкой 209"/>
          <p:cNvCxnSpPr/>
          <p:nvPr/>
        </p:nvCxnSpPr>
        <p:spPr>
          <a:xfrm rot="5400000" flipH="1" flipV="1">
            <a:off x="6036479" y="5678503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Прямоугольник 210"/>
          <p:cNvSpPr/>
          <p:nvPr/>
        </p:nvSpPr>
        <p:spPr>
          <a:xfrm>
            <a:off x="6286512" y="5500702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2" name="Прямая со стрелкой 211"/>
          <p:cNvCxnSpPr/>
          <p:nvPr/>
        </p:nvCxnSpPr>
        <p:spPr>
          <a:xfrm rot="5400000">
            <a:off x="6321437" y="5679297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 стрелкой 212"/>
          <p:cNvCxnSpPr/>
          <p:nvPr/>
        </p:nvCxnSpPr>
        <p:spPr>
          <a:xfrm rot="5400000" flipH="1" flipV="1">
            <a:off x="6393669" y="5678503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Прямоугольник 213"/>
          <p:cNvSpPr/>
          <p:nvPr/>
        </p:nvSpPr>
        <p:spPr>
          <a:xfrm>
            <a:off x="6643702" y="5500702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5" name="Прямая со стрелкой 214"/>
          <p:cNvCxnSpPr/>
          <p:nvPr/>
        </p:nvCxnSpPr>
        <p:spPr>
          <a:xfrm rot="5400000">
            <a:off x="6678627" y="5678503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/>
          <p:nvPr/>
        </p:nvCxnSpPr>
        <p:spPr>
          <a:xfrm rot="5400000" flipH="1" flipV="1">
            <a:off x="6750859" y="5678503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223"/>
          <p:cNvCxnSpPr/>
          <p:nvPr/>
        </p:nvCxnSpPr>
        <p:spPr>
          <a:xfrm>
            <a:off x="3571868" y="5429264"/>
            <a:ext cx="1714512" cy="7143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 стрелкой 225"/>
          <p:cNvCxnSpPr/>
          <p:nvPr/>
        </p:nvCxnSpPr>
        <p:spPr>
          <a:xfrm>
            <a:off x="5286380" y="6143644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786446" y="5929330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3d </a:t>
            </a:r>
            <a:r>
              <a:rPr lang="ru-RU" dirty="0" smtClean="0"/>
              <a:t>орбиталь</a:t>
            </a:r>
            <a:endParaRPr lang="ru-RU" dirty="0"/>
          </a:p>
        </p:txBody>
      </p:sp>
      <p:sp>
        <p:nvSpPr>
          <p:cNvPr id="229" name="Прямоугольник 228"/>
          <p:cNvSpPr/>
          <p:nvPr/>
        </p:nvSpPr>
        <p:spPr>
          <a:xfrm>
            <a:off x="5929322" y="6286520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0" name="Прямая со стрелкой 229"/>
          <p:cNvCxnSpPr/>
          <p:nvPr/>
        </p:nvCxnSpPr>
        <p:spPr>
          <a:xfrm rot="5400000">
            <a:off x="5964247" y="6465115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 стрелкой 230"/>
          <p:cNvCxnSpPr/>
          <p:nvPr/>
        </p:nvCxnSpPr>
        <p:spPr>
          <a:xfrm rot="5400000" flipH="1" flipV="1">
            <a:off x="6036479" y="6464321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Прямоугольник 231"/>
          <p:cNvSpPr/>
          <p:nvPr/>
        </p:nvSpPr>
        <p:spPr>
          <a:xfrm>
            <a:off x="6286512" y="6286520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3" name="Прямая со стрелкой 232"/>
          <p:cNvCxnSpPr/>
          <p:nvPr/>
        </p:nvCxnSpPr>
        <p:spPr>
          <a:xfrm rot="5400000">
            <a:off x="6321437" y="6465115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 стрелкой 233"/>
          <p:cNvCxnSpPr/>
          <p:nvPr/>
        </p:nvCxnSpPr>
        <p:spPr>
          <a:xfrm rot="5400000" flipH="1" flipV="1">
            <a:off x="6393669" y="6464321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Прямоугольник 234"/>
          <p:cNvSpPr/>
          <p:nvPr/>
        </p:nvSpPr>
        <p:spPr>
          <a:xfrm>
            <a:off x="6643702" y="6286520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6" name="Прямая со стрелкой 235"/>
          <p:cNvCxnSpPr/>
          <p:nvPr/>
        </p:nvCxnSpPr>
        <p:spPr>
          <a:xfrm rot="5400000">
            <a:off x="6678627" y="6464321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 стрелкой 236"/>
          <p:cNvCxnSpPr/>
          <p:nvPr/>
        </p:nvCxnSpPr>
        <p:spPr>
          <a:xfrm rot="5400000" flipH="1" flipV="1">
            <a:off x="6750859" y="6464321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Прямоугольник 237"/>
          <p:cNvSpPr/>
          <p:nvPr/>
        </p:nvSpPr>
        <p:spPr>
          <a:xfrm>
            <a:off x="7000892" y="6286520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9" name="Прямая со стрелкой 238"/>
          <p:cNvCxnSpPr/>
          <p:nvPr/>
        </p:nvCxnSpPr>
        <p:spPr>
          <a:xfrm rot="5400000">
            <a:off x="7035817" y="6465115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 стрелкой 239"/>
          <p:cNvCxnSpPr/>
          <p:nvPr/>
        </p:nvCxnSpPr>
        <p:spPr>
          <a:xfrm rot="5400000" flipH="1" flipV="1">
            <a:off x="7108049" y="6464321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Прямоугольник 240"/>
          <p:cNvSpPr/>
          <p:nvPr/>
        </p:nvSpPr>
        <p:spPr>
          <a:xfrm>
            <a:off x="7358082" y="6286520"/>
            <a:ext cx="357190" cy="357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2" name="Прямая со стрелкой 241"/>
          <p:cNvCxnSpPr/>
          <p:nvPr/>
        </p:nvCxnSpPr>
        <p:spPr>
          <a:xfrm rot="5400000">
            <a:off x="7393007" y="6464321"/>
            <a:ext cx="215108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 стрелкой 242"/>
          <p:cNvCxnSpPr/>
          <p:nvPr/>
        </p:nvCxnSpPr>
        <p:spPr>
          <a:xfrm rot="5400000" flipH="1" flipV="1">
            <a:off x="7465239" y="6464321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Правая фигурная скобка 243"/>
          <p:cNvSpPr/>
          <p:nvPr/>
        </p:nvSpPr>
        <p:spPr>
          <a:xfrm>
            <a:off x="7643834" y="1928802"/>
            <a:ext cx="428628" cy="4786346"/>
          </a:xfrm>
          <a:prstGeom prst="rightBrace">
            <a:avLst>
              <a:gd name="adj1" fmla="val 55740"/>
              <a:gd name="adj2" fmla="val 49735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TextBox 244"/>
          <p:cNvSpPr txBox="1"/>
          <p:nvPr/>
        </p:nvSpPr>
        <p:spPr>
          <a:xfrm>
            <a:off x="8072462" y="2214554"/>
            <a:ext cx="3571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Э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Л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Е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К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Т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Р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А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Я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8501090" y="2772503"/>
            <a:ext cx="3571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Б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Л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Ч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К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А</a:t>
            </a:r>
          </a:p>
          <a:p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104" name="Управляющая кнопка: настраиваемая 103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106" name="Управляющая кнопка: настраиваемая 105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108" name="Управляющая кнопка: настраиваемая 107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109" name="Управляющая кнопка: настраиваемая 108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8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36875 0.1196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29011 0.2145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C 0.01909 -0.02916 0.05312 -0.03078 0.07691 -0.00439 C 0.09843 0.02223 0.10087 0.06783 0.08194 0.09607 C 0.06215 0.12616 0.02899 0.12778 0.00607 0.10047 C -0.0165 0.07408 -0.01927 0.02987 2.77778E-6 -4.07407E-6 Z " pathEditMode="relative" rAng="-46109923" ptsTypes="fffff">
                                      <p:cBhvr>
                                        <p:cTn id="76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48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439 C 0.02101 -0.03842 0.0158 -0.08495 -0.00885 -0.10787 C -0.03333 -0.13055 -0.06788 -0.12106 -0.08594 -0.0875 C -0.10399 -0.0537 -0.09809 -0.00764 -0.07344 0.01528 C -0.04896 0.03797 -0.01458 0.02963 0.00313 -0.00439 Z " pathEditMode="relative" rAng="-3304884" ptsTypes="fffff">
                                      <p:cBhvr>
                                        <p:cTn id="7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31371 -0.0893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33733 0.20463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44 C 0.05382 0.00648 0.09427 0.07963 0.0882 0.16343 C 0.07761 0.24074 0.02153 0.29884 -0.03541 0.28565 C -0.0967 0.27407 -0.13576 0.20324 -0.12743 0.12037 C -0.11892 0.03889 -0.06614 -0.01528 -0.00555 -0.0044 Z " pathEditMode="relative" rAng="-64315562" ptsTypes="fffff">
                                      <p:cBhvr>
                                        <p:cTn id="144" dur="3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146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C 0.06128 -0.00069 0.11267 -0.06342 0.11163 -0.14375 C 0.11267 -0.22338 0.06128 -0.2875 0.00052 -0.28842 C -0.06025 -0.28958 -0.10816 -0.22407 -0.10816 -0.14467 C -0.10816 -0.06551 -0.06025 -0.00023 4.72222E-6 -2.22222E-6 Z " pathEditMode="relative" rAng="0" ptsTypes="fffff">
                                      <p:cBhvr>
                                        <p:cTn id="146" dur="3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0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00"/>
                            </p:stCondLst>
                            <p:childTnLst>
                              <p:par>
                                <p:cTn id="1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000"/>
                            </p:stCondLst>
                            <p:childTnLst>
                              <p:par>
                                <p:cTn id="1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5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2743 0.07963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49445 -0.08842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500"/>
                            </p:stCondLst>
                            <p:childTnLst>
                              <p:par>
                                <p:cTn id="2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-0.36823 -0.225 " pathEditMode="relative" rAng="0" ptsTypes="AA">
                                      <p:cBhvr>
                                        <p:cTn id="223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7500"/>
                            </p:stCondLst>
                            <p:childTnLst>
                              <p:par>
                                <p:cTn id="2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37657 0.09005 " pathEditMode="relative" rAng="0" ptsTypes="AA">
                                      <p:cBhvr>
                                        <p:cTn id="235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9500"/>
                            </p:stCondLst>
                            <p:childTnLst>
                              <p:par>
                                <p:cTn id="2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023 L -0.45504 -0.19328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28941 -0.06736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037E-6 C -0.06094 0.04282 -0.13663 0.01157 -0.16875 -0.06991 C -0.20087 -0.15116 -0.17743 -0.25209 -0.11632 -0.29491 C -0.05538 -0.33774 0.02031 -0.30649 0.05243 -0.225 C 0.08455 -0.14375 0.06111 -0.04283 5.55112E-17 3.7037E-6 Z " pathEditMode="relative" rAng="9135600" ptsTypes="fffff">
                                      <p:cBhvr>
                                        <p:cTn id="270" dur="4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147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C 0.06632 0.02546 0.13559 -0.0257 0.15469 -0.11412 C 0.17378 -0.20232 0.13559 -0.29468 0.0691 -0.32037 C 0.00278 -0.34584 -0.06702 -0.29468 -0.08611 -0.20648 C -0.10521 -0.11806 -0.06649 -0.02547 1.94444E-6 2.22222E-6 Z " pathEditMode="relative" rAng="11767400" ptsTypes="fffff">
                                      <p:cBhvr>
                                        <p:cTn id="272" dur="4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160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C 0.05521 -0.05486 0.13368 -0.03982 0.175 0.03379 C 0.21615 0.10741 0.20487 0.21203 0.14966 0.26713 C 0.09445 0.32199 0.01598 0.30694 -0.02534 0.23333 C -0.06649 0.15972 -0.0552 0.05509 -3.88889E-6 2.22222E-6 Z " pathEditMode="relative" rAng="-2202658" ptsTypes="fffff">
                                      <p:cBhvr>
                                        <p:cTn id="274" dur="4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34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C -0.01129 0.08982 0.03472 0.17477 0.10278 0.19005 C 0.17066 0.20533 0.23524 0.14514 0.24653 0.05556 C 0.25781 -0.03402 0.2118 -0.11921 0.14375 -0.13449 C 0.07587 -0.14976 0.01128 -0.08935 1.11111E-6 -4.81481E-6 Z " pathEditMode="relative" rAng="-4824412" ptsTypes="fffff">
                                      <p:cBhvr>
                                        <p:cTn id="276" dur="4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28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4.07407E-6 C -0.07014 -0.02477 -0.13872 0.02731 -0.15729 0.11597 C -0.17604 0.20463 -0.13611 0.29676 -0.06841 0.3206 C -0.00104 0.3456 0.06875 0.29398 0.08698 0.20486 C 0.10538 0.1162 0.06493 0.02407 -0.00243 4.07407E-6 Z " pathEditMode="relative" rAng="919876" ptsTypes="fffff">
                                      <p:cBhvr>
                                        <p:cTn id="278" dur="4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160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694 C -0.00608 0.09884 -0.06216 0.17361 -0.13108 0.17361 C -0.2 0.17361 -0.25608 0.09884 -0.25608 0.00694 C -0.25608 -0.08496 -0.2 -0.15973 -0.13108 -0.15973 C -0.06216 -0.15973 -0.00608 -0.08496 -0.00608 0.00694 Z " pathEditMode="relative" rAng="5400000" ptsTypes="fffff">
                                      <p:cBhvr>
                                        <p:cTn id="280" dur="4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"/>
                            </p:stCondLst>
                            <p:childTnLst>
                              <p:par>
                                <p:cTn id="3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500"/>
                            </p:stCondLst>
                            <p:childTnLst>
                              <p:par>
                                <p:cTn id="3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000"/>
                            </p:stCondLst>
                            <p:childTnLst>
                              <p:par>
                                <p:cTn id="3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3000"/>
                            </p:stCondLst>
                            <p:childTnLst>
                              <p:par>
                                <p:cTn id="3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500"/>
                            </p:stCondLst>
                            <p:childTnLst>
                              <p:par>
                                <p:cTn id="3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4000"/>
                            </p:stCondLst>
                            <p:childTnLst>
                              <p:par>
                                <p:cTn id="3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4500"/>
                            </p:stCondLst>
                            <p:childTnLst>
                              <p:par>
                                <p:cTn id="3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5000"/>
                            </p:stCondLst>
                            <p:childTnLst>
                              <p:par>
                                <p:cTn id="3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500"/>
                            </p:stCondLst>
                            <p:childTnLst>
                              <p:par>
                                <p:cTn id="3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6000"/>
                            </p:stCondLst>
                            <p:childTnLst>
                              <p:par>
                                <p:cTn id="3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6500"/>
                            </p:stCondLst>
                            <p:childTnLst>
                              <p:par>
                                <p:cTn id="3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7000"/>
                            </p:stCondLst>
                            <p:childTnLst>
                              <p:par>
                                <p:cTn id="3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7500"/>
                            </p:stCondLst>
                            <p:childTnLst>
                              <p:par>
                                <p:cTn id="3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8000"/>
                            </p:stCondLst>
                            <p:childTnLst>
                              <p:par>
                                <p:cTn id="3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8500"/>
                            </p:stCondLst>
                            <p:childTnLst>
                              <p:par>
                                <p:cTn id="3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9000"/>
                            </p:stCondLst>
                            <p:childTnLst>
                              <p:par>
                                <p:cTn id="3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18" grpId="0" animBg="1"/>
      <p:bldP spid="117" grpId="0" animBg="1"/>
      <p:bldP spid="115" grpId="0" animBg="1"/>
      <p:bldP spid="116" grpId="0" animBg="1"/>
      <p:bldP spid="114" grpId="0" animBg="1"/>
      <p:bldP spid="105" grpId="0" animBg="1"/>
      <p:bldP spid="123" grpId="0"/>
      <p:bldP spid="126" grpId="0"/>
      <p:bldP spid="128" grpId="0" animBg="1"/>
      <p:bldP spid="134" grpId="0" animBg="1"/>
      <p:bldP spid="134" grpId="1" animBg="1"/>
      <p:bldP spid="135" grpId="0" animBg="1"/>
      <p:bldP spid="135" grpId="1" animBg="1"/>
      <p:bldP spid="141" grpId="0"/>
      <p:bldP spid="143" grpId="0" animBg="1"/>
      <p:bldP spid="148" grpId="0" animBg="1"/>
      <p:bldP spid="148" grpId="1" animBg="1"/>
      <p:bldP spid="149" grpId="0" animBg="1"/>
      <p:bldP spid="149" grpId="1" animBg="1"/>
      <p:bldP spid="153" grpId="0"/>
      <p:bldP spid="154" grpId="0" animBg="1"/>
      <p:bldP spid="179" grpId="0" animBg="1"/>
      <p:bldP spid="179" grpId="1" animBg="1"/>
      <p:bldP spid="183" grpId="0" animBg="1"/>
      <p:bldP spid="183" grpId="1" animBg="1"/>
      <p:bldP spid="185" grpId="0" animBg="1"/>
      <p:bldP spid="185" grpId="1" animBg="1"/>
      <p:bldP spid="188" grpId="0" animBg="1"/>
      <p:bldP spid="188" grpId="1" animBg="1"/>
      <p:bldP spid="190" grpId="0" animBg="1"/>
      <p:bldP spid="190" grpId="1" animBg="1"/>
      <p:bldP spid="192" grpId="0" animBg="1"/>
      <p:bldP spid="192" grpId="1" animBg="1"/>
      <p:bldP spid="197" grpId="0"/>
      <p:bldP spid="198" grpId="0" animBg="1"/>
      <p:bldP spid="207" grpId="0"/>
      <p:bldP spid="208" grpId="0" animBg="1"/>
      <p:bldP spid="228" grpId="0"/>
      <p:bldP spid="229" grpId="0" animBg="1"/>
      <p:bldP spid="244" grpId="0" animBg="1"/>
      <p:bldP spid="245" grpId="0"/>
      <p:bldP spid="2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60350"/>
            <a:ext cx="1071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B706ADD1-3001-43DE-A606-654607DD755B}" type="datetime3">
              <a:rPr lang="ru-RU" sz="1600"/>
              <a:pPr/>
              <a:t>12/03/14</a:t>
            </a:fld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483" y="71435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17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14480" y="142852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2200" dirty="0" smtClean="0">
                <a:solidFill>
                  <a:schemeClr val="accent4"/>
                </a:solidFill>
              </a:rPr>
              <a:t>Строение электронных оболочек атомов.</a:t>
            </a:r>
            <a:endParaRPr lang="ru-RU" sz="2200" dirty="0">
              <a:solidFill>
                <a:schemeClr val="accent4"/>
              </a:solidFill>
            </a:endParaRPr>
          </a:p>
        </p:txBody>
      </p:sp>
      <p:sp>
        <p:nvSpPr>
          <p:cNvPr id="101" name="Text Box 5"/>
          <p:cNvSpPr txBox="1">
            <a:spLocks noChangeArrowheads="1"/>
          </p:cNvSpPr>
          <p:nvPr/>
        </p:nvSpPr>
        <p:spPr bwMode="auto">
          <a:xfrm>
            <a:off x="1476375" y="1125538"/>
            <a:ext cx="74533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Электронная оболочка – это совокупность электронов, двигающихся вокруг ядра атома.</a:t>
            </a:r>
            <a:endParaRPr lang="ru-RU" sz="2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714480" y="2068289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Электроны  в электронной оболочке располагаются на энергетических уровнях.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714480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en-US" sz="2400" dirty="0" smtClean="0">
                <a:solidFill>
                  <a:srgbClr val="FA6054"/>
                </a:solidFill>
              </a:rPr>
              <a:t> </a:t>
            </a:r>
            <a:r>
              <a:rPr lang="ru-RU" sz="2400" dirty="0" smtClean="0">
                <a:solidFill>
                  <a:srgbClr val="FA6054"/>
                </a:solidFill>
              </a:rPr>
              <a:t>– главное квантовое число – определяет число энергетических уровней 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43042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Номер периода совпадает с числом  энергетических уровней элемента.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357290" y="3429000"/>
            <a:ext cx="100013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</a:t>
            </a:r>
            <a:endParaRPr lang="ru-RU" dirty="0"/>
          </a:p>
        </p:txBody>
      </p:sp>
      <p:grpSp>
        <p:nvGrpSpPr>
          <p:cNvPr id="108" name="Группа 107"/>
          <p:cNvGrpSpPr/>
          <p:nvPr/>
        </p:nvGrpSpPr>
        <p:grpSpPr>
          <a:xfrm>
            <a:off x="2357422" y="4286256"/>
            <a:ext cx="1357322" cy="1012274"/>
            <a:chOff x="2786050" y="3143248"/>
            <a:chExt cx="1357322" cy="1012274"/>
          </a:xfrm>
        </p:grpSpPr>
        <p:sp>
          <p:nvSpPr>
            <p:cNvPr id="109" name="Прямоугольник 108"/>
            <p:cNvSpPr/>
            <p:nvPr/>
          </p:nvSpPr>
          <p:spPr>
            <a:xfrm>
              <a:off x="2786050" y="3143248"/>
              <a:ext cx="1357322" cy="10001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786050" y="3143248"/>
              <a:ext cx="46679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Р</a:t>
              </a:r>
              <a:endParaRPr lang="ru-RU" sz="4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786050" y="3786190"/>
              <a:ext cx="10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Ф</a:t>
              </a:r>
              <a:r>
                <a:rPr lang="ru-RU" dirty="0" smtClean="0"/>
                <a:t>осфор</a:t>
              </a:r>
              <a:endParaRPr lang="ru-RU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679784" y="3143248"/>
              <a:ext cx="463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15</a:t>
              </a:r>
              <a:endParaRPr lang="ru-RU" sz="2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214678" y="3500438"/>
              <a:ext cx="8258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30,9748</a:t>
              </a:r>
              <a:endParaRPr lang="ru-RU" sz="1400" dirty="0"/>
            </a:p>
          </p:txBody>
        </p:sp>
      </p:grpSp>
      <p:sp>
        <p:nvSpPr>
          <p:cNvPr id="124" name="Прямоугольник 123"/>
          <p:cNvSpPr/>
          <p:nvPr/>
        </p:nvSpPr>
        <p:spPr>
          <a:xfrm>
            <a:off x="1357290" y="3857628"/>
            <a:ext cx="1000132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357422" y="3429000"/>
            <a:ext cx="135732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Группа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2357422" y="3857628"/>
            <a:ext cx="135732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V</a:t>
            </a:r>
            <a:endParaRPr lang="ru-RU" sz="3600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1635333" y="4214818"/>
            <a:ext cx="436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dirty="0" smtClean="0">
                <a:solidFill>
                  <a:srgbClr val="000000"/>
                </a:solidFill>
                <a:latin typeface="Tahoma"/>
              </a:rPr>
              <a:t>3</a:t>
            </a:r>
            <a:endParaRPr lang="ru-RU" sz="36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1" name="Дуга 130"/>
          <p:cNvSpPr/>
          <p:nvPr/>
        </p:nvSpPr>
        <p:spPr>
          <a:xfrm>
            <a:off x="3643306" y="3429000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Дуга 131"/>
          <p:cNvSpPr/>
          <p:nvPr/>
        </p:nvSpPr>
        <p:spPr>
          <a:xfrm>
            <a:off x="4143372" y="3429000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Дуга 138"/>
          <p:cNvSpPr/>
          <p:nvPr/>
        </p:nvSpPr>
        <p:spPr>
          <a:xfrm>
            <a:off x="4643438" y="3429000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TextBox 139"/>
          <p:cNvSpPr txBox="1"/>
          <p:nvPr/>
        </p:nvSpPr>
        <p:spPr>
          <a:xfrm>
            <a:off x="1714480" y="207167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Число электронов </a:t>
            </a:r>
            <a:r>
              <a:rPr lang="en-US" sz="2400" dirty="0" smtClean="0">
                <a:solidFill>
                  <a:srgbClr val="FA6054"/>
                </a:solidFill>
              </a:rPr>
              <a:t> (</a:t>
            </a:r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en-US" sz="2400" dirty="0" smtClean="0">
                <a:solidFill>
                  <a:srgbClr val="FA6054"/>
                </a:solidFill>
              </a:rPr>
              <a:t>) </a:t>
            </a:r>
            <a:r>
              <a:rPr lang="ru-RU" sz="2400" dirty="0" smtClean="0">
                <a:solidFill>
                  <a:srgbClr val="FA6054"/>
                </a:solidFill>
              </a:rPr>
              <a:t>на уровне рассчитывается по формуле.</a:t>
            </a:r>
          </a:p>
          <a:p>
            <a:pPr algn="just"/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ru-RU" sz="2400" b="1" dirty="0" smtClean="0">
                <a:solidFill>
                  <a:srgbClr val="FA6054"/>
                </a:solidFill>
              </a:rPr>
              <a:t> = 2</a:t>
            </a:r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en-US" sz="2400" b="1" baseline="30000" dirty="0" smtClean="0">
                <a:solidFill>
                  <a:srgbClr val="FA6054"/>
                </a:solidFill>
              </a:rPr>
              <a:t>2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286512" y="3357562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1,  N = 2 </a:t>
            </a:r>
            <a:r>
              <a:rPr lang="en-US" b="1" baseline="30000" dirty="0" smtClean="0"/>
              <a:t>. </a:t>
            </a:r>
            <a:r>
              <a:rPr lang="en-US" dirty="0" smtClean="0"/>
              <a:t>1</a:t>
            </a:r>
            <a:r>
              <a:rPr lang="en-US" baseline="30000" dirty="0" smtClean="0"/>
              <a:t>2 </a:t>
            </a:r>
            <a:r>
              <a:rPr lang="en-US" dirty="0" smtClean="0"/>
              <a:t>= 2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8286776" y="335756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ru-RU" dirty="0"/>
          </a:p>
        </p:txBody>
      </p:sp>
      <p:sp>
        <p:nvSpPr>
          <p:cNvPr id="158" name="TextBox 157"/>
          <p:cNvSpPr txBox="1"/>
          <p:nvPr/>
        </p:nvSpPr>
        <p:spPr>
          <a:xfrm>
            <a:off x="6286512" y="3786190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</a:t>
            </a:r>
            <a:r>
              <a:rPr lang="ru-RU" dirty="0" smtClean="0"/>
              <a:t>2</a:t>
            </a:r>
            <a:r>
              <a:rPr lang="en-US" dirty="0" smtClean="0"/>
              <a:t>,  N = 2 </a:t>
            </a:r>
            <a:r>
              <a:rPr lang="en-US" b="1" baseline="30000" dirty="0" smtClean="0"/>
              <a:t>. </a:t>
            </a:r>
            <a:r>
              <a:rPr lang="ru-RU" dirty="0" smtClean="0"/>
              <a:t>2</a:t>
            </a:r>
            <a:r>
              <a:rPr lang="en-US" baseline="30000" dirty="0" smtClean="0"/>
              <a:t>2 </a:t>
            </a:r>
            <a:r>
              <a:rPr lang="en-US" dirty="0" smtClean="0"/>
              <a:t>=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8286776" y="378619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8</a:t>
            </a:r>
            <a:endParaRPr lang="ru-RU" dirty="0"/>
          </a:p>
        </p:txBody>
      </p:sp>
      <p:sp>
        <p:nvSpPr>
          <p:cNvPr id="163" name="TextBox 162"/>
          <p:cNvSpPr txBox="1"/>
          <p:nvPr/>
        </p:nvSpPr>
        <p:spPr>
          <a:xfrm>
            <a:off x="1714480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Номер группы совпадает с числом электронов на последнем энергетическом уровне.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214678" y="385762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8" name="TextBox 167"/>
          <p:cNvSpPr txBox="1"/>
          <p:nvPr/>
        </p:nvSpPr>
        <p:spPr>
          <a:xfrm>
            <a:off x="6286512" y="4286256"/>
            <a:ext cx="2871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Общее число электронов</a:t>
            </a:r>
          </a:p>
          <a:p>
            <a:r>
              <a:rPr lang="ru-RU" dirty="0" smtClean="0"/>
              <a:t>е = </a:t>
            </a:r>
            <a:endParaRPr lang="ru-RU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3251156" y="4286256"/>
            <a:ext cx="463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 smtClean="0">
                <a:solidFill>
                  <a:srgbClr val="000000"/>
                </a:solidFill>
              </a:rPr>
              <a:t>15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286512" y="4929198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171" name="Правая фигурная скобка 170"/>
          <p:cNvSpPr/>
          <p:nvPr/>
        </p:nvSpPr>
        <p:spPr>
          <a:xfrm rot="5400000">
            <a:off x="4964910" y="4822041"/>
            <a:ext cx="285751" cy="1357322"/>
          </a:xfrm>
          <a:prstGeom prst="rightBrace">
            <a:avLst>
              <a:gd name="adj1" fmla="val 39981"/>
              <a:gd name="adj2" fmla="val 5074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TextBox 171"/>
          <p:cNvSpPr txBox="1"/>
          <p:nvPr/>
        </p:nvSpPr>
        <p:spPr>
          <a:xfrm>
            <a:off x="4919878" y="570287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40" name="Управляющая кнопка: настраиваемая 39">
            <a:hlinkClick r:id="" action="ppaction://hlinkshowjump?jump=nextslide" highlightClick="1"/>
          </p:cNvPr>
          <p:cNvSpPr/>
          <p:nvPr/>
        </p:nvSpPr>
        <p:spPr>
          <a:xfrm>
            <a:off x="0" y="5715040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Далее</a:t>
            </a:r>
            <a:endParaRPr lang="ru-RU" sz="1200" dirty="0"/>
          </a:p>
        </p:txBody>
      </p:sp>
      <p:sp>
        <p:nvSpPr>
          <p:cNvPr id="41" name="Управляющая кнопка: настраиваемая 40">
            <a:hlinkClick r:id="rId3" action="ppaction://hlinksldjump" highlightClick="1"/>
          </p:cNvPr>
          <p:cNvSpPr/>
          <p:nvPr/>
        </p:nvSpPr>
        <p:spPr>
          <a:xfrm>
            <a:off x="0" y="6000792"/>
            <a:ext cx="1000100" cy="285752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Содержание</a:t>
            </a:r>
            <a:endParaRPr lang="ru-RU" sz="1100" dirty="0"/>
          </a:p>
        </p:txBody>
      </p:sp>
      <p:sp>
        <p:nvSpPr>
          <p:cNvPr id="43" name="Управляющая кнопка: настраиваемая 42">
            <a:hlinkClick r:id="" action="ppaction://hlinkshowjump?jump=previousslide" highlightClick="1"/>
          </p:cNvPr>
          <p:cNvSpPr/>
          <p:nvPr/>
        </p:nvSpPr>
        <p:spPr>
          <a:xfrm>
            <a:off x="0" y="6286544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Назад</a:t>
            </a:r>
            <a:endParaRPr lang="ru-RU" sz="1200" dirty="0"/>
          </a:p>
        </p:txBody>
      </p:sp>
      <p:sp>
        <p:nvSpPr>
          <p:cNvPr id="44" name="Управляющая кнопка: настраиваемая 43">
            <a:hlinkClick r:id="" action="ppaction://noaction" highlightClick="1"/>
          </p:cNvPr>
          <p:cNvSpPr/>
          <p:nvPr/>
        </p:nvSpPr>
        <p:spPr>
          <a:xfrm>
            <a:off x="0" y="6572272"/>
            <a:ext cx="1000100" cy="28572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4965F-A99A-4DE0-BB83-9940F7FE580E}" type="slidenum">
              <a:rPr lang="ru-RU" sz="1200" smtClean="0"/>
              <a:pPr algn="ctr"/>
              <a:t>9</a:t>
            </a:fld>
            <a:endParaRPr lang="ru-RU" sz="1200" dirty="0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0001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6468E-6 L 0.27379 -0.035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00" y="-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1177E-7 L -0.41545 0.24543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20148E-6 L -0.36805 0.18297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0" y="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6359E-6 L 0.24166 0.17256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2783E-6 L 0.37118 0.04487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00" y="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2" grpId="1"/>
      <p:bldP spid="103" grpId="0"/>
      <p:bldP spid="103" grpId="1"/>
      <p:bldP spid="104" grpId="0"/>
      <p:bldP spid="104" grpId="1"/>
      <p:bldP spid="106" grpId="0" animBg="1"/>
      <p:bldP spid="124" grpId="0" animBg="1"/>
      <p:bldP spid="125" grpId="0" animBg="1"/>
      <p:bldP spid="127" grpId="0" animBg="1"/>
      <p:bldP spid="129" grpId="0"/>
      <p:bldP spid="129" grpId="1"/>
      <p:bldP spid="129" grpId="2"/>
      <p:bldP spid="131" grpId="0" animBg="1"/>
      <p:bldP spid="132" grpId="0" animBg="1"/>
      <p:bldP spid="139" grpId="0" animBg="1"/>
      <p:bldP spid="140" grpId="0"/>
      <p:bldP spid="140" grpId="1"/>
      <p:bldP spid="151" grpId="0"/>
      <p:bldP spid="157" grpId="0"/>
      <p:bldP spid="157" grpId="1"/>
      <p:bldP spid="158" grpId="0"/>
      <p:bldP spid="162" grpId="0"/>
      <p:bldP spid="162" grpId="1"/>
      <p:bldP spid="163" grpId="0"/>
      <p:bldP spid="167" grpId="0"/>
      <p:bldP spid="167" grpId="1"/>
      <p:bldP spid="168" grpId="0"/>
      <p:bldP spid="169" grpId="0"/>
      <p:bldP spid="169" grpId="1"/>
      <p:bldP spid="170" grpId="0"/>
      <p:bldP spid="171" grpId="0" animBg="1"/>
      <p:bldP spid="172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3841</TotalTime>
  <Words>4031</Words>
  <Application>Microsoft Office PowerPoint</Application>
  <PresentationFormat>Экран (4:3)</PresentationFormat>
  <Paragraphs>1200</Paragraphs>
  <Slides>26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Текстура</vt:lpstr>
      <vt:lpstr>Коллекция учебных динамических слайдов по химии 8 класс.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Чистые вещества и смеси.</dc:title>
  <dc:creator>Тахмезов Эльшан</dc:creator>
  <cp:lastModifiedBy>Эльшан Т. Тахмезов</cp:lastModifiedBy>
  <cp:revision>360</cp:revision>
  <dcterms:created xsi:type="dcterms:W3CDTF">2007-08-30T11:33:14Z</dcterms:created>
  <dcterms:modified xsi:type="dcterms:W3CDTF">2014-03-12T10:43:25Z</dcterms:modified>
</cp:coreProperties>
</file>