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6" r:id="rId8"/>
    <p:sldId id="262" r:id="rId9"/>
    <p:sldId id="263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84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201F786-903D-4B33-B1D6-ABD1B4AD6752}" type="datetimeFigureOut">
              <a:rPr lang="ru-RU" smtClean="0"/>
              <a:t>09.08.2014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5B34BE-9267-4BD6-A503-4416AD07C6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Муниципальное Бюджетное Общеобразовательное Учреждение Средняя Общеобразовательная Школа №53 </a:t>
            </a:r>
            <a:r>
              <a:rPr lang="ru-RU" dirty="0" err="1" smtClean="0"/>
              <a:t>г.о</a:t>
            </a:r>
            <a:r>
              <a:rPr lang="ru-RU" dirty="0" smtClean="0"/>
              <a:t>. Самара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dirty="0" smtClean="0"/>
              <a:t>Подготовил:</a:t>
            </a:r>
          </a:p>
          <a:p>
            <a:pPr algn="r"/>
            <a:r>
              <a:rPr lang="ru-RU" dirty="0" smtClean="0"/>
              <a:t>Учитель изобразительного искусства</a:t>
            </a:r>
          </a:p>
          <a:p>
            <a:pPr algn="r"/>
            <a:r>
              <a:rPr lang="ru-RU" dirty="0" smtClean="0"/>
              <a:t>МБОУ СОШ № 53 </a:t>
            </a:r>
            <a:r>
              <a:rPr lang="ru-RU" dirty="0" err="1" smtClean="0"/>
              <a:t>г.о</a:t>
            </a:r>
            <a:r>
              <a:rPr lang="ru-RU" dirty="0" smtClean="0"/>
              <a:t>. САМАРА</a:t>
            </a:r>
          </a:p>
          <a:p>
            <a:pPr algn="r"/>
            <a:r>
              <a:rPr lang="ru-RU" dirty="0" err="1" smtClean="0"/>
              <a:t>Рассохина</a:t>
            </a:r>
            <a:r>
              <a:rPr lang="ru-RU" dirty="0" smtClean="0"/>
              <a:t> Елена Анатольевна</a:t>
            </a:r>
          </a:p>
          <a:p>
            <a:pPr algn="ctr"/>
            <a:r>
              <a:rPr lang="ru-RU" dirty="0" smtClean="0"/>
              <a:t>Самара,2014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3999" cy="4248471"/>
          </a:xfrm>
        </p:spPr>
        <p:txBody>
          <a:bodyPr anchor="ctr"/>
          <a:lstStyle/>
          <a:p>
            <a:pPr marL="182880" indent="0">
              <a:buNone/>
            </a:pPr>
            <a:r>
              <a:rPr lang="ru-RU" dirty="0" smtClean="0"/>
              <a:t>Сказки в произведениях русских художников. Иван Яковлевич </a:t>
            </a:r>
            <a:r>
              <a:rPr lang="ru-RU" dirty="0" err="1" smtClean="0"/>
              <a:t>Билибин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58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7954" y="0"/>
            <a:ext cx="3806046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Белый всадник. Сказка Василиса </a:t>
            </a:r>
            <a:r>
              <a:rPr lang="ru-RU" dirty="0" smtClean="0"/>
              <a:t>Прекрасная.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26" y="-9484"/>
            <a:ext cx="5322300" cy="686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66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0"/>
            <a:ext cx="3563888" cy="68580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Иллюстрация</a:t>
            </a:r>
            <a:r>
              <a:rPr lang="ru-RU" dirty="0"/>
              <a:t> к былине </a:t>
            </a:r>
            <a:r>
              <a:rPr lang="ru-RU" dirty="0" err="1" smtClean="0"/>
              <a:t>Вольга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8740" y="818"/>
            <a:ext cx="5588852" cy="682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5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5140" y="32257"/>
            <a:ext cx="3878860" cy="6825743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/>
              <a:t>Иллюстрация </a:t>
            </a:r>
            <a:r>
              <a:rPr lang="ru-RU" dirty="0"/>
              <a:t>к сказке Белая </a:t>
            </a:r>
            <a:r>
              <a:rPr lang="ru-RU" dirty="0" smtClean="0"/>
              <a:t>уточка.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09" y="32257"/>
            <a:ext cx="5247289" cy="682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54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0"/>
            <a:ext cx="3707904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Сказка Марья </a:t>
            </a:r>
            <a:r>
              <a:rPr lang="ru-RU" dirty="0" err="1" smtClean="0"/>
              <a:t>Моревна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930" y="0"/>
            <a:ext cx="5408235" cy="686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63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292" y="6093296"/>
            <a:ext cx="9143999" cy="1052736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Иллюстрация к Сказке о Золотом </a:t>
            </a:r>
            <a:r>
              <a:rPr lang="ru-RU" sz="3200" dirty="0" smtClean="0"/>
              <a:t>петушке.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6744" y="0"/>
            <a:ext cx="8529656" cy="623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0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710" y="18224"/>
            <a:ext cx="9109145" cy="6831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66" y="0"/>
            <a:ext cx="91440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10000"/>
                    <a:lumOff val="90000"/>
                  </a:schemeClr>
                </a:solidFill>
              </a:rPr>
              <a:t>Иллюстрация к Сказке о Золотом </a:t>
            </a:r>
            <a:r>
              <a:rPr lang="ru-RU" sz="3200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петушке.</a:t>
            </a:r>
            <a:endParaRPr lang="ru-RU" sz="3200" dirty="0">
              <a:solidFill>
                <a:schemeClr val="tx1">
                  <a:lumMod val="10000"/>
                  <a:lumOff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20905"/>
            <a:ext cx="8665159" cy="687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892480" cy="764704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Сказка о царе </a:t>
            </a:r>
            <a:r>
              <a:rPr lang="ru-RU" dirty="0" err="1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Салтане</a:t>
            </a:r>
            <a:r>
              <a:rPr lang="ru-RU" dirty="0" smtClean="0">
                <a:solidFill>
                  <a:schemeClr val="tx1">
                    <a:lumMod val="10000"/>
                    <a:lumOff val="90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10000"/>
                  <a:lumOff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7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33" y="0"/>
            <a:ext cx="9108733" cy="688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949280"/>
            <a:ext cx="9144000" cy="135902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chemeClr val="tx1">
                    <a:lumMod val="10000"/>
                    <a:lumOff val="90000"/>
                  </a:schemeClr>
                </a:solidFill>
              </a:rPr>
              <a:t>Иллюстрация к Сказке о царе </a:t>
            </a:r>
            <a:r>
              <a:rPr lang="ru-RU" sz="3600" dirty="0" err="1">
                <a:solidFill>
                  <a:schemeClr val="tx1">
                    <a:lumMod val="10000"/>
                    <a:lumOff val="90000"/>
                  </a:schemeClr>
                </a:solidFill>
              </a:rPr>
              <a:t>Салтане</a:t>
            </a:r>
            <a:endParaRPr lang="ru-RU" sz="3600" dirty="0">
              <a:solidFill>
                <a:schemeClr val="tx1">
                  <a:lumMod val="10000"/>
                  <a:lumOff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6740" y="0"/>
            <a:ext cx="4597260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Иллюстрация к Сказке о царе </a:t>
            </a:r>
            <a:r>
              <a:rPr lang="ru-RU" dirty="0" err="1" smtClean="0"/>
              <a:t>Салтане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8" y="1"/>
            <a:ext cx="454342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0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29646" y="0"/>
            <a:ext cx="3814354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Сказка об Иване-Царевиче, Жар-птице и Сером </a:t>
            </a:r>
            <a:r>
              <a:rPr lang="ru-RU" dirty="0" smtClean="0"/>
              <a:t>волке.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48" y="0"/>
            <a:ext cx="5314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5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253706" y="0"/>
            <a:ext cx="3890294" cy="6858000"/>
          </a:xfrm>
        </p:spPr>
        <p:txBody>
          <a:bodyPr/>
          <a:lstStyle/>
          <a:p>
            <a:pPr marL="45720" indent="0">
              <a:buNone/>
            </a:pPr>
            <a:r>
              <a:rPr lang="ru-RU" dirty="0" err="1" smtClean="0"/>
              <a:t>Ива́н</a:t>
            </a:r>
            <a:r>
              <a:rPr lang="ru-RU" dirty="0"/>
              <a:t> </a:t>
            </a:r>
            <a:r>
              <a:rPr lang="ru-RU" dirty="0" err="1" smtClean="0"/>
              <a:t>Я́ковлевич</a:t>
            </a:r>
            <a:r>
              <a:rPr lang="ru-RU" dirty="0" smtClean="0"/>
              <a:t> </a:t>
            </a:r>
            <a:r>
              <a:rPr lang="ru-RU" dirty="0" err="1"/>
              <a:t>Били́бин</a:t>
            </a:r>
            <a:r>
              <a:rPr lang="ru-RU" dirty="0"/>
              <a:t>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4.08.1876 – 7.02.1942. </a:t>
            </a:r>
          </a:p>
          <a:p>
            <a:pPr marL="45720" indent="0">
              <a:buNone/>
            </a:pPr>
            <a:r>
              <a:rPr lang="ru-RU" dirty="0" smtClean="0"/>
              <a:t>Русский </a:t>
            </a:r>
            <a:r>
              <a:rPr lang="ru-RU" dirty="0"/>
              <a:t>художник, книжный иллюстратор и театральный оформитель, участник объединения «Мир искусства».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33" y="-1"/>
            <a:ext cx="5229225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20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1974" y="0"/>
            <a:ext cx="3762026" cy="68580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Иллюстрация</a:t>
            </a:r>
            <a:r>
              <a:rPr lang="ru-RU" dirty="0"/>
              <a:t> к Сказке об Иване-Царевиче, Жар-птице и Сером </a:t>
            </a:r>
            <a:r>
              <a:rPr lang="ru-RU" dirty="0" smtClean="0"/>
              <a:t>волке.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1874"/>
            <a:ext cx="5381974" cy="6834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59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949280"/>
            <a:ext cx="91440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Иллюстрация к сказке Перышко </a:t>
            </a:r>
            <a:r>
              <a:rPr lang="ru-RU" sz="2800" dirty="0" err="1"/>
              <a:t>Финиста</a:t>
            </a:r>
            <a:r>
              <a:rPr lang="ru-RU" sz="2800" dirty="0"/>
              <a:t> Ясного Сокола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09" y="0"/>
            <a:ext cx="9126582" cy="598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2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3458" y="0"/>
            <a:ext cx="4600542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Сказка Поди туда, не знаю </a:t>
            </a:r>
            <a:r>
              <a:rPr lang="ru-RU" dirty="0" smtClean="0"/>
              <a:t>куда.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-5124"/>
            <a:ext cx="4543459" cy="6858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171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-12221"/>
            <a:ext cx="3779912" cy="6883913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/>
              <a:t>Иллюстрация </a:t>
            </a:r>
            <a:r>
              <a:rPr lang="ru-RU" dirty="0"/>
              <a:t>к сказке Сестрица Аленушка и братец </a:t>
            </a:r>
            <a:r>
              <a:rPr lang="ru-RU" dirty="0" smtClean="0"/>
              <a:t>Иванушка.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3280"/>
            <a:ext cx="5364088" cy="686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5904" y="-26431"/>
            <a:ext cx="1728096" cy="6884431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Иллюстрация к сказке </a:t>
            </a:r>
            <a:r>
              <a:rPr lang="ru-RU" sz="2800" dirty="0" smtClean="0"/>
              <a:t>Царевна-Лягушка.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13" y="-26431"/>
            <a:ext cx="7392677" cy="6884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93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914400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err="1"/>
              <a:t>Кащей</a:t>
            </a:r>
            <a:r>
              <a:rPr lang="ru-RU" sz="3600" dirty="0"/>
              <a:t> Бессмертный. К сказке Марья </a:t>
            </a:r>
            <a:r>
              <a:rPr lang="ru-RU" sz="3600" dirty="0" err="1"/>
              <a:t>Моревна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810"/>
            <a:ext cx="91440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-14957"/>
            <a:ext cx="4644008" cy="686273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Красный всадник. Иллюстрация к сказке Василиса </a:t>
            </a:r>
            <a:r>
              <a:rPr lang="ru-RU" dirty="0" smtClean="0"/>
              <a:t>Прекрасная.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2155"/>
            <a:ext cx="4499992" cy="68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4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-3656"/>
            <a:ext cx="3851920" cy="686165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Царь Горох. Обложка журнала </a:t>
            </a:r>
            <a:r>
              <a:rPr lang="ru-RU" dirty="0" smtClean="0"/>
              <a:t>Жупел.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17" y="-3656"/>
            <a:ext cx="5279223" cy="6923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00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z="9600" dirty="0" smtClean="0"/>
              <a:t>Спасибо за внимание!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6461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7" y="0"/>
            <a:ext cx="91140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71734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Иван </a:t>
            </a:r>
            <a:r>
              <a:rPr lang="ru-RU" dirty="0" err="1"/>
              <a:t>Билибин</a:t>
            </a:r>
            <a:r>
              <a:rPr lang="ru-RU" dirty="0"/>
              <a:t> родился 4 </a:t>
            </a:r>
            <a:r>
              <a:rPr lang="ru-RU" dirty="0" smtClean="0"/>
              <a:t>августа </a:t>
            </a:r>
            <a:r>
              <a:rPr lang="ru-RU" dirty="0"/>
              <a:t>1876 в </a:t>
            </a:r>
            <a:r>
              <a:rPr lang="ru-RU" dirty="0" smtClean="0"/>
              <a:t>посёлке </a:t>
            </a:r>
            <a:r>
              <a:rPr lang="ru-RU" dirty="0" err="1" smtClean="0"/>
              <a:t>Тарховка</a:t>
            </a:r>
            <a:r>
              <a:rPr lang="ru-RU" dirty="0" smtClean="0"/>
              <a:t> </a:t>
            </a:r>
            <a:r>
              <a:rPr lang="ru-RU" dirty="0"/>
              <a:t>(близ Петербурга), в семье военно-морского врача Якова Ивановича </a:t>
            </a:r>
            <a:r>
              <a:rPr lang="ru-RU" dirty="0" err="1"/>
              <a:t>Билибина</a:t>
            </a:r>
            <a:r>
              <a:rPr lang="ru-RU" dirty="0"/>
              <a:t>. В 1888 г. поступил в 1-ю Санкт-Петербургскую классическую гимназию, которую окончил с серебряной медалью в 1896 г. В 1900 г. окончил юридический факультет Петербургского университета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В 1895—1898 г занимался в рисовальной школе Общества поощрения художеств. В 1898 два месяца учился в мастерской художника А. </a:t>
            </a:r>
            <a:r>
              <a:rPr lang="ru-RU" dirty="0" err="1"/>
              <a:t>Ашбе</a:t>
            </a:r>
            <a:r>
              <a:rPr lang="ru-RU" dirty="0"/>
              <a:t> в Мюнхене. Несколько лет (1898—1900) занимался под руководством Ильи Репина в школе-мастерской княгини Марии </a:t>
            </a:r>
            <a:r>
              <a:rPr lang="ru-RU" dirty="0" err="1"/>
              <a:t>Тенишевой</a:t>
            </a:r>
            <a:r>
              <a:rPr lang="ru-RU" dirty="0"/>
              <a:t>, затем (1900—1904) под руководством Репина в Высшем художественном училище Академии художеств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Жил преимущественно в Санкт-Петербурге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r>
              <a:rPr lang="ru-RU" dirty="0"/>
              <a:t>В 1899 году </a:t>
            </a:r>
            <a:r>
              <a:rPr lang="ru-RU" dirty="0" err="1"/>
              <a:t>Билибин</a:t>
            </a:r>
            <a:r>
              <a:rPr lang="ru-RU" dirty="0"/>
              <a:t> случайно приезжает в деревню </a:t>
            </a:r>
            <a:r>
              <a:rPr lang="ru-RU" dirty="0" err="1"/>
              <a:t>Егны</a:t>
            </a:r>
            <a:r>
              <a:rPr lang="ru-RU" dirty="0"/>
              <a:t> Весьегонского уезда Тверской губернии. Здесь он впервые создает иллюстрации в ставшем впоследствии «</a:t>
            </a:r>
            <a:r>
              <a:rPr lang="ru-RU" dirty="0" err="1"/>
              <a:t>билибинским</a:t>
            </a:r>
            <a:r>
              <a:rPr lang="ru-RU" dirty="0"/>
              <a:t>» стиле к своей первой книге «Сказка о Иван-царевиче, Жар-птице и о Сером волке</a:t>
            </a:r>
            <a:r>
              <a:rPr lang="ru-RU" dirty="0" smtClean="0"/>
              <a:t>».</a:t>
            </a:r>
          </a:p>
          <a:p>
            <a:pPr marL="45720" indent="0">
              <a:buNone/>
            </a:pPr>
            <a:r>
              <a:rPr lang="ru-RU" dirty="0" smtClean="0"/>
              <a:t>В 1902 первый </a:t>
            </a:r>
            <a:r>
              <a:rPr lang="ru-RU" dirty="0"/>
              <a:t>раз женился. Первая жена — Мария </a:t>
            </a:r>
            <a:r>
              <a:rPr lang="ru-RU" dirty="0" smtClean="0"/>
              <a:t>Яковлевна</a:t>
            </a:r>
          </a:p>
        </p:txBody>
      </p:sp>
    </p:spTree>
    <p:extLst>
      <p:ext uri="{BB962C8B-B14F-4D97-AF65-F5344CB8AC3E}">
        <p14:creationId xmlns:p14="http://schemas.microsoft.com/office/powerpoint/2010/main" val="284323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" y="0"/>
            <a:ext cx="91396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err="1"/>
              <a:t>Чемберс</a:t>
            </a:r>
            <a:r>
              <a:rPr lang="ru-RU" dirty="0"/>
              <a:t>. Художник, книжный график, театральный художник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r>
              <a:rPr lang="ru-RU" dirty="0" smtClean="0"/>
              <a:t>Во </a:t>
            </a:r>
            <a:r>
              <a:rPr lang="ru-RU" dirty="0"/>
              <a:t>время революции 1905 года художник создаёт революционные</a:t>
            </a:r>
          </a:p>
          <a:p>
            <a:pPr marL="45720" indent="0">
              <a:buNone/>
            </a:pPr>
            <a:r>
              <a:rPr lang="ru-RU" dirty="0" smtClean="0"/>
              <a:t>карикатуры.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С 1907 года </a:t>
            </a:r>
            <a:r>
              <a:rPr lang="ru-RU" dirty="0" err="1"/>
              <a:t>Билибин</a:t>
            </a:r>
            <a:r>
              <a:rPr lang="ru-RU" dirty="0"/>
              <a:t> преподает класс графического искусства в школе Общества поощрения художеств, продолжая преподавание до 1917 г. </a:t>
            </a:r>
            <a:endParaRPr lang="ru-RU" dirty="0" smtClean="0"/>
          </a:p>
          <a:p>
            <a:pPr marL="45720" indent="0">
              <a:buNone/>
            </a:pPr>
            <a:r>
              <a:rPr lang="ru-RU" dirty="0"/>
              <a:t>В 1912 г. женится вторым браком на Р. Р. </a:t>
            </a:r>
            <a:r>
              <a:rPr lang="ru-RU" dirty="0" err="1"/>
              <a:t>О’Коннель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В 1912 группа московских и петербургских интеллигентов покупает земельный участок на Южном берегу Крыма в </a:t>
            </a:r>
            <a:r>
              <a:rPr lang="ru-RU" dirty="0" err="1"/>
              <a:t>Батилимане</a:t>
            </a:r>
            <a:r>
              <a:rPr lang="ru-RU" dirty="0"/>
              <a:t> для постройки дач. </a:t>
            </a:r>
            <a:r>
              <a:rPr lang="ru-RU" dirty="0" err="1"/>
              <a:t>Билибин</a:t>
            </a:r>
            <a:r>
              <a:rPr lang="ru-RU" dirty="0"/>
              <a:t> был одним из компаньонов. По жребию </a:t>
            </a:r>
            <a:r>
              <a:rPr lang="ru-RU" dirty="0" err="1"/>
              <a:t>Билибину</a:t>
            </a:r>
            <a:r>
              <a:rPr lang="ru-RU" dirty="0"/>
              <a:t> достался отрезок земли у самого моря, на котором уже стоял рыбачий домик. К домику была пристроена мастерская. После этого ежегодно по окончании занятий в школе ОПХ </a:t>
            </a:r>
            <a:r>
              <a:rPr lang="ru-RU" dirty="0" err="1"/>
              <a:t>Билибин</a:t>
            </a:r>
            <a:r>
              <a:rPr lang="ru-RU" dirty="0"/>
              <a:t> отправлялся в </a:t>
            </a:r>
            <a:r>
              <a:rPr lang="ru-RU" dirty="0" err="1"/>
              <a:t>Батилиман</a:t>
            </a:r>
            <a:r>
              <a:rPr lang="ru-RU" dirty="0"/>
              <a:t> и возвращался в Петербург осенью к началу занятий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В 1915 году он участвует в учреждении Общества возрождения художественной Руси, наряду со многими другими художниками своего времени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6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4" y="24764"/>
            <a:ext cx="9111596" cy="6833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После Февральской революции </a:t>
            </a:r>
            <a:r>
              <a:rPr lang="ru-RU" dirty="0" err="1"/>
              <a:t>Билибин</a:t>
            </a:r>
            <a:r>
              <a:rPr lang="ru-RU" dirty="0"/>
              <a:t> нарисовал рисунок двуглавого орла, который использовался в качестве </a:t>
            </a:r>
            <a:r>
              <a:rPr lang="ru-RU" dirty="0" smtClean="0"/>
              <a:t>герба Временного </a:t>
            </a:r>
            <a:r>
              <a:rPr lang="ru-RU" dirty="0"/>
              <a:t>правительства, а с 1992 года этот орёл располагается на монетах Банка России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В 1917 </a:t>
            </a:r>
            <a:r>
              <a:rPr lang="ru-RU" dirty="0" err="1"/>
              <a:t>Билибин</a:t>
            </a:r>
            <a:r>
              <a:rPr lang="ru-RU" dirty="0"/>
              <a:t> расстается со своей второй женой Рене </a:t>
            </a:r>
            <a:r>
              <a:rPr lang="ru-RU" dirty="0" err="1"/>
              <a:t>О’Коннель</a:t>
            </a:r>
            <a:r>
              <a:rPr lang="ru-RU" dirty="0"/>
              <a:t>. После Октябрьской революции </a:t>
            </a:r>
            <a:r>
              <a:rPr lang="ru-RU" dirty="0" err="1"/>
              <a:t>Билибин</a:t>
            </a:r>
            <a:r>
              <a:rPr lang="ru-RU" dirty="0"/>
              <a:t> уезжает в Крым в </a:t>
            </a:r>
            <a:r>
              <a:rPr lang="ru-RU" dirty="0" err="1"/>
              <a:t>Батилиман</a:t>
            </a:r>
            <a:r>
              <a:rPr lang="ru-RU" dirty="0"/>
              <a:t>, где живёт до сентября 1919 года. До декабря 1919 он находился в Ростове-на-Дону, затем с отступлением белой армии попадает в Новороссийск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 smtClean="0"/>
              <a:t>21 </a:t>
            </a:r>
            <a:r>
              <a:rPr lang="ru-RU" dirty="0"/>
              <a:t>февраля 1920 г. на пароходе «Саратов» </a:t>
            </a:r>
            <a:r>
              <a:rPr lang="ru-RU" dirty="0" err="1"/>
              <a:t>Билибин</a:t>
            </a:r>
            <a:r>
              <a:rPr lang="ru-RU" dirty="0"/>
              <a:t> отплывает из Новороссийска. С 1920 он живёт в Каире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r>
              <a:rPr lang="ru-RU" dirty="0"/>
              <a:t>В феврале 1923 </a:t>
            </a:r>
            <a:r>
              <a:rPr lang="ru-RU" dirty="0" err="1"/>
              <a:t>Билибин</a:t>
            </a:r>
            <a:r>
              <a:rPr lang="ru-RU" dirty="0"/>
              <a:t> женится на художнице А. В. </a:t>
            </a:r>
            <a:r>
              <a:rPr lang="ru-RU" dirty="0" err="1"/>
              <a:t>Щекатихиной-Потоцкой</a:t>
            </a:r>
            <a:r>
              <a:rPr lang="ru-RU" dirty="0"/>
              <a:t>, приехавшей к нему в Каир вместе с сыном Мстиславом. Летом 1924 путешествует с семьёй по Сирии и </a:t>
            </a:r>
            <a:r>
              <a:rPr lang="ru-RU" dirty="0" smtClean="0"/>
              <a:t>Палест</a:t>
            </a:r>
            <a:r>
              <a:rPr lang="ru-RU" dirty="0"/>
              <a:t>ине. В октябре 1924 поселяется в Александрии.</a:t>
            </a:r>
          </a:p>
          <a:p>
            <a:pPr marL="45720" indent="0">
              <a:buNone/>
            </a:pPr>
            <a:r>
              <a:rPr lang="ru-RU" dirty="0" smtClean="0"/>
              <a:t>В </a:t>
            </a:r>
            <a:r>
              <a:rPr lang="ru-RU" dirty="0"/>
              <a:t>августе 1925 </a:t>
            </a:r>
            <a:r>
              <a:rPr lang="ru-RU" dirty="0" err="1"/>
              <a:t>Билибин</a:t>
            </a:r>
            <a:r>
              <a:rPr lang="ru-RU" dirty="0"/>
              <a:t> переезжает в Париж. В это время он готовит блистательные декорации к постановкам русских опер, художника приглашают оформить балет Стравинского «Жар-птица» в Буэнос-Айресе и ряд опер в Брно и Праге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11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89" y="0"/>
            <a:ext cx="912777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Выполняет иллюстрации к русским сказкам, сказкам братьев Гримм, сказкам Тысячи и одной ночи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r>
              <a:rPr lang="ru-RU" dirty="0" smtClean="0"/>
              <a:t>С </a:t>
            </a:r>
            <a:r>
              <a:rPr lang="ru-RU" dirty="0"/>
              <a:t>годами он примиряется с советской властью. В 1935—1936 он участвует в оформлении советского посольства в Париже, создаёт монументальное панно «Микула </a:t>
            </a:r>
            <a:r>
              <a:rPr lang="ru-RU" dirty="0" err="1"/>
              <a:t>Селянинович</a:t>
            </a:r>
            <a:r>
              <a:rPr lang="ru-RU" dirty="0"/>
              <a:t>».</a:t>
            </a:r>
          </a:p>
          <a:p>
            <a:pPr marL="45720" indent="0">
              <a:buNone/>
            </a:pPr>
            <a:r>
              <a:rPr lang="ru-RU" dirty="0"/>
              <a:t>В 1936 году художник на теплоходе «Ладога» возвращается на родину и поселяется в Ленинграде. </a:t>
            </a:r>
            <a:r>
              <a:rPr lang="ru-RU" dirty="0" err="1"/>
              <a:t>Билибин</a:t>
            </a:r>
            <a:r>
              <a:rPr lang="ru-RU" dirty="0"/>
              <a:t> преподаёт во Всероссийской Академии художеств, продолжает работать как иллюстратор и художник театра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>С 1937 г. по 1942 г. жил и работал в доме № 25 (кв. 46) по </a:t>
            </a:r>
            <a:r>
              <a:rPr lang="ru-RU" dirty="0" err="1"/>
              <a:t>Гулярной</a:t>
            </a:r>
            <a:r>
              <a:rPr lang="ru-RU" dirty="0"/>
              <a:t> улице г. Ленинграда (нынешняя ул. Лизы Чайкиной), о чём говорит мемориальная доска на этом доме</a:t>
            </a:r>
            <a:r>
              <a:rPr lang="ru-RU" dirty="0" smtClean="0"/>
              <a:t>.</a:t>
            </a:r>
            <a:endParaRPr lang="ru-RU" dirty="0"/>
          </a:p>
          <a:p>
            <a:pPr marL="45720" indent="0">
              <a:buNone/>
            </a:pPr>
            <a:r>
              <a:rPr lang="ru-RU" dirty="0" err="1"/>
              <a:t>Билибин</a:t>
            </a:r>
            <a:r>
              <a:rPr lang="ru-RU" dirty="0"/>
              <a:t> умер в блокадном Ленинграде 7 февраля 1942 года в больнице при Всероссийской Академии художеств. Последней работой знаменитого художника стала подготовительная иллюстрация к былине «</a:t>
            </a:r>
            <a:r>
              <a:rPr lang="ru-RU" dirty="0" err="1"/>
              <a:t>Дюк</a:t>
            </a:r>
            <a:r>
              <a:rPr lang="ru-RU" dirty="0"/>
              <a:t> Степанович» в 1941 году. Похоронен в братской могиле профессоров Академии художеств возле Смоленского </a:t>
            </a:r>
            <a:r>
              <a:rPr lang="ru-RU" dirty="0" smtClean="0"/>
              <a:t>кладбища.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1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77272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6252"/>
            <a:ext cx="9252520" cy="693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74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777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111" y="0"/>
            <a:ext cx="9176111" cy="1196752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dirty="0" err="1"/>
              <a:t>Билибинский</a:t>
            </a:r>
            <a:r>
              <a:rPr lang="ru-RU" dirty="0"/>
              <a:t> стиль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-9516" y="1052736"/>
            <a:ext cx="9153516" cy="58052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Для </a:t>
            </a:r>
            <a:r>
              <a:rPr lang="ru-RU" dirty="0" smtClean="0"/>
              <a:t>«</a:t>
            </a:r>
            <a:r>
              <a:rPr lang="ru-RU" dirty="0" err="1" smtClean="0"/>
              <a:t>билибинского</a:t>
            </a:r>
            <a:r>
              <a:rPr lang="ru-RU" dirty="0" smtClean="0"/>
              <a:t>» рисунка </a:t>
            </a:r>
            <a:r>
              <a:rPr lang="ru-RU" dirty="0"/>
              <a:t>характерно графическое представление. Начиная работу над рисунком, </a:t>
            </a:r>
            <a:r>
              <a:rPr lang="ru-RU" dirty="0" err="1"/>
              <a:t>Билибин</a:t>
            </a:r>
            <a:r>
              <a:rPr lang="ru-RU" dirty="0"/>
              <a:t> набрасывал эскиз будущей композиции. Чёрные орнаментальные линии четко ограничивают цвета, задают объём и перспективу в плоскости листа. Заполнение акварельными красками черно-белого графического рисунка только подчеркивают заданные линии. Для обрамления рисунков </a:t>
            </a:r>
            <a:r>
              <a:rPr lang="ru-RU" dirty="0" err="1"/>
              <a:t>Билибин</a:t>
            </a:r>
            <a:r>
              <a:rPr lang="ru-RU" dirty="0"/>
              <a:t> щедро использует </a:t>
            </a:r>
            <a:r>
              <a:rPr lang="ru-RU" dirty="0" smtClean="0"/>
              <a:t>орнамент.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  <a:p>
            <a:pPr marL="45720" indent="0" algn="r">
              <a:buNone/>
            </a:pPr>
            <a:endParaRPr lang="ru-RU" sz="2800" b="1" dirty="0" smtClean="0"/>
          </a:p>
          <a:p>
            <a:pPr marL="45720" indent="0" algn="r">
              <a:buNone/>
            </a:pPr>
            <a:r>
              <a:rPr lang="ru-RU" sz="2800" b="1" dirty="0" smtClean="0"/>
              <a:t>Рассмотрим примеры его работ: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0401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0"/>
            <a:ext cx="3851920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Баба-Яга.</a:t>
            </a:r>
            <a:br>
              <a:rPr lang="ru-RU" dirty="0" smtClean="0"/>
            </a:br>
            <a:r>
              <a:rPr lang="ru-RU" sz="4400" dirty="0" smtClean="0"/>
              <a:t>Иллюстрация</a:t>
            </a:r>
            <a:r>
              <a:rPr lang="ru-RU" dirty="0" smtClean="0"/>
              <a:t> </a:t>
            </a:r>
            <a:r>
              <a:rPr lang="ru-RU" dirty="0"/>
              <a:t>к сказке </a:t>
            </a:r>
            <a:r>
              <a:rPr lang="ru-RU" dirty="0" smtClean="0"/>
              <a:t>«Василиса </a:t>
            </a:r>
            <a:r>
              <a:rPr lang="ru-RU" sz="4400" dirty="0" smtClean="0"/>
              <a:t>Прекрасная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6005" y="470"/>
            <a:ext cx="5298085" cy="689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8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Другая 10">
      <a:dk1>
        <a:srgbClr val="2E2224"/>
      </a:dk1>
      <a:lt1>
        <a:srgbClr val="B09A7D"/>
      </a:lt1>
      <a:dk2>
        <a:srgbClr val="0070C0"/>
      </a:dk2>
      <a:lt2>
        <a:srgbClr val="FFFF00"/>
      </a:lt2>
      <a:accent1>
        <a:srgbClr val="FFFF00"/>
      </a:accent1>
      <a:accent2>
        <a:srgbClr val="FFFF00"/>
      </a:accent2>
      <a:accent3>
        <a:srgbClr val="FFFF00"/>
      </a:accent3>
      <a:accent4>
        <a:srgbClr val="FFFF00"/>
      </a:accent4>
      <a:accent5>
        <a:srgbClr val="FFFF00"/>
      </a:accent5>
      <a:accent6>
        <a:srgbClr val="0070C0"/>
      </a:accent6>
      <a:hlink>
        <a:srgbClr val="FFDE66"/>
      </a:hlink>
      <a:folHlink>
        <a:srgbClr val="C0AEBC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</TotalTime>
  <Words>896</Words>
  <Application>Microsoft Office PowerPoint</Application>
  <PresentationFormat>Экран (4:3)</PresentationFormat>
  <Paragraphs>69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Воздушный поток</vt:lpstr>
      <vt:lpstr>Сказки в произведениях русских художников. Иван Яковлевич Билибин.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Билибинский стиль</vt:lpstr>
      <vt:lpstr>Баба-Яга. Иллюстрация к сказке «Василиса Прекрасная».</vt:lpstr>
      <vt:lpstr> Белый всадник. Сказка Василиса Прекрасная.</vt:lpstr>
      <vt:lpstr>Иллюстрация к былине Вольга.</vt:lpstr>
      <vt:lpstr>Иллюстрация к сказке Белая уточка.</vt:lpstr>
      <vt:lpstr>Сказка Марья Моревна.</vt:lpstr>
      <vt:lpstr>Иллюстрация к Сказке о Золотом петушке.</vt:lpstr>
      <vt:lpstr>Иллюстрация к Сказке о Золотом петушке.</vt:lpstr>
      <vt:lpstr>Сказка о царе Салтане.</vt:lpstr>
      <vt:lpstr>Иллюстрация к Сказке о царе Салтане</vt:lpstr>
      <vt:lpstr>Иллюстрация к Сказке о царе Салтане.</vt:lpstr>
      <vt:lpstr>Сказка об Иване-Царевиче, Жар-птице и Сером волке.</vt:lpstr>
      <vt:lpstr>Иллюстрация к Сказке об Иване-Царевиче, Жар-птице и Сером волке.</vt:lpstr>
      <vt:lpstr>Иллюстрация к сказке Перышко Финиста Ясного Сокола </vt:lpstr>
      <vt:lpstr>Сказка Поди туда, не знаю куда.</vt:lpstr>
      <vt:lpstr>Иллюстрация к сказке Сестрица Аленушка и братец Иванушка.</vt:lpstr>
      <vt:lpstr>Иллюстрация к сказке Царевна-Лягушка.</vt:lpstr>
      <vt:lpstr>Кащей Бессмертный. К сказке Марья Моревна  </vt:lpstr>
      <vt:lpstr>Красный всадник. Иллюстрация к сказке Василиса Прекрасная.</vt:lpstr>
      <vt:lpstr>Царь Горох. Обложка журнала Жупел.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Сказки в произведениях русских художников. Иван Яковлевич Билибин.</dc:title>
  <dc:creator>Юлия</dc:creator>
  <cp:lastModifiedBy>User</cp:lastModifiedBy>
  <cp:revision>10</cp:revision>
  <dcterms:created xsi:type="dcterms:W3CDTF">2014-04-08T10:33:45Z</dcterms:created>
  <dcterms:modified xsi:type="dcterms:W3CDTF">2014-08-09T18:37:42Z</dcterms:modified>
</cp:coreProperties>
</file>