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73" r:id="rId10"/>
    <p:sldId id="275" r:id="rId11"/>
    <p:sldId id="277" r:id="rId12"/>
    <p:sldId id="278" r:id="rId13"/>
    <p:sldId id="279" r:id="rId14"/>
    <p:sldId id="280" r:id="rId15"/>
    <p:sldId id="276" r:id="rId16"/>
    <p:sldId id="282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773514-92CE-4038-896E-BBB1AF34FB46}">
          <p14:sldIdLst>
            <p14:sldId id="256"/>
            <p14:sldId id="257"/>
            <p14:sldId id="258"/>
            <p14:sldId id="259"/>
            <p14:sldId id="261"/>
            <p14:sldId id="260"/>
            <p14:sldId id="263"/>
            <p14:sldId id="264"/>
            <p14:sldId id="273"/>
            <p14:sldId id="275"/>
            <p14:sldId id="277"/>
            <p14:sldId id="278"/>
            <p14:sldId id="279"/>
            <p14:sldId id="280"/>
            <p14:sldId id="276"/>
            <p14:sldId id="282"/>
            <p14:sldId id="281"/>
            <p14:sldId id="283"/>
            <p14:sldId id="284"/>
          </p14:sldIdLst>
        </p14:section>
        <p14:section name="Раздел без заголовка" id="{8AD2EF67-65CC-49E3-B338-8C5C2972931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E880B5-EEE0-4949-BF2D-969EC280D721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050D8D-E606-4F6A-BA10-35D035287B3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5492609"/>
            <a:ext cx="36004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1400" dirty="0" smtClean="0">
                <a:solidFill>
                  <a:srgbClr val="FFFFFF"/>
                </a:solidFill>
              </a:rPr>
              <a:t>МБОУ </a:t>
            </a:r>
            <a:r>
              <a:rPr lang="ru-RU" sz="1400" dirty="0">
                <a:solidFill>
                  <a:srgbClr val="FFFFFF"/>
                </a:solidFill>
              </a:rPr>
              <a:t>ООШ </a:t>
            </a:r>
            <a:r>
              <a:rPr lang="ru-RU" sz="1400" dirty="0" err="1">
                <a:solidFill>
                  <a:srgbClr val="FFFFFF"/>
                </a:solidFill>
              </a:rPr>
              <a:t>с.Красный</a:t>
            </a:r>
            <a:r>
              <a:rPr lang="ru-RU" sz="1400" dirty="0">
                <a:solidFill>
                  <a:srgbClr val="FFFFFF"/>
                </a:solidFill>
              </a:rPr>
              <a:t> Яр</a:t>
            </a:r>
          </a:p>
          <a:p>
            <a:pPr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1400" dirty="0">
                <a:solidFill>
                  <a:srgbClr val="FFFFFF"/>
                </a:solidFill>
              </a:rPr>
              <a:t>у</a:t>
            </a:r>
            <a:r>
              <a:rPr lang="ru-RU" sz="1400" dirty="0" smtClean="0">
                <a:solidFill>
                  <a:srgbClr val="FFFFFF"/>
                </a:solidFill>
              </a:rPr>
              <a:t>читель изобразительного искусства</a:t>
            </a: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1400" dirty="0" smtClean="0">
                <a:solidFill>
                  <a:srgbClr val="FFFFFF"/>
                </a:solidFill>
              </a:rPr>
              <a:t>Мордовкина С.В. 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32656"/>
            <a:ext cx="204760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142656"/>
            <a:ext cx="4580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Александр Невский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6000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546081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течение 20 лет князь, стремясь возродить былую славу Руси, ездил на поклон к ханам Золотой орды и платил им ежегодную </a:t>
            </a:r>
            <a:r>
              <a:rPr lang="ru-RU" dirty="0" smtClean="0"/>
              <a:t>дань.</a:t>
            </a:r>
            <a:endParaRPr lang="ru-RU" dirty="0"/>
          </a:p>
          <a:p>
            <a:r>
              <a:rPr lang="ru-RU" dirty="0" smtClean="0"/>
              <a:t>Александр </a:t>
            </a:r>
            <a:r>
              <a:rPr lang="ru-RU" dirty="0"/>
              <a:t>сумел договориться с Батыем о сборе дани и получил ярлык на Великое Владимирское княжение  (1252 </a:t>
            </a:r>
            <a:r>
              <a:rPr lang="ru-RU" dirty="0" smtClean="0"/>
              <a:t>– 1263</a:t>
            </a:r>
            <a:r>
              <a:rPr lang="ru-RU" dirty="0"/>
              <a:t>) . Ради любви к родной земле и ради спокойствия своего народа князь ездил в Орду и дважды в далекие монгольские степи. </a:t>
            </a:r>
            <a:r>
              <a:rPr lang="ru-RU" dirty="0" smtClean="0"/>
              <a:t>Казну </a:t>
            </a:r>
            <a:r>
              <a:rPr lang="ru-RU" dirty="0"/>
              <a:t>свою князь тратил на выкуп пленных, которых татары уводили в полон. </a:t>
            </a:r>
            <a:r>
              <a:rPr lang="ru-RU" dirty="0" smtClean="0"/>
              <a:t>В 1263 г. после очередной поездки в Орду князь тяжело заболел и вскоре умер.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008211"/>
            <a:ext cx="262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Золотая Орда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1984" y="4594650"/>
            <a:ext cx="2790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Благоверный князь Александр Невский умоляет хана Батыя пощадить землю Русскую. Хромолитография. </a:t>
            </a:r>
            <a:endParaRPr lang="ru-RU" sz="1200" dirty="0" smtClean="0"/>
          </a:p>
          <a:p>
            <a:r>
              <a:rPr lang="ru-RU" sz="1200" dirty="0" smtClean="0"/>
              <a:t>Конец </a:t>
            </a:r>
            <a:r>
              <a:rPr lang="ru-RU" sz="1200" dirty="0"/>
              <a:t>XIX века.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11" y="2132856"/>
            <a:ext cx="317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4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0140" y="2276872"/>
            <a:ext cx="3413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Похоронили князя во Владимире. Современники повествуют, что при отпевании усопший князь сам, как бы живой, простер руку и принял грамоту с разрешительной молитвой из рук митрополита.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797152"/>
            <a:ext cx="3980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тех пор Александр Невский живет в памяти народной: в 1547 году он был прославлен на московском соборе и причислен к лику святых.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9936" y="112474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Святой Александр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371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217625"/>
            <a:ext cx="3504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Икона благоверного князя Александра Невского. </a:t>
            </a:r>
          </a:p>
        </p:txBody>
      </p:sp>
    </p:spTree>
    <p:extLst>
      <p:ext uri="{BB962C8B-B14F-4D97-AF65-F5344CB8AC3E}">
        <p14:creationId xmlns:p14="http://schemas.microsoft.com/office/powerpoint/2010/main" val="386635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07838"/>
            <a:ext cx="1760397" cy="26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8829" y="4648339"/>
            <a:ext cx="6991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1723 г. по указу Петра I нетленные мощи Александра Невского были перевезены </a:t>
            </a:r>
            <a:r>
              <a:rPr lang="ru-RU" dirty="0" smtClean="0"/>
              <a:t>в Санкт-Петербург </a:t>
            </a:r>
            <a:r>
              <a:rPr lang="ru-RU" dirty="0"/>
              <a:t>и установлены в Александро-Невской </a:t>
            </a:r>
            <a:r>
              <a:rPr lang="ru-RU" dirty="0" smtClean="0"/>
              <a:t>лавре . Героя Невской битвы император избрал небесным покровителем для своего любимого города.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30567"/>
            <a:ext cx="3985632" cy="26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8830" y="908719"/>
            <a:ext cx="530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Александро – Невская лавра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989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072" y="4047287"/>
            <a:ext cx="42945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1725 г. Екатерина </a:t>
            </a:r>
            <a:r>
              <a:rPr lang="ru-RU" dirty="0"/>
              <a:t>I учредила </a:t>
            </a:r>
            <a:r>
              <a:rPr lang="ru-RU" dirty="0" smtClean="0"/>
              <a:t>орден </a:t>
            </a:r>
            <a:r>
              <a:rPr lang="ru-RU" dirty="0"/>
              <a:t>святого благоверного князя Александра Невского, которым награждали за особые заслуги перед Отечеством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Во время Великой Отечественной войны этот орден вновь стал боевой наградой.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2999" y="889653"/>
            <a:ext cx="5278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Орден Александра Невского</a:t>
            </a:r>
            <a:endParaRPr lang="ru-RU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00500"/>
            <a:ext cx="2029444" cy="21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64" y="1628800"/>
            <a:ext cx="4276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0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6239" y="3068960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Существует </a:t>
            </a:r>
            <a:r>
              <a:rPr lang="ru-RU" dirty="0"/>
              <a:t>красивое предание, связанное с именем святого благоверного князя Александра Невского: «Говорят, если в городе есть действующий храм во имя благоверного князя, то в этот город никогда не войдет враг».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870" y="2623857"/>
            <a:ext cx="232153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9856" y="1052736"/>
            <a:ext cx="748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День почитания святого благоверного князя Александра Невского – </a:t>
            </a:r>
            <a:r>
              <a:rPr lang="ru-RU" sz="3200" b="1" dirty="0" smtClean="0"/>
              <a:t>6 </a:t>
            </a:r>
            <a:r>
              <a:rPr lang="ru-RU" sz="3200" b="1" dirty="0"/>
              <a:t>декабря.</a:t>
            </a:r>
          </a:p>
        </p:txBody>
      </p:sp>
    </p:spTree>
    <p:extLst>
      <p:ext uri="{BB962C8B-B14F-4D97-AF65-F5344CB8AC3E}">
        <p14:creationId xmlns:p14="http://schemas.microsoft.com/office/powerpoint/2010/main" val="122187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054" y="1700807"/>
            <a:ext cx="738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Именем </a:t>
            </a:r>
            <a:r>
              <a:rPr lang="ru-RU" dirty="0"/>
              <a:t>Александра Невского названы улицы, переулки, площади и т. </a:t>
            </a:r>
            <a:r>
              <a:rPr lang="ru-RU" dirty="0" smtClean="0"/>
              <a:t>д</a:t>
            </a:r>
            <a:r>
              <a:rPr lang="ru-RU" dirty="0"/>
              <a:t>. Ему посвящены православные </a:t>
            </a:r>
            <a:r>
              <a:rPr lang="ru-RU" dirty="0" smtClean="0"/>
              <a:t>храмы. Александр </a:t>
            </a:r>
            <a:r>
              <a:rPr lang="ru-RU" dirty="0"/>
              <a:t>Невский стал победителем проекта «Имя России» (2008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4054" y="83671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Память об Александре Невском</a:t>
            </a:r>
            <a:endParaRPr lang="ru-RU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5088" y="569543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Монумент князю Александру Невскому и русской </a:t>
            </a:r>
            <a:r>
              <a:rPr lang="ru-RU" sz="1200" dirty="0" smtClean="0"/>
              <a:t>дружине.  </a:t>
            </a:r>
          </a:p>
          <a:p>
            <a:r>
              <a:rPr lang="ru-RU" sz="1200" dirty="0" err="1" smtClean="0"/>
              <a:t>И.Козлов</a:t>
            </a:r>
            <a:r>
              <a:rPr lang="ru-RU" sz="1200" dirty="0" smtClean="0"/>
              <a:t> и </a:t>
            </a:r>
            <a:r>
              <a:rPr lang="ru-RU" sz="1200" dirty="0" err="1" smtClean="0"/>
              <a:t>П.Бутенко</a:t>
            </a:r>
            <a:endParaRPr lang="ru-RU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487" y="3272134"/>
            <a:ext cx="2330146" cy="17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2765" y="5027984"/>
            <a:ext cx="222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Часовня </a:t>
            </a:r>
            <a:r>
              <a:rPr lang="ru-RU" sz="1200" dirty="0"/>
              <a:t>Александра Невского. </a:t>
            </a:r>
            <a:endParaRPr lang="ru-RU" sz="1200" dirty="0" smtClean="0"/>
          </a:p>
          <a:p>
            <a:r>
              <a:rPr lang="ru-RU" sz="1200" dirty="0" smtClean="0"/>
              <a:t>Великие </a:t>
            </a:r>
            <a:r>
              <a:rPr lang="ru-RU" sz="1200" dirty="0"/>
              <a:t>Луки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427" y="3285740"/>
            <a:ext cx="2289008" cy="1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97754" y="5070048"/>
            <a:ext cx="2926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Собор </a:t>
            </a:r>
            <a:r>
              <a:rPr lang="ru-RU" sz="1200" dirty="0"/>
              <a:t>святого благоверного </a:t>
            </a:r>
            <a:r>
              <a:rPr lang="ru-RU" sz="1200" dirty="0" smtClean="0"/>
              <a:t>князя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Александра </a:t>
            </a:r>
            <a:r>
              <a:rPr lang="ru-RU" sz="1200" dirty="0" smtClean="0"/>
              <a:t>Невского.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Нижний </a:t>
            </a:r>
            <a:r>
              <a:rPr lang="ru-RU" sz="1200" dirty="0"/>
              <a:t>Новгород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2629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584" y="1788077"/>
            <a:ext cx="1524769" cy="200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4636" y="3772540"/>
            <a:ext cx="2304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Н. Рерих </a:t>
            </a:r>
            <a:r>
              <a:rPr lang="ru-RU" sz="1200" dirty="0"/>
              <a:t>"Александр Невский</a:t>
            </a:r>
            <a:r>
              <a:rPr lang="ru-RU" sz="1200" dirty="0" smtClean="0"/>
              <a:t>" </a:t>
            </a: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18315"/>
            <a:ext cx="1924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01298" y="5748161"/>
            <a:ext cx="2088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Корин </a:t>
            </a:r>
            <a:r>
              <a:rPr lang="ru-RU" sz="1200" dirty="0" smtClean="0"/>
              <a:t>П. </a:t>
            </a:r>
            <a:r>
              <a:rPr lang="ru-RU" sz="1200" dirty="0"/>
              <a:t>Александр </a:t>
            </a:r>
            <a:r>
              <a:rPr lang="ru-RU" sz="1200" dirty="0" smtClean="0"/>
              <a:t>Невский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836513"/>
            <a:ext cx="740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Образ Александра Невского в живописи</a:t>
            </a:r>
            <a:endParaRPr lang="ru-RU" sz="3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284" y="41488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4636" y="6025160"/>
            <a:ext cx="23416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Костылев </a:t>
            </a:r>
            <a:r>
              <a:rPr lang="ru-RU" sz="1200" dirty="0" smtClean="0"/>
              <a:t>Д.. </a:t>
            </a:r>
            <a:r>
              <a:rPr lang="ru-RU" sz="1200" dirty="0"/>
              <a:t>Александр Невский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8315"/>
            <a:ext cx="238253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3668" y="5728315"/>
            <a:ext cx="2324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Нестеров М. Александр Невский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2877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0872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Образ Александра Невского </a:t>
            </a:r>
          </a:p>
          <a:p>
            <a:r>
              <a:rPr lang="ru-RU" sz="3200" b="1" dirty="0"/>
              <a:t>в кинематографе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56490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Александр Невский – Николай Черкасов, </a:t>
            </a:r>
          </a:p>
          <a:p>
            <a:r>
              <a:rPr lang="ru-RU" dirty="0"/>
              <a:t>режиссёр – Сергей Эйзенштейн,1938.</a:t>
            </a:r>
          </a:p>
          <a:p>
            <a:endParaRPr lang="ru-RU" dirty="0"/>
          </a:p>
          <a:p>
            <a:r>
              <a:rPr lang="ru-RU" dirty="0"/>
              <a:t>Житие Александра Невского – Анатолий </a:t>
            </a:r>
            <a:r>
              <a:rPr lang="ru-RU" dirty="0" err="1"/>
              <a:t>Горгуль</a:t>
            </a:r>
            <a:r>
              <a:rPr lang="ru-RU" dirty="0"/>
              <a:t>,</a:t>
            </a:r>
          </a:p>
          <a:p>
            <a:r>
              <a:rPr lang="ru-RU" dirty="0"/>
              <a:t>Режиссёр –Георгий Кузнецов,1991.</a:t>
            </a:r>
          </a:p>
          <a:p>
            <a:endParaRPr lang="ru-RU" dirty="0"/>
          </a:p>
          <a:p>
            <a:r>
              <a:rPr lang="ru-RU" dirty="0"/>
              <a:t>Александр. Невская битва. – Антон </a:t>
            </a:r>
            <a:r>
              <a:rPr lang="ru-RU" dirty="0" err="1"/>
              <a:t>Пампушный</a:t>
            </a:r>
            <a:r>
              <a:rPr lang="ru-RU" dirty="0"/>
              <a:t>, </a:t>
            </a:r>
          </a:p>
          <a:p>
            <a:r>
              <a:rPr lang="ru-RU" dirty="0"/>
              <a:t>Режиссёр – Игорь Каленов, 2008.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201" y="1844824"/>
            <a:ext cx="2249798" cy="19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4365104"/>
            <a:ext cx="224979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1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9614"/>
            <a:ext cx="5212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Образ Александра Невского</a:t>
            </a:r>
          </a:p>
          <a:p>
            <a:r>
              <a:rPr lang="ru-RU" sz="3200" b="1" dirty="0" smtClean="0"/>
              <a:t> в литературе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1143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944" y="3398855"/>
            <a:ext cx="114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381" y="4573141"/>
            <a:ext cx="1143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532" y="1797081"/>
            <a:ext cx="11430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540808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6799" y="5625742"/>
            <a:ext cx="1511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Рюриковичи: </a:t>
            </a:r>
            <a:endParaRPr lang="ru-RU" sz="1200" dirty="0" smtClean="0"/>
          </a:p>
          <a:p>
            <a:r>
              <a:rPr lang="ru-RU" sz="1200" dirty="0" smtClean="0"/>
              <a:t>Династия </a:t>
            </a:r>
            <a:r>
              <a:rPr lang="ru-RU" sz="1200" dirty="0"/>
              <a:t>в романах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784547"/>
            <a:ext cx="165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Крутогоров, Ю. А. </a:t>
            </a:r>
            <a:endParaRPr lang="ru-RU" sz="1200" dirty="0" smtClean="0"/>
          </a:p>
          <a:p>
            <a:r>
              <a:rPr lang="ru-RU" sz="1200" dirty="0" smtClean="0"/>
              <a:t>Александр </a:t>
            </a:r>
            <a:r>
              <a:rPr lang="ru-RU" sz="1200" dirty="0"/>
              <a:t>Невский : </a:t>
            </a:r>
            <a:endParaRPr lang="ru-RU" sz="1200" dirty="0" smtClean="0"/>
          </a:p>
          <a:p>
            <a:r>
              <a:rPr lang="ru-RU" sz="1200" dirty="0" smtClean="0"/>
              <a:t>Повесть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7460" y="5718076"/>
            <a:ext cx="1593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Каширин С</a:t>
            </a:r>
            <a:r>
              <a:rPr lang="ru-RU" sz="1200" dirty="0"/>
              <a:t>. И. </a:t>
            </a:r>
            <a:endParaRPr lang="ru-RU" sz="1200" dirty="0" smtClean="0"/>
          </a:p>
          <a:p>
            <a:r>
              <a:rPr lang="ru-RU" sz="1200" dirty="0" smtClean="0"/>
              <a:t>Князь </a:t>
            </a:r>
            <a:r>
              <a:rPr lang="ru-RU" sz="1200" dirty="0"/>
              <a:t>всея Руси.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4208" y="3942406"/>
            <a:ext cx="2178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"Житие Александра Невского"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8970" y="2163727"/>
            <a:ext cx="1510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Васильев, Б. 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Александр Невский</a:t>
            </a:r>
          </a:p>
        </p:txBody>
      </p:sp>
    </p:spTree>
    <p:extLst>
      <p:ext uri="{BB962C8B-B14F-4D97-AF65-F5344CB8AC3E}">
        <p14:creationId xmlns:p14="http://schemas.microsoft.com/office/powerpoint/2010/main" val="281310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560" y="908720"/>
            <a:ext cx="6956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Образ Александра Невского в музыке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2106" y="1772816"/>
            <a:ext cx="6930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Кантаты </a:t>
            </a:r>
            <a:r>
              <a:rPr lang="ru-RU" dirty="0"/>
              <a:t>С. Прокофьева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А и было дело</a:t>
            </a:r>
            <a:r>
              <a:rPr lang="ru-RU" dirty="0" smtClean="0"/>
              <a:t>», </a:t>
            </a:r>
            <a:r>
              <a:rPr lang="ru-RU" dirty="0"/>
              <a:t>«Вставайте, люди русские», </a:t>
            </a:r>
            <a:r>
              <a:rPr lang="ru-RU" dirty="0" smtClean="0"/>
              <a:t>«</a:t>
            </a:r>
            <a:r>
              <a:rPr lang="ru-RU" dirty="0"/>
              <a:t>На Руси родной», </a:t>
            </a:r>
            <a:r>
              <a:rPr lang="ru-RU" dirty="0" smtClean="0"/>
              <a:t>«</a:t>
            </a:r>
            <a:r>
              <a:rPr lang="ru-RU" dirty="0"/>
              <a:t>Мертвое поле», </a:t>
            </a:r>
            <a:r>
              <a:rPr lang="ru-RU" dirty="0" smtClean="0"/>
              <a:t>«</a:t>
            </a:r>
            <a:r>
              <a:rPr lang="ru-RU" dirty="0"/>
              <a:t>Я пойду по полю белому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07091" y="3284984"/>
            <a:ext cx="3716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Вставайте, люди русские,</a:t>
            </a:r>
          </a:p>
          <a:p>
            <a:r>
              <a:rPr lang="ru-RU" i="1" dirty="0"/>
              <a:t>На славный бой, </a:t>
            </a:r>
            <a:r>
              <a:rPr lang="ru-RU" i="1" dirty="0" smtClean="0"/>
              <a:t>на </a:t>
            </a:r>
            <a:r>
              <a:rPr lang="ru-RU" i="1" dirty="0"/>
              <a:t>смертный бой,</a:t>
            </a:r>
          </a:p>
          <a:p>
            <a:r>
              <a:rPr lang="ru-RU" i="1" dirty="0"/>
              <a:t>Вставайте, люди вольные</a:t>
            </a:r>
          </a:p>
          <a:p>
            <a:r>
              <a:rPr lang="ru-RU" i="1" dirty="0"/>
              <a:t>За нашу землю честную.</a:t>
            </a:r>
          </a:p>
          <a:p>
            <a:r>
              <a:rPr lang="ru-RU" i="1" dirty="0"/>
              <a:t>Врагам на Русь не хаживать,</a:t>
            </a:r>
          </a:p>
          <a:p>
            <a:r>
              <a:rPr lang="ru-RU" i="1" dirty="0"/>
              <a:t>Полки на Русь не важивать</a:t>
            </a:r>
          </a:p>
          <a:p>
            <a:r>
              <a:rPr lang="ru-RU" i="1" dirty="0"/>
              <a:t>Поля Руси не </a:t>
            </a:r>
            <a:r>
              <a:rPr lang="ru-RU" i="1" dirty="0" smtClean="0"/>
              <a:t>втаптывать</a:t>
            </a:r>
            <a:r>
              <a:rPr lang="ru-RU" i="1" dirty="0"/>
              <a:t>,</a:t>
            </a:r>
          </a:p>
          <a:p>
            <a:r>
              <a:rPr lang="ru-RU" i="1" dirty="0"/>
              <a:t>Вставайте, люди русские.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798" y="4743701"/>
            <a:ext cx="2084565" cy="13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095573"/>
            <a:ext cx="2084565" cy="14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938" y="2345397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в истории государства Российского славные имена героев, бережно хранимые в памяти многих поколений. </a:t>
            </a:r>
          </a:p>
          <a:p>
            <a:r>
              <a:rPr lang="ru-RU" dirty="0" smtClean="0"/>
              <a:t>К этой славной категории относится и имя св. Александра Невского. </a:t>
            </a:r>
          </a:p>
          <a:p>
            <a:r>
              <a:rPr lang="ru-RU" dirty="0" smtClean="0"/>
              <a:t>Прежде всего, его почитали как защитника Отечества. По описанию современников, в личности князя гармонично слились воедино мужественный воин, дипломат и справедливый правитель.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10058"/>
            <a:ext cx="253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2025" y="714827"/>
            <a:ext cx="3751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Почитаемый святой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116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854" y="1700808"/>
            <a:ext cx="4831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Князь Александр Невский родился </a:t>
            </a:r>
            <a:r>
              <a:rPr lang="ru-RU" b="1" dirty="0" smtClean="0"/>
              <a:t>13 мая </a:t>
            </a:r>
            <a:r>
              <a:rPr lang="ru-RU" dirty="0"/>
              <a:t>в </a:t>
            </a:r>
            <a:r>
              <a:rPr lang="ru-RU" b="1" dirty="0" smtClean="0"/>
              <a:t>1220 г. в </a:t>
            </a:r>
            <a:r>
              <a:rPr lang="ru-RU" dirty="0" smtClean="0"/>
              <a:t>городе </a:t>
            </a:r>
            <a:r>
              <a:rPr lang="ru-RU" dirty="0" err="1" smtClean="0"/>
              <a:t>Переяславле</a:t>
            </a:r>
            <a:r>
              <a:rPr lang="ru-RU" dirty="0" smtClean="0"/>
              <a:t> - Залесском. </a:t>
            </a:r>
          </a:p>
          <a:p>
            <a:r>
              <a:rPr lang="ru-RU" dirty="0" smtClean="0"/>
              <a:t>Его отец великий князь Владимирский Ярослав Всеволодович происходи л из рода Рюриковичей. Детство и юность свою он провел в Новгороде, где сначала княжил его отец, а затем и он в очень юные годы принял бремя правления. В то время русские князья давали своим детям хорошее образование. </a:t>
            </a:r>
          </a:p>
          <a:p>
            <a:r>
              <a:rPr lang="ru-RU" dirty="0" smtClean="0"/>
              <a:t>Их учили грамоте, чтению духовных книг, воинскому искусству, дипломатии.</a:t>
            </a:r>
          </a:p>
          <a:p>
            <a:r>
              <a:rPr lang="ru-RU" dirty="0" smtClean="0"/>
              <a:t>Наставниками князя были лица духовные, да и само обучение носило, главным образом, характер ознакомления с истинами христианской веры, дышало христианским благочестием. 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216" y="3934203"/>
            <a:ext cx="2190991" cy="21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3220" y="764704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Юный князь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20" y="1772816"/>
            <a:ext cx="219099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7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639" y="1620096"/>
            <a:ext cx="35277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Старинные новгородские летописи оставили нам словесный портрет князя: </a:t>
            </a:r>
          </a:p>
          <a:p>
            <a:r>
              <a:rPr lang="ru-RU" dirty="0" smtClean="0"/>
              <a:t>	</a:t>
            </a:r>
          </a:p>
          <a:p>
            <a:r>
              <a:rPr lang="ru-RU" i="1" dirty="0" smtClean="0"/>
              <a:t>«Он был высок ростом, силен, строен и прекрасен собою. Голос имел звучный. Кроткий и ласковый в обращении, он невольно внушал уважение к себе своими выдающимися душевными качествами, а некоторых смирял грозой своего гнева и примерного наказания». 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401" y="1268760"/>
            <a:ext cx="2917543" cy="43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1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9040" y="2565640"/>
            <a:ext cx="4095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 князя Александра сформировался в результате его взаимоотношений с Великим Новгородом. Новгородцы не ладили с князем Ярославом из-за его крутого нрава, а Александр был достаточно мудр и осторожен. Новгородцы приняли его и считали своим князем (1236 -1251гг.).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83369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Князь Новгородский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163945"/>
            <a:ext cx="2232248" cy="33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1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680482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середине XIII столетия Ангелом – Хранителем для Руси явился Александр Невский. Обстоятельства, в которых ему пришлось княжить, требовали незаурядных способностей и качеств .Сугубый подвиг выпал на долю святого Александра: для спасения России он должен был одновременно явить доблесть воителя, и смирения инока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Татарская </a:t>
            </a:r>
            <a:r>
              <a:rPr lang="ru-RU" dirty="0"/>
              <a:t>гроза, уничтожавшая города и селения, орошавшая поля русской же кровью; с другой стороны – восстали против России шведы, </a:t>
            </a:r>
            <a:r>
              <a:rPr lang="ru-RU" dirty="0" err="1"/>
              <a:t>ливонцы</a:t>
            </a:r>
            <a:r>
              <a:rPr lang="ru-RU" dirty="0"/>
              <a:t> и литовцы.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76470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Александр – «защитник людей»</a:t>
            </a:r>
            <a:endParaRPr lang="ru-RU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487" y="1826384"/>
            <a:ext cx="2375237" cy="36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650800"/>
            <a:ext cx="2803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Пронтенко</a:t>
            </a:r>
            <a:r>
              <a:rPr lang="ru-RU" sz="1200" dirty="0"/>
              <a:t> О. Князь Александр Невский</a:t>
            </a:r>
          </a:p>
        </p:txBody>
      </p:sp>
    </p:spTree>
    <p:extLst>
      <p:ext uri="{BB962C8B-B14F-4D97-AF65-F5344CB8AC3E}">
        <p14:creationId xmlns:p14="http://schemas.microsoft.com/office/powerpoint/2010/main" val="175453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659" y="5042793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Победа князя Александра на Неве в 1240 году – первый успех русского оружия, именно в честь этой замечательной победы над шведами молодого князя стали называть Невским. Ему было всего 20 лет.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1817" y="1189815"/>
            <a:ext cx="3503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Крестным знаменьем пред битвой</a:t>
            </a:r>
          </a:p>
          <a:p>
            <a:r>
              <a:rPr lang="ru-RU" sz="1600" i="1" dirty="0"/>
              <a:t>Троекратной </a:t>
            </a:r>
            <a:r>
              <a:rPr lang="ru-RU" sz="1600" i="1" dirty="0" err="1"/>
              <a:t>осенясь</a:t>
            </a:r>
            <a:r>
              <a:rPr lang="ru-RU" sz="1600" i="1" dirty="0"/>
              <a:t>, –</a:t>
            </a:r>
          </a:p>
          <a:p>
            <a:r>
              <a:rPr lang="ru-RU" sz="1600" i="1" dirty="0"/>
              <a:t>Меч в руке, уста с молитвой, –</a:t>
            </a:r>
          </a:p>
          <a:p>
            <a:r>
              <a:rPr lang="ru-RU" sz="1600" i="1" dirty="0"/>
              <a:t>Побеждал великий князь!</a:t>
            </a:r>
          </a:p>
          <a:p>
            <a:r>
              <a:rPr lang="ru-RU" sz="1600" i="1" dirty="0"/>
              <a:t>Закрывали тучи солнце...</a:t>
            </a:r>
          </a:p>
          <a:p>
            <a:r>
              <a:rPr lang="ru-RU" sz="1600" i="1" dirty="0"/>
              <a:t>Кровь струилась по траве...</a:t>
            </a:r>
          </a:p>
          <a:p>
            <a:r>
              <a:rPr lang="ru-RU" sz="1600" i="1" dirty="0"/>
              <a:t>Бил он рыцарей – тевтонцев,</a:t>
            </a:r>
          </a:p>
          <a:p>
            <a:r>
              <a:rPr lang="ru-RU" sz="1600" i="1" dirty="0"/>
              <a:t>Бил он шведов на Неве.</a:t>
            </a:r>
          </a:p>
          <a:p>
            <a:r>
              <a:rPr lang="ru-RU" sz="1600" i="1" dirty="0"/>
              <a:t>Сотни лет прошли с той были,</a:t>
            </a:r>
          </a:p>
          <a:p>
            <a:r>
              <a:rPr lang="ru-RU" sz="1600" i="1" dirty="0"/>
              <a:t>Многие ушли – как дым...</a:t>
            </a:r>
          </a:p>
          <a:p>
            <a:r>
              <a:rPr lang="ru-RU" sz="1600" i="1" dirty="0"/>
              <a:t>А вот князя не забыли –</a:t>
            </a:r>
          </a:p>
          <a:p>
            <a:r>
              <a:rPr lang="ru-RU" sz="1600" i="1" dirty="0"/>
              <a:t>Он великим стал святым!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98072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Невская битва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350" y="1942639"/>
            <a:ext cx="3206130" cy="22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2350" y="4236803"/>
            <a:ext cx="4001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dirty="0" smtClean="0"/>
              <a:t>В. </a:t>
            </a:r>
            <a:r>
              <a:rPr lang="ru-RU" sz="1200" dirty="0"/>
              <a:t>Васнецова </a:t>
            </a:r>
            <a:endParaRPr lang="ru-RU" sz="1200" dirty="0" smtClean="0"/>
          </a:p>
          <a:p>
            <a:r>
              <a:rPr lang="ru-RU" sz="1200" dirty="0" smtClean="0"/>
              <a:t>"</a:t>
            </a:r>
            <a:r>
              <a:rPr lang="ru-RU" sz="1200" dirty="0"/>
              <a:t>Битва князя Александра Невского со шведами </a:t>
            </a:r>
            <a:r>
              <a:rPr lang="ru-RU" sz="1200" dirty="0" smtClean="0"/>
              <a:t>на Неве</a:t>
            </a:r>
            <a:r>
              <a:rPr lang="ru-RU" sz="1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9442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780" y="5228625"/>
            <a:ext cx="6962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Битва на Чудском озере, вошедшая в историю под названием Ледовое побоище, началась утром 5 апреля 1242 </a:t>
            </a:r>
            <a:r>
              <a:rPr lang="ru-RU" dirty="0" smtClean="0"/>
              <a:t>года. Движение </a:t>
            </a:r>
            <a:r>
              <a:rPr lang="ru-RU" dirty="0"/>
              <a:t>на Русь западных захватчиков было </a:t>
            </a:r>
            <a:r>
              <a:rPr lang="ru-RU" dirty="0" smtClean="0"/>
              <a:t>остановлено.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15780" y="904364"/>
            <a:ext cx="376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Ледовое побоище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80856" y="1196752"/>
            <a:ext cx="38766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...Уже смешались люди, кони,</a:t>
            </a:r>
          </a:p>
          <a:p>
            <a:r>
              <a:rPr lang="ru-RU" sz="1600" i="1" dirty="0"/>
              <a:t>Мечи, секиры, топоры,</a:t>
            </a:r>
          </a:p>
          <a:p>
            <a:r>
              <a:rPr lang="ru-RU" sz="1600" i="1" dirty="0"/>
              <a:t>А князь по-прежнему спокойно</a:t>
            </a:r>
          </a:p>
          <a:p>
            <a:r>
              <a:rPr lang="ru-RU" sz="1600" i="1" dirty="0"/>
              <a:t>Следил за битвою с горы.</a:t>
            </a:r>
          </a:p>
          <a:p>
            <a:r>
              <a:rPr lang="ru-RU" sz="1600" i="1" dirty="0"/>
              <a:t>...И только выждав, чтоб </a:t>
            </a:r>
            <a:r>
              <a:rPr lang="ru-RU" sz="1600" i="1" dirty="0" err="1"/>
              <a:t>ливонцы</a:t>
            </a:r>
            <a:r>
              <a:rPr lang="ru-RU" sz="1600" i="1" dirty="0"/>
              <a:t>,</a:t>
            </a:r>
          </a:p>
          <a:p>
            <a:r>
              <a:rPr lang="ru-RU" sz="1600" i="1" dirty="0"/>
              <a:t>Смешав ряды, втянулись в бой,</a:t>
            </a:r>
          </a:p>
          <a:p>
            <a:r>
              <a:rPr lang="ru-RU" sz="1600" i="1" dirty="0"/>
              <a:t>Он, полыхнул мечом на солнце,</a:t>
            </a:r>
          </a:p>
          <a:p>
            <a:r>
              <a:rPr lang="ru-RU" sz="1600" i="1" dirty="0"/>
              <a:t>Повел дружину за собой.</a:t>
            </a:r>
          </a:p>
          <a:p>
            <a:r>
              <a:rPr lang="ru-RU" sz="1600" i="1" dirty="0"/>
              <a:t>По льду летели с лязгом, громом,</a:t>
            </a:r>
          </a:p>
          <a:p>
            <a:r>
              <a:rPr lang="ru-RU" sz="1600" i="1" dirty="0"/>
              <a:t>К мохнатым гривам </a:t>
            </a:r>
            <a:r>
              <a:rPr lang="ru-RU" sz="1600" i="1" dirty="0" err="1"/>
              <a:t>наклонясь</a:t>
            </a:r>
            <a:r>
              <a:rPr lang="ru-RU" sz="1600" i="1" dirty="0"/>
              <a:t>;</a:t>
            </a:r>
          </a:p>
          <a:p>
            <a:r>
              <a:rPr lang="ru-RU" sz="1600" i="1" dirty="0"/>
              <a:t>И первым на коне огромном</a:t>
            </a:r>
          </a:p>
          <a:p>
            <a:r>
              <a:rPr lang="ru-RU" sz="1600" i="1" dirty="0"/>
              <a:t>В немецкий строй врубился князь.</a:t>
            </a:r>
          </a:p>
          <a:p>
            <a:r>
              <a:rPr lang="ru-RU" sz="1600" i="1" dirty="0"/>
              <a:t>Стоял суровый беспорядок</a:t>
            </a:r>
          </a:p>
          <a:p>
            <a:r>
              <a:rPr lang="ru-RU" sz="1600" i="1" dirty="0"/>
              <a:t>Железа, крови и воды.</a:t>
            </a:r>
          </a:p>
          <a:p>
            <a:r>
              <a:rPr lang="ru-RU" sz="1600" i="1" dirty="0"/>
              <a:t>На месте рыцарских отрядов</a:t>
            </a:r>
          </a:p>
          <a:p>
            <a:r>
              <a:rPr lang="ru-RU" sz="1600" i="1" dirty="0"/>
              <a:t>Легли кровавые следы.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40" y="1916832"/>
            <a:ext cx="2973525" cy="269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0440" y="4727374"/>
            <a:ext cx="3032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Щербаков А, </a:t>
            </a:r>
            <a:r>
              <a:rPr lang="ru-RU" sz="1200" dirty="0" err="1" smtClean="0"/>
              <a:t>Дзысь</a:t>
            </a:r>
            <a:r>
              <a:rPr lang="ru-RU" sz="1200" dirty="0" smtClean="0"/>
              <a:t> И. «Ледовое побоище»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848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595818"/>
            <a:ext cx="5259336" cy="38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6171" y="764704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«Кто с мечом к нам  придет, тот от меча и погибнет»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62246" y="5538243"/>
            <a:ext cx="240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Ю. </a:t>
            </a:r>
            <a:r>
              <a:rPr lang="ru-RU" sz="1200" dirty="0" err="1"/>
              <a:t>Пантюхин</a:t>
            </a:r>
            <a:r>
              <a:rPr lang="ru-RU" sz="1200" dirty="0"/>
              <a:t>. Александр Невский</a:t>
            </a:r>
          </a:p>
        </p:txBody>
      </p:sp>
    </p:spTree>
    <p:extLst>
      <p:ext uri="{BB962C8B-B14F-4D97-AF65-F5344CB8AC3E}">
        <p14:creationId xmlns:p14="http://schemas.microsoft.com/office/powerpoint/2010/main" val="2353053686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469</TotalTime>
  <Words>1146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Невский</dc:title>
  <dc:creator>Мордовкин Сергей Викторович</dc:creator>
  <cp:lastModifiedBy>Мордовкин Сергей Викторович</cp:lastModifiedBy>
  <cp:revision>47</cp:revision>
  <dcterms:created xsi:type="dcterms:W3CDTF">2014-08-10T17:22:37Z</dcterms:created>
  <dcterms:modified xsi:type="dcterms:W3CDTF">2014-08-13T18:08:30Z</dcterms:modified>
</cp:coreProperties>
</file>