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320" r:id="rId2"/>
    <p:sldId id="259" r:id="rId3"/>
    <p:sldId id="292" r:id="rId4"/>
    <p:sldId id="261" r:id="rId5"/>
    <p:sldId id="263" r:id="rId6"/>
    <p:sldId id="293" r:id="rId7"/>
    <p:sldId id="264" r:id="rId8"/>
    <p:sldId id="294" r:id="rId9"/>
    <p:sldId id="266" r:id="rId10"/>
    <p:sldId id="295" r:id="rId11"/>
    <p:sldId id="268" r:id="rId12"/>
    <p:sldId id="296" r:id="rId13"/>
    <p:sldId id="270" r:id="rId14"/>
    <p:sldId id="298" r:id="rId15"/>
    <p:sldId id="272" r:id="rId16"/>
    <p:sldId id="299" r:id="rId17"/>
    <p:sldId id="274" r:id="rId18"/>
    <p:sldId id="300" r:id="rId19"/>
    <p:sldId id="276" r:id="rId20"/>
    <p:sldId id="301" r:id="rId21"/>
    <p:sldId id="278" r:id="rId22"/>
    <p:sldId id="302" r:id="rId23"/>
    <p:sldId id="279" r:id="rId24"/>
    <p:sldId id="281" r:id="rId25"/>
    <p:sldId id="291" r:id="rId26"/>
    <p:sldId id="290" r:id="rId27"/>
    <p:sldId id="305" r:id="rId28"/>
    <p:sldId id="307" r:id="rId29"/>
    <p:sldId id="310" r:id="rId30"/>
    <p:sldId id="312" r:id="rId31"/>
    <p:sldId id="313" r:id="rId32"/>
    <p:sldId id="314" r:id="rId33"/>
    <p:sldId id="324" r:id="rId34"/>
    <p:sldId id="315" r:id="rId35"/>
    <p:sldId id="316" r:id="rId36"/>
    <p:sldId id="317" r:id="rId37"/>
    <p:sldId id="321" r:id="rId38"/>
    <p:sldId id="319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55" autoAdjust="0"/>
    <p:restoredTop sz="94660"/>
  </p:normalViewPr>
  <p:slideViewPr>
    <p:cSldViewPr>
      <p:cViewPr varScale="1">
        <p:scale>
          <a:sx n="86" d="100"/>
          <a:sy n="86" d="100"/>
        </p:scale>
        <p:origin x="-12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C630D01-EE1A-4955-B0C7-08064411D579}" type="datetimeFigureOut">
              <a:rPr lang="ru-RU"/>
              <a:pPr>
                <a:defRPr/>
              </a:pPr>
              <a:t>03.01.2014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8D27D65-3764-4C59-B548-9C7A2827D6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E2F815F-7986-4083-B703-799081C2FD31}" type="datetimeFigureOut">
              <a:rPr lang="ru-RU"/>
              <a:pPr>
                <a:defRPr/>
              </a:pPr>
              <a:t>03.01.2014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C178DB9-87DB-4809-86F4-5219A206F5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F8166-879E-4DCB-B555-0653CE9A80DB}" type="datetimeFigureOut">
              <a:rPr lang="ru-RU"/>
              <a:pPr>
                <a:defRPr/>
              </a:pPr>
              <a:t>03.01.2014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61684-0C7C-49E0-833E-8A150A6E73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E086F-C3B7-4BE2-9FC2-2C2184F7BEF5}" type="datetimeFigureOut">
              <a:rPr lang="ru-RU"/>
              <a:pPr>
                <a:defRPr/>
              </a:pPr>
              <a:t>03.01.2014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9F8EC-5EF0-402C-AD7A-DB0D9884BA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EC09D-BAC8-4971-9669-FCA31D595EAC}" type="datetimeFigureOut">
              <a:rPr lang="ru-RU"/>
              <a:pPr>
                <a:defRPr/>
              </a:pPr>
              <a:t>03.01.2014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CDDCE-227D-44E9-AB3C-C7959CA1EC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B6B56D0-8E69-4D0A-8333-9CCD453F0CE8}" type="datetimeFigureOut">
              <a:rPr lang="ru-RU"/>
              <a:pPr>
                <a:defRPr/>
              </a:pPr>
              <a:t>03.01.2014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F257656-8901-4826-8192-36CD3C8BC6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2420133-239D-4021-A0B7-A3640DE4334C}" type="datetimeFigureOut">
              <a:rPr lang="ru-RU"/>
              <a:pPr>
                <a:defRPr/>
              </a:pPr>
              <a:t>03.01.2014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195F327-80E0-45B6-908B-45A8E01C98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39C48FE-0A95-405C-A36F-98CEE770C66C}" type="datetimeFigureOut">
              <a:rPr lang="ru-RU"/>
              <a:pPr>
                <a:defRPr/>
              </a:pPr>
              <a:t>03.01.2014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606572B-1F91-4905-B7A2-9A7F8CF8FE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0C7EA6F-497F-4D54-8635-0EA7958815E0}" type="datetimeFigureOut">
              <a:rPr lang="ru-RU"/>
              <a:pPr>
                <a:defRPr/>
              </a:pPr>
              <a:t>03.01.2014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27FE537-A8EC-47E5-A3F4-A22AF68832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570B4-BE34-4061-BA6B-3C2B841E8BF2}" type="datetimeFigureOut">
              <a:rPr lang="ru-RU"/>
              <a:pPr>
                <a:defRPr/>
              </a:pPr>
              <a:t>03.01.2014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DF277-9325-4846-9F1C-0E00EB6F52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B7C997A-BE11-4398-A494-DC2C3CDE6C12}" type="datetimeFigureOut">
              <a:rPr lang="ru-RU"/>
              <a:pPr>
                <a:defRPr/>
              </a:pPr>
              <a:t>03.01.2014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052077C-5CA0-45C9-ABBD-91E53FB4DF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email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EE595DF-29AD-4E6D-B884-906D7E4F0C9C}" type="datetimeFigureOut">
              <a:rPr lang="ru-RU"/>
              <a:pPr>
                <a:defRPr/>
              </a:pPr>
              <a:t>03.01.2014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9F2FA15-95B0-43DC-B4ED-0E802728A3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email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A95D065-50D6-4FA2-AAD0-A7C06CBE5BE6}" type="datetimeFigureOut">
              <a:rPr lang="ru-RU"/>
              <a:pPr>
                <a:defRPr/>
              </a:pPr>
              <a:t>03.01.2014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D9B2989-CC2E-4D08-8C5D-88A553835C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3" r:id="rId2"/>
    <p:sldLayoutId id="2147483738" r:id="rId3"/>
    <p:sldLayoutId id="2147483739" r:id="rId4"/>
    <p:sldLayoutId id="2147483740" r:id="rId5"/>
    <p:sldLayoutId id="2147483741" r:id="rId6"/>
    <p:sldLayoutId id="2147483734" r:id="rId7"/>
    <p:sldLayoutId id="2147483742" r:id="rId8"/>
    <p:sldLayoutId id="2147483743" r:id="rId9"/>
    <p:sldLayoutId id="2147483735" r:id="rId10"/>
    <p:sldLayoutId id="214748373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Астрахань. Презентация к уроку знания: Наш любимый край.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Прогулка по любимому городу. </a:t>
            </a: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Подготовила: учитель изо и МХК Бочкарева А.Н.</a:t>
            </a:r>
            <a:endParaRPr lang="ru-RU" sz="18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9220" name="Picture 2" descr="&amp;Pcy;&amp;acy;&amp;mcy;&amp;yacy;&amp;tcy;&amp;ncy;&amp;icy;&amp;kcy; &amp;Pcy;&amp;iecy;&amp;tcy;&amp;rcy;&amp;ucy; I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00250" y="2786063"/>
            <a:ext cx="5214938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28813" y="1011238"/>
            <a:ext cx="6143625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643063"/>
            <a:ext cx="8229600" cy="5214937"/>
          </a:xfrm>
        </p:spPr>
        <p:txBody>
          <a:bodyPr>
            <a:normAutofit fontScale="70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Никольские ворота получили свое название по устроенной во время возведения каменного Астраханского кремля на этой северной проездной башне церкви во имя Св.Николая </a:t>
            </a:r>
            <a:r>
              <a:rPr lang="ru-RU" dirty="0" err="1" smtClean="0"/>
              <a:t>Мирликийского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  В начале XVIII века встречал Никольский надвратный храм государя, преобразившего Росси. В 1722 году при посещении Астрахани Петром Великим флот (его) остановился против города, а …император подъехал в шлюпке к пристани у Никольских (Кремлевских) ворот», через которые и вошел в кремль. Приезд императора стал не только событием в жизни Астрахани, но и одним из этапов в благоустройстве и развитии кремля. В частности, готовясь к встрече Петра I , в центре крепости снесли все ветхие здания и построили для царя специальную резиденцию.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К 1728 году Никольская надвратная церковь обветшала и по распоряжению астраханского губернатора фон </a:t>
            </a:r>
            <a:r>
              <a:rPr lang="ru-RU" dirty="0" err="1" smtClean="0"/>
              <a:t>Менгдена</a:t>
            </a:r>
            <a:r>
              <a:rPr lang="ru-RU" dirty="0" smtClean="0"/>
              <a:t> была разобрана. Грамота на возведение нового надвратного храма была выдана в 1730 году, а строительство завершено в 1738 году.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Башня «Никольские ворота»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3063" y="1357313"/>
            <a:ext cx="6429375" cy="457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143125"/>
            <a:ext cx="8229600" cy="3863975"/>
          </a:xfrm>
        </p:spPr>
        <p:txBody>
          <a:bodyPr>
            <a:normAutofit fontScale="70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Башня «Красные ворота» находилась на самом высоком месте кремлевского бугра в северо-западной стене. Волжский берег за стенами кремля у Красных ворот был высок, склон крут. Лестниц, которые ныне ведут к башне «Красные ворота», в старину не существовало. Свое название Красные ворота получили от </a:t>
            </a:r>
            <a:r>
              <a:rPr lang="ru-RU" dirty="0" err="1" smtClean="0"/>
              <a:t>астраханцев</a:t>
            </a:r>
            <a:r>
              <a:rPr lang="ru-RU" dirty="0" smtClean="0"/>
              <a:t> как самые лучшие, нарядные.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Башня «Красные ворота» была 12-гранной и единственная из всех кремлевских башен имела сводчатое перекрытие, «которое вследствие значительного пролета опиралось на поставленный внутри 8-гранный столб». Она была удобна для круговой обороны. Служила командным пунктом, ядро с нее летело на 200-300 м, простреливая две трети Волги. О ее боевой мощи говорит количество пушечных и пищальных боев, расположенных на боевых ярусах в толще стен.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Башня «Красные ворота»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3063" y="1357313"/>
            <a:ext cx="614362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Крымская башня была одной из наиболее мощных в стратегическом отношении. Напротив нее на правом берегу Волги проходила дорога, именовавшаяся Крымским шляхом, откуда часто совершали набеги </a:t>
            </a:r>
            <a:r>
              <a:rPr lang="ru-RU" dirty="0" err="1" smtClean="0"/>
              <a:t>крымцы</a:t>
            </a:r>
            <a:r>
              <a:rPr lang="ru-RU" dirty="0" smtClean="0"/>
              <a:t>, отчего и башня стала именоваться Крымской. Высота этой башни с юга от зубцов до земли 17 м. Она ромбовидная, в плане – 12,8 х13,2 м. Толщина ее стен 3,5 м. Стены увенчаны 5 зубцами с 3 </a:t>
            </a:r>
            <a:r>
              <a:rPr lang="ru-RU" dirty="0" err="1" smtClean="0"/>
              <a:t>стрельницами</a:t>
            </a:r>
            <a:r>
              <a:rPr lang="ru-RU" dirty="0" smtClean="0"/>
              <a:t>, на всех фасадах башни ныне по 5 печур с бойницами, то есть всего 12 </a:t>
            </a:r>
            <a:r>
              <a:rPr lang="ru-RU" dirty="0" err="1" smtClean="0"/>
              <a:t>стрельниц</a:t>
            </a:r>
            <a:r>
              <a:rPr lang="ru-RU" dirty="0" smtClean="0"/>
              <a:t> и 20 бойниц. Однако за долгие годы своего существования Крымская башня многократно исправлялась и ремонтировалась, о чем красноречиво говорит старинная фотография Крымской башни, запечатлевшая ее фасады, где на стенах по 7 печур с бойницами. Следовательно, был период, когда Крымская башня располагала 40 огневыми точками: 12 </a:t>
            </a:r>
            <a:r>
              <a:rPr lang="ru-RU" dirty="0" err="1" smtClean="0"/>
              <a:t>стрельницами</a:t>
            </a:r>
            <a:r>
              <a:rPr lang="ru-RU" dirty="0" smtClean="0"/>
              <a:t> и 28 бойницами.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Крымская башня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75" y="928688"/>
            <a:ext cx="6804025" cy="510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857375"/>
            <a:ext cx="8229600" cy="4149725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200" dirty="0" smtClean="0"/>
              <a:t>Южная глухая Житная башня, сохранившаяся с момента постройки кремля, получила свое название от примыкавшей к южной стене кремля «маленькой крепостцы». Называлась «сия крепостца…Житным двором, что значит то место, где всякой нужной запас лежит».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200" dirty="0" smtClean="0"/>
              <a:t>Житная башня была самая небольшая из всех кремлевских башен. Защищенная с двух сторон Житным двором и озером, она находилась в самом безопасном месте.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200" dirty="0" smtClean="0"/>
              <a:t>Ворот, ныне существующих в южной кремлевской стене возле Житной башни, в те времена не было.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Житная башня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500" y="1214438"/>
            <a:ext cx="5357813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857375"/>
            <a:ext cx="8229600" cy="4149725"/>
          </a:xfrm>
        </p:spPr>
        <p:txBody>
          <a:bodyPr/>
          <a:lstStyle/>
          <a:p>
            <a:pPr eaLnBrk="1" hangingPunct="1"/>
            <a:r>
              <a:rPr lang="ru-RU" sz="1600" smtClean="0"/>
              <a:t>При входе в кремль с левой стороны от Пречистенской соборной колокольни находится юго-восточная угловая глухая башня. После учреждения в 1602 году Астраханской епархии и выделения в юго-восточной части кремля места для Архиерейского подворья башня получила в народе название Архиерейской. По своему облику и конструкции Архиерейская башня была сходна с другими угловыми глухими башнями. Она была 4-ярусной, ярусы разделялись мощными бревенчатыми накатами, в плане была квадратная – 14 х 14 м, с толщиной стен около 3 м. Высотой до зубцов 15,6м. С каждой стороны фасада Архиерейская башня завершалась 5 зубцами со стрельницами. К началу XIX века она обветшала, утратила зубцы, стены ее покрылись трещинами, часть их обвалилась, но примыкавшие к ним стены Белого города и Житного двора поддерживали их. После разборки в 1825 году прилегающих стен Белого города и Житного двора состояние Архиерейской башни резко ухудшилось. Из-за угрозы ее полного обвала, в 1828 году она была разобрана. Через 15 лет, в 1843 году, во время капитального ремонта кремля на ее месте без соблюдения прежних архитектурных форм и конструктивных особенностей была построена новая Архиерейская башня, сохранившаяся до нашего времени.</a:t>
            </a:r>
          </a:p>
          <a:p>
            <a:pPr eaLnBrk="1" hangingPunct="1"/>
            <a:endParaRPr lang="ru-RU" sz="160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Архиерейская башня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000250"/>
            <a:ext cx="8229600" cy="4357688"/>
          </a:xfrm>
        </p:spPr>
        <p:txBody>
          <a:bodyPr>
            <a:normAutofit fontScale="92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200" dirty="0" smtClean="0"/>
              <a:t>Архитектурный ансамбль кремля включает в себя семь башен, соединенных кирпичными зубчатыми стенами, представляющими сложное фортификационное сооружение, кафедральный Успенский собор архитектуры московского барокко с крупнейшим в России Лобным местом, комплекс Троицкого собора, Никольскую надвратную церковь, архиерейский двор с сохранившимися на фасаде изразцами с изображением сцен из "Александрии".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200" dirty="0" smtClean="0"/>
              <a:t>Первый собор в Астрахани деревянный появился на этом месте в 1560 году. В конце </a:t>
            </a:r>
            <a:r>
              <a:rPr lang="en-US" sz="2200" dirty="0" smtClean="0"/>
              <a:t>XVI </a:t>
            </a:r>
            <a:r>
              <a:rPr lang="ru-RU" sz="2200" dirty="0" smtClean="0"/>
              <a:t>века его сменила каменная церковь, уже через сто лет оказавшаяся слишком тесной - количество прихожан увеличилось. Старый собор разобрали, и в 1698 году  началось строительство грандиозного сооружения, сохранившегося почти без изменений до наших дней.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Кремль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75" y="1357313"/>
            <a:ext cx="5786438" cy="481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857375"/>
            <a:ext cx="8229600" cy="4149725"/>
          </a:xfrm>
        </p:spPr>
        <p:txBody>
          <a:bodyPr>
            <a:normAutofit fontScale="70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В начале XVII столетия при городовом воеводе Иване Дмитриевиче Хворостинине башню стали использовать как застенок для проведения судебных дознаний с применением пыток, после чего эта башня и получила от </a:t>
            </a:r>
            <a:r>
              <a:rPr lang="ru-RU" dirty="0" err="1" smtClean="0"/>
              <a:t>астраханцев</a:t>
            </a:r>
            <a:r>
              <a:rPr lang="ru-RU" dirty="0" smtClean="0"/>
              <a:t> название Пыточной.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Пыточная башня имела четыре боевых яруса, соединенных каменными лестницами </a:t>
            </a:r>
            <a:r>
              <a:rPr lang="ru-RU" dirty="0" err="1" smtClean="0"/>
              <a:t>олще</a:t>
            </a:r>
            <a:r>
              <a:rPr lang="ru-RU" dirty="0" smtClean="0"/>
              <a:t> стен. На уровне боевой площадки крепостной стены в башне были устроены сквозные проходы для выхода на прясло. В плане башня квадратная. Верх ее завершался пятью зубцами с каждой стороны. Средние три зубца имели </a:t>
            </a:r>
            <a:r>
              <a:rPr lang="ru-RU" dirty="0" err="1" smtClean="0"/>
              <a:t>стрельницы</a:t>
            </a:r>
            <a:r>
              <a:rPr lang="ru-RU" dirty="0" smtClean="0"/>
              <a:t> для пищального боя. Над зубцами возвышался деревянный шатер со сторожевой вышкой. В толще башенных стен устроены ниши-бойницы для пятнадцати пушек, приспособленных к круговой обороне.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Артиллерийская башня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500" y="1357313"/>
            <a:ext cx="62865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948237"/>
          </a:xfrm>
        </p:spPr>
        <p:txBody>
          <a:bodyPr>
            <a:normAutofit fontScale="62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В одном из рукописных документов XVII столетия говорилось о том, что между Никольскими и Красными воротами под горою выложен кирпичный тайник. В нем - двое решетчатых ворот.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       В 1970 году в ходе реставрационных работ в кремле стали разбирать старое, обветшавшее здание и обнаружили ниже фундамента солдатского лазарета, несколько левее Никольской надвратной церкви, </a:t>
            </a:r>
            <a:r>
              <a:rPr lang="ru-RU" dirty="0" err="1" smtClean="0"/>
              <a:t>полузасыпанный</a:t>
            </a:r>
            <a:r>
              <a:rPr lang="ru-RU" dirty="0" smtClean="0"/>
              <a:t> ход в крепостной стене. Это и были так называемые Водяные ворота.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       Участок стены и каждый сохранившийся блок старой кладки были изучены тщательнейшим образом. Памятник, действительно, заслуживал особого внимания. Ведь Водяные ворота в XVI -XVII веках считались воротами жизни: при длительной осаде только через них можно было выбраться к берегу Волги и набрать воды. Над решетчатыми воротами были установлены металлическая решетка и барабан для ее подъема. Сигнал тревоги - и она мгновенно опускалась, преграждая путь неприятелю, а с крепостных стен на врага обрушивались ядра и пули.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       В Астраханском кремле было трое ворот. Теперь появились четвертые - Водяные. Сейчас на прясле стен между Никольскими и Красными воротами можно увидеть необычное сооружение с двускатной тесовой крышей. В первозданном виде предстает перед </a:t>
            </a:r>
            <a:r>
              <a:rPr lang="ru-RU" dirty="0" err="1" smtClean="0"/>
              <a:t>астраханцами</a:t>
            </a:r>
            <a:r>
              <a:rPr lang="ru-RU" dirty="0" smtClean="0"/>
              <a:t> интереснейший памятник старины.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Водяные ворота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43563" y="0"/>
            <a:ext cx="30289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Рядом с Троицким монастырем стоит небольшая Кирилловская часовня. Она построена на могиле </a:t>
            </a:r>
            <a:r>
              <a:rPr lang="ru-RU" dirty="0" err="1" smtClean="0"/>
              <a:t>местночтимого</a:t>
            </a:r>
            <a:r>
              <a:rPr lang="ru-RU" dirty="0" smtClean="0"/>
              <a:t> святого преподобного игумена Кирилла, строителя первого православного монастыря в Астрахани, умершего в 1576 году. Кирилл вначале был похоронен в самом монастыре, часовня появилась позже. Существует предание, что святой Кирилл свершил чудо, оказав помощь астраханцам во время страшного пожара.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Кирилловская часовня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50" y="642938"/>
            <a:ext cx="6215063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642938"/>
            <a:ext cx="8229600" cy="5364162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Астраханский кремль - уникальный образец военно-инженерного искусства второй половины XVI века, архитектурный памятник федерального значения.</a:t>
            </a: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8" presetClass="exit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&amp;Ucy;&amp;scy;&amp;pcy;&amp;iecy;&amp;ncy;&amp;scy;&amp;kcy;&amp;icy;&amp;jcy; &amp;scy;&amp;ocy;&amp;bcy;&amp;ocy;&amp;rcy; &amp;icy; &amp;scy;&amp;ocy;&amp;bcy;&amp;ocy;&amp;rcy;&amp;ncy;&amp;acy;&amp;yacy; &amp;kcy;&amp;ocy;&amp;lcy;&amp;ocy;&amp;kcy;&amp;ocy;&amp;lcy;&amp;softcy;&amp;ncy;&amp;yacy; &amp;scy; &amp;pcy;&amp;rcy;&amp;iecy;&amp;chcy;&amp;icy;&amp;scy;&amp;tcy;&amp;icy;&amp;ncy;&amp;scy;&amp;kcy;&amp;icy;&amp;mcy;&amp;icy; &amp;vcy;&amp;ocy;&amp;rcy;&amp;ocy;&amp;tcy;&amp;acy;&amp;mcy;&amp;i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75" y="928688"/>
            <a:ext cx="6643688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&amp;TScy;&amp;iecy;&amp;ncy;&amp;tcy;&amp;rcy;&amp;acy;&amp;lcy;&amp;softcy;&amp;ncy;&amp;ycy;&amp;jcy; &amp;ncy;&amp;iocy;&amp;fcy; &amp;scy;&amp;ocy;&amp;bcy;&amp;ocy;&amp;rcy;&amp;acy; &amp;Ucy;&amp;scy;&amp;pcy;&amp;iecy;&amp;ncy;&amp;icy;&amp;yacy; &amp;Pcy;&amp;rcy;&amp;iecy;&amp;scy;&amp;vcy;&amp;yacy;&amp;tcy;&amp;ocy;&amp;jcy; &amp;Bcy;&amp;ocy;&amp;gcy;&amp;ocy;&amp;rcy;&amp;ocy;&amp;dcy;&amp;icy;&amp;tscy;&amp;y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71688" y="571500"/>
            <a:ext cx="5214937" cy="607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&amp;Fcy;&amp;ocy;&amp;tcy;&amp;ocy; 265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88" y="1000125"/>
            <a:ext cx="600075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88" y="1071563"/>
            <a:ext cx="6215062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&amp;Fcy;&amp;ocy;&amp;tcy;&amp;ocy; 265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3063" y="1071563"/>
            <a:ext cx="6000750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&amp;Acy;&amp;scy;&amp;tcy;&amp;rcy;&amp;acy;&amp;khcy;&amp;acy;&amp;ncy;&amp;scy;&amp;kcy;&amp;icy;&amp;jcy; &amp;gcy;&amp;ocy;&amp;scy;&amp;ucy;&amp;dcy;&amp;acy;&amp;rcy;&amp;scy;&amp;tcy;&amp;vcy;&amp;iecy;&amp;ncy;&amp;ncy;&amp;ycy;&amp;jcy; &amp;tcy;&amp;iecy;&amp;acy;&amp;tcy;&amp;rcy; &amp;ocy;&amp;pcy;&amp;iecy;&amp;rcy;&amp;ycy; &amp;icy; &amp;bcy;&amp;acy;&amp;lcy;&amp;iecy;&amp;tcy;&amp;a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3000" y="1000125"/>
            <a:ext cx="6929438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 descr="&amp;Ocy;&amp;vcy;&amp;ocy;&amp;shchcy;&amp;ncy;&amp;ycy;&amp;iecy; &amp;rcy;&amp;yacy;&amp;dcy;&amp;ycy; &amp;tcy;&amp;acy;&amp;tcy;&amp;acy;&amp;rcy;-&amp;bcy;&amp;acy;&amp;zcy;&amp;acy;&amp;rcy;&amp;a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88" y="1000125"/>
            <a:ext cx="600075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&amp;Fcy;&amp;ocy;&amp;tcy;&amp;ocy; 270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88" y="1000125"/>
            <a:ext cx="62865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&amp;Fcy;&amp;ocy;&amp;tcy;&amp;ocy; 279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313" y="857250"/>
            <a:ext cx="6357937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&amp;Fcy;&amp;ocy;&amp;tcy;&amp;ocy; 283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3063" y="857250"/>
            <a:ext cx="6143625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&amp;Mcy;&amp;ocy;&amp;scy;&amp;tcy; &amp;chcy;&amp;iecy;&amp;rcy;&amp;iecy;&amp;zcy; &amp;Kcy;&amp;ucy;&amp;tcy;&amp;ucy;&amp;m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50" y="1214438"/>
            <a:ext cx="6500813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&amp;Scy;&amp;ocy;&amp;bcy;&amp;ocy;&amp;rcy; &amp;Scy;&amp;vcy;&amp;yacy;&amp;tcy;&amp;ocy;&amp;gcy;&amp;ocy; &amp;Vcy;&amp;lcy;&amp;acy;&amp;dcy;&amp;icy;&amp;mcy;&amp;icy;&amp;rcy;&amp;acy; &amp;scy;&amp;ocy; &amp;scy;&amp;tcy;&amp;ocy;&amp;rcy;&amp;ocy;&amp;ncy;&amp;ycy; &amp;Bcy;&amp;acy;&amp;kcy;&amp;icy;&amp;ncy;&amp;scy;&amp;kcy;&amp;ocy;&amp;jcy; &amp;ucy;&amp;lcy;&amp;icy;&amp;tscy;&amp;y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500" y="714375"/>
            <a:ext cx="5786438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Это наш город – это наша Родина !</a:t>
            </a:r>
            <a:endParaRPr lang="ru-RU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Мы любим тебя –наша Астрахань!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Arial Black" pitchFamily="34" charset="0"/>
              </a:rPr>
              <a:t>План 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Астраханского                  Кремля</a:t>
            </a:r>
            <a:endParaRPr lang="ru-RU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85938" y="1643063"/>
            <a:ext cx="5643562" cy="41433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214563"/>
            <a:ext cx="8229600" cy="4143375"/>
          </a:xfrm>
        </p:spPr>
        <p:txBody>
          <a:bodyPr>
            <a:normAutofit fontScale="925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dirty="0" smtClean="0"/>
              <a:t>   </a:t>
            </a:r>
            <a:r>
              <a:rPr lang="ru-RU" sz="2200" dirty="0" smtClean="0"/>
              <a:t>Собор возвели в 1576 году, вначале деревянным. Его заложили на северном склоне. Бугра, у крепостных зубчатых стен кремля, а приметил место для главного монастырского собора игумен Кирилл - один из первых христианских миссионеров края. Царь Иван Васильевич жалует "богомольца своего игумена Кирилла" всевозможными льготами за то, что он..." В монастыре общую обитель построил и храм </a:t>
            </a:r>
            <a:r>
              <a:rPr lang="ru-RU" sz="2200" dirty="0" err="1" smtClean="0"/>
              <a:t>Живоначальной</a:t>
            </a:r>
            <a:r>
              <a:rPr lang="ru-RU" sz="2200" dirty="0" smtClean="0"/>
              <a:t> Троицы поставил новый да прирубил трапезу шести сажен, да поставил двенадцать келий, да </a:t>
            </a:r>
            <a:r>
              <a:rPr lang="ru-RU" sz="2200" dirty="0" err="1" smtClean="0"/>
              <a:t>хлебню</a:t>
            </a:r>
            <a:r>
              <a:rPr lang="ru-RU" sz="2200" dirty="0" smtClean="0"/>
              <a:t>, </a:t>
            </a:r>
            <a:r>
              <a:rPr lang="ru-RU" sz="2200" dirty="0" err="1" smtClean="0"/>
              <a:t>да</a:t>
            </a:r>
            <a:r>
              <a:rPr lang="ru-RU" sz="2200" dirty="0" smtClean="0"/>
              <a:t> поварню и ограду круг монастыря досками огородил. Да он же богомолец сооружает два храма - храм </a:t>
            </a:r>
            <a:r>
              <a:rPr lang="ru-RU" sz="2200" dirty="0" err="1" smtClean="0"/>
              <a:t>Пречистыя</a:t>
            </a:r>
            <a:r>
              <a:rPr lang="ru-RU" sz="2200" dirty="0" smtClean="0"/>
              <a:t> Введения, да храм Николы Чудотворца.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Троицкий собор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85938" y="1071563"/>
            <a:ext cx="6000750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857375"/>
            <a:ext cx="8229600" cy="4500563"/>
          </a:xfrm>
        </p:spPr>
        <p:txBody>
          <a:bodyPr>
            <a:normAutofit fontScale="70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Настоящий собор является не первым, построенным на этом месте. К тому же он как бы заключает в себе два предыдущих древнейших собора астраханских. Первый собор был построен в 1568 году игуменом Кириллом и освящён в честь Сретения Владимирской иконы Божией Матери. Храм был деревянным и очень небольшим. По мере роста города Астрахани такой маленький собор не мог соответствовать его статусу. </a:t>
            </a:r>
            <a:br>
              <a:rPr lang="ru-RU" dirty="0" smtClean="0"/>
            </a:br>
            <a:r>
              <a:rPr lang="ru-RU" dirty="0" smtClean="0"/>
              <a:t>В начале 90-х годов XVI века в Астрахань был послан игумен Феодосии (будущий первый архиепископ Астраханский) с поручением построить здесь новую “соборную и апостольскую церковь</a:t>
            </a:r>
            <a:br>
              <a:rPr lang="ru-RU" dirty="0" smtClean="0"/>
            </a:br>
            <a:r>
              <a:rPr lang="ru-RU" dirty="0" smtClean="0"/>
              <a:t>Новый каменный храм был закончен в 1602 году. Получил он наименование в честь Успения Божией Матери.</a:t>
            </a:r>
            <a:br>
              <a:rPr lang="ru-RU" dirty="0" smtClean="0"/>
            </a:br>
            <a:r>
              <a:rPr lang="ru-RU" dirty="0" smtClean="0"/>
              <a:t>К концу XVII века Успенский собор стал ветшать, о чём писал Астраханский митрополит </a:t>
            </a:r>
            <a:r>
              <a:rPr lang="ru-RU" dirty="0" err="1" smtClean="0"/>
              <a:t>Савватий</a:t>
            </a:r>
            <a:r>
              <a:rPr lang="ru-RU" dirty="0" smtClean="0"/>
              <a:t> царям Иоанну и Петру Алексеевичам в грамоте, в которой, между прочим, говорилось, “что соборная церковь ветха и развалилась”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Успенский собор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71688" y="357188"/>
            <a:ext cx="5143500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625" y="1357313"/>
            <a:ext cx="8229600" cy="5500687"/>
          </a:xfrm>
        </p:spPr>
        <p:txBody>
          <a:bodyPr>
            <a:normAutofit fontScale="55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Доминируя над многоэтажными постройками и деревянными двориками старинных астраханских переулков, величественно плывет в южном небе четырехъярусная красавица-колокольня. Ее восьмидесятиметровый силуэт виден астраханцам практически с любой точки города. Она возвышается над главными проездными воротами кремля, которые, начиная с XVII столетия, связывали </a:t>
            </a:r>
            <a:r>
              <a:rPr lang="ru-RU" dirty="0" err="1" smtClean="0"/>
              <a:t>Астра-ханскую</a:t>
            </a:r>
            <a:r>
              <a:rPr lang="ru-RU" dirty="0" smtClean="0"/>
              <a:t> цитадель с Белым городом. Астраханские летописцы оставили нам описание нескольких надвратных сооружений, существовавших ранее на этом месте.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       Самой первой была боевая проездная башня кремля с восточными воротами, ведущими в острог. Сначала в народе эти ворота называли Кабацкими. Ведь напротив, на углу Большой улицы, стоял питейный дом. В кабаке издавна висела в переднем углу икона Нерукотворного Спаса. По преданию, она была привезена в Астрахань царским воеводой </a:t>
            </a:r>
            <a:r>
              <a:rPr lang="ru-RU" dirty="0" err="1" smtClean="0"/>
              <a:t>Шемякиным-Пронским</a:t>
            </a:r>
            <a:r>
              <a:rPr lang="ru-RU" dirty="0" smtClean="0"/>
              <a:t> и оказалась в Кабацкой избе. Но когда власти сочли это место, не достойным присутствия почитаемого образа, икону укрепили в нише над главными воротами кремля. Поэтому ворота стали именоваться </a:t>
            </a:r>
            <a:r>
              <a:rPr lang="ru-RU" dirty="0" err="1" smtClean="0"/>
              <a:t>Спасительскими</a:t>
            </a:r>
            <a:r>
              <a:rPr lang="ru-RU" dirty="0" smtClean="0"/>
              <a:t>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       В первой половине XVII века в память об изгнании в 1614 году из Астрахани Марины Мнишек и атамана Ивана </a:t>
            </a:r>
            <a:r>
              <a:rPr lang="ru-RU" dirty="0" err="1" smtClean="0"/>
              <a:t>Заруцкого</a:t>
            </a:r>
            <a:r>
              <a:rPr lang="ru-RU" dirty="0" smtClean="0"/>
              <a:t>, как сообщает "</a:t>
            </a:r>
            <a:r>
              <a:rPr lang="ru-RU" dirty="0" err="1" smtClean="0"/>
              <a:t>Ключаревская</a:t>
            </a:r>
            <a:r>
              <a:rPr lang="ru-RU" dirty="0" smtClean="0"/>
              <a:t> летопись", на главной восточной проездной башне была выстроена надвратная церковь во имя Казанской иконы Божией Матери. А так как Богородицу именовали Пречистой, то, видимо, с тех пор главные ворота кремля стали называться Пречистенскими.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       В 1710 году на месте этой надвратной церкви на Пречистенских воротах была выстроена под руководством зодчего Д.М. Мякишева первая соборная колокольня.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Колокольня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344</TotalTime>
  <Words>1225</Words>
  <Application>Microsoft Office PowerPoint</Application>
  <PresentationFormat>Экран (4:3)</PresentationFormat>
  <Paragraphs>43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5" baseType="lpstr">
      <vt:lpstr>Arial</vt:lpstr>
      <vt:lpstr>Lucida Sans Unicode</vt:lpstr>
      <vt:lpstr>Wingdings 3</vt:lpstr>
      <vt:lpstr>Verdana</vt:lpstr>
      <vt:lpstr>Wingdings 2</vt:lpstr>
      <vt:lpstr>Calibri</vt:lpstr>
      <vt:lpstr>Открытая</vt:lpstr>
      <vt:lpstr>Прогулка по любимому городу. Подготовила: учитель изо и МХК Бочкарева А.Н.</vt:lpstr>
      <vt:lpstr>Кремль</vt:lpstr>
      <vt:lpstr>Слайд 3</vt:lpstr>
      <vt:lpstr>План  Астраханского                  Кремля</vt:lpstr>
      <vt:lpstr>Троицкий собор</vt:lpstr>
      <vt:lpstr>Слайд 6</vt:lpstr>
      <vt:lpstr>Успенский собор</vt:lpstr>
      <vt:lpstr>Слайд 8</vt:lpstr>
      <vt:lpstr>Колокольня</vt:lpstr>
      <vt:lpstr>Слайд 10</vt:lpstr>
      <vt:lpstr>Башня «Никольские ворота»</vt:lpstr>
      <vt:lpstr>Слайд 12</vt:lpstr>
      <vt:lpstr>Башня «Красные ворота»</vt:lpstr>
      <vt:lpstr>Слайд 14</vt:lpstr>
      <vt:lpstr>Крымская башня</vt:lpstr>
      <vt:lpstr>Слайд 16</vt:lpstr>
      <vt:lpstr>Житная башня</vt:lpstr>
      <vt:lpstr>Слайд 18</vt:lpstr>
      <vt:lpstr>Архиерейская башня</vt:lpstr>
      <vt:lpstr>Слайд 20</vt:lpstr>
      <vt:lpstr>Артиллерийская башня</vt:lpstr>
      <vt:lpstr>Слайд 22</vt:lpstr>
      <vt:lpstr>Водяные ворота</vt:lpstr>
      <vt:lpstr>Кирилловская часовня</vt:lpstr>
      <vt:lpstr>Слайд 25</vt:lpstr>
      <vt:lpstr> 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Это наш город – это наша Родина !</vt:lpstr>
    </vt:vector>
  </TitlesOfParts>
  <Company>FREE 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47</cp:revision>
  <dcterms:created xsi:type="dcterms:W3CDTF">2011-10-18T16:36:35Z</dcterms:created>
  <dcterms:modified xsi:type="dcterms:W3CDTF">2014-01-03T16:02:22Z</dcterms:modified>
</cp:coreProperties>
</file>