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2" autoAdjust="0"/>
    <p:restoredTop sz="94660"/>
  </p:normalViewPr>
  <p:slideViewPr>
    <p:cSldViewPr>
      <p:cViewPr varScale="1">
        <p:scale>
          <a:sx n="68" d="100"/>
          <a:sy n="68" d="100"/>
        </p:scale>
        <p:origin x="-88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F4056-5430-4E43-AC96-370C66753E4F}" type="datetimeFigureOut">
              <a:rPr lang="ru-RU" smtClean="0"/>
              <a:pPr/>
              <a:t>05.12.2013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9A4D9-319A-4FDD-B660-E74BC8C44C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newsflash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F4056-5430-4E43-AC96-370C66753E4F}" type="datetimeFigureOut">
              <a:rPr lang="ru-RU" smtClean="0"/>
              <a:pPr/>
              <a:t>05.12.2013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9A4D9-319A-4FDD-B660-E74BC8C44C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newsflash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F4056-5430-4E43-AC96-370C66753E4F}" type="datetimeFigureOut">
              <a:rPr lang="ru-RU" smtClean="0"/>
              <a:pPr/>
              <a:t>05.12.2013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9A4D9-319A-4FDD-B660-E74BC8C44C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newsflash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F4056-5430-4E43-AC96-370C66753E4F}" type="datetimeFigureOut">
              <a:rPr lang="ru-RU" smtClean="0"/>
              <a:pPr/>
              <a:t>05.12.2013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9A4D9-319A-4FDD-B660-E74BC8C44C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newsfla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F4056-5430-4E43-AC96-370C66753E4F}" type="datetimeFigureOut">
              <a:rPr lang="ru-RU" smtClean="0"/>
              <a:pPr/>
              <a:t>05.12.2013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9A4D9-319A-4FDD-B660-E74BC8C44C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newsfla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F4056-5430-4E43-AC96-370C66753E4F}" type="datetimeFigureOut">
              <a:rPr lang="ru-RU" smtClean="0"/>
              <a:pPr/>
              <a:t>05.12.2013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9A4D9-319A-4FDD-B660-E74BC8C44C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newsfla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F4056-5430-4E43-AC96-370C66753E4F}" type="datetimeFigureOut">
              <a:rPr lang="ru-RU" smtClean="0"/>
              <a:pPr/>
              <a:t>05.12.2013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9A4D9-319A-4FDD-B660-E74BC8C44C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newsflash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F4056-5430-4E43-AC96-370C66753E4F}" type="datetimeFigureOut">
              <a:rPr lang="ru-RU" smtClean="0"/>
              <a:pPr/>
              <a:t>05.12.2013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9A4D9-319A-4FDD-B660-E74BC8C44C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newsfla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F4056-5430-4E43-AC96-370C66753E4F}" type="datetimeFigureOut">
              <a:rPr lang="ru-RU" smtClean="0"/>
              <a:pPr/>
              <a:t>05.12.2013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9A4D9-319A-4FDD-B660-E74BC8C44C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newsflash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F4056-5430-4E43-AC96-370C66753E4F}" type="datetimeFigureOut">
              <a:rPr lang="ru-RU" smtClean="0"/>
              <a:pPr/>
              <a:t>05.12.2013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9A4D9-319A-4FDD-B660-E74BC8C44C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newsflash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F4056-5430-4E43-AC96-370C66753E4F}" type="datetimeFigureOut">
              <a:rPr lang="ru-RU" smtClean="0"/>
              <a:pPr/>
              <a:t>05.12.2013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9A4D9-319A-4FDD-B660-E74BC8C44C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newsflash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9F4056-5430-4E43-AC96-370C66753E4F}" type="datetimeFigureOut">
              <a:rPr lang="ru-RU" smtClean="0"/>
              <a:pPr/>
              <a:t>05.12.2013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F9A4D9-319A-4FDD-B660-E74BC8C44C9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7" r:id="rId1"/>
    <p:sldLayoutId id="2147483938" r:id="rId2"/>
    <p:sldLayoutId id="2147483939" r:id="rId3"/>
    <p:sldLayoutId id="2147483940" r:id="rId4"/>
    <p:sldLayoutId id="2147483941" r:id="rId5"/>
    <p:sldLayoutId id="2147483942" r:id="rId6"/>
    <p:sldLayoutId id="2147483943" r:id="rId7"/>
    <p:sldLayoutId id="2147483944" r:id="rId8"/>
    <p:sldLayoutId id="2147483945" r:id="rId9"/>
    <p:sldLayoutId id="2147483946" r:id="rId10"/>
    <p:sldLayoutId id="2147483947" r:id="rId11"/>
  </p:sldLayoutIdLst>
  <p:transition>
    <p:newsflash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0"/>
            <a:ext cx="7772400" cy="633313"/>
          </a:xfrm>
        </p:spPr>
        <p:txBody>
          <a:bodyPr>
            <a:normAutofit/>
          </a:bodyPr>
          <a:lstStyle/>
          <a:p>
            <a:r>
              <a:rPr lang="ru-RU" sz="1200" dirty="0" smtClean="0"/>
              <a:t> </a:t>
            </a:r>
            <a:r>
              <a:rPr lang="ru-RU" sz="1600" dirty="0" smtClean="0"/>
              <a:t>ОБОУ СПО «Курский монтажный техникум»</a:t>
            </a:r>
            <a:endParaRPr lang="ru-RU" sz="1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43608" y="2420888"/>
            <a:ext cx="6400800" cy="1392560"/>
          </a:xfrm>
        </p:spPr>
        <p:txBody>
          <a:bodyPr>
            <a:noAutofit/>
          </a:bodyPr>
          <a:lstStyle/>
          <a:p>
            <a:r>
              <a:rPr lang="ru-RU" sz="4400" dirty="0" smtClean="0">
                <a:solidFill>
                  <a:schemeClr val="accent4">
                    <a:lumMod val="75000"/>
                  </a:schemeClr>
                </a:solidFill>
              </a:rPr>
              <a:t>  </a:t>
            </a:r>
            <a:r>
              <a:rPr lang="ru-RU" sz="5400" dirty="0" smtClean="0">
                <a:solidFill>
                  <a:schemeClr val="accent4">
                    <a:lumMod val="75000"/>
                  </a:schemeClr>
                </a:solidFill>
                <a:latin typeface="Monotype Corsiva" pitchFamily="66" charset="0"/>
              </a:rPr>
              <a:t>Конфликты и их устранение</a:t>
            </a:r>
            <a:endParaRPr lang="ru-RU" sz="5400" dirty="0">
              <a:solidFill>
                <a:schemeClr val="accent4">
                  <a:lumMod val="75000"/>
                </a:schemeClr>
              </a:solidFill>
              <a:latin typeface="Monotype Corsiva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843808" y="1484784"/>
            <a:ext cx="34563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Monotype Corsiva" pitchFamily="66" charset="0"/>
              </a:rPr>
              <a:t>Классный час</a:t>
            </a:r>
            <a:endParaRPr lang="ru-RU" sz="4800" dirty="0">
              <a:solidFill>
                <a:schemeClr val="tx2">
                  <a:lumMod val="60000"/>
                  <a:lumOff val="40000"/>
                </a:schemeClr>
              </a:solidFill>
              <a:latin typeface="Monotype Corsiva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580112" y="5085184"/>
            <a:ext cx="27363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Преподаватель иностранных языков Якимова И.Ф.</a:t>
            </a:r>
            <a:endParaRPr lang="ru-RU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2060"/>
                </a:solidFill>
              </a:rPr>
              <a:t>Возможны и такие классификации конфликтов: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71600" y="1628800"/>
            <a:ext cx="7344816" cy="4497363"/>
          </a:xfrm>
        </p:spPr>
        <p:txBody>
          <a:bodyPr/>
          <a:lstStyle/>
          <a:p>
            <a:r>
              <a:rPr lang="ru-RU" dirty="0" smtClean="0">
                <a:solidFill>
                  <a:srgbClr val="7030A0"/>
                </a:solidFill>
              </a:rPr>
              <a:t>По горизонтали(между сотрудниками, не находящимися в подчинении друг у друга)</a:t>
            </a:r>
          </a:p>
          <a:p>
            <a:r>
              <a:rPr lang="ru-RU" dirty="0" smtClean="0">
                <a:solidFill>
                  <a:srgbClr val="7030A0"/>
                </a:solidFill>
              </a:rPr>
              <a:t>По вертикали(между людьми, находящимися в подчинении друг у друга)</a:t>
            </a:r>
          </a:p>
          <a:p>
            <a:r>
              <a:rPr lang="ru-RU" dirty="0" smtClean="0">
                <a:solidFill>
                  <a:srgbClr val="7030A0"/>
                </a:solidFill>
              </a:rPr>
              <a:t>Смешанные (в которых предоставлены и те и другие)</a:t>
            </a:r>
            <a:endParaRPr lang="ru-RU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1628800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</a:t>
            </a:r>
          </a:p>
          <a:p>
            <a:pPr>
              <a:buNone/>
            </a:pPr>
            <a:r>
              <a:rPr lang="ru-RU" dirty="0" smtClean="0">
                <a:solidFill>
                  <a:srgbClr val="7030A0"/>
                </a:solidFill>
              </a:rPr>
              <a:t>   Под разрешением конфликта понимается совместная деятельность его участников, направленная на прекращение противодействия в решении проблем.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6146" name="AutoShape 2" descr="http://im4-tub-ru.yandex.net/i?id=40738304-39-72&amp;n=21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6148" name="Picture 4" descr="http://im6-tub-ru.yandex.net/i?id=381823462-05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3848" y="4293096"/>
            <a:ext cx="2486877" cy="193280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260648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</a:t>
            </a:r>
            <a:br>
              <a:rPr lang="ru-RU" dirty="0" smtClean="0"/>
            </a:br>
            <a:r>
              <a:rPr lang="ru-RU" dirty="0" smtClean="0">
                <a:solidFill>
                  <a:srgbClr val="7030A0"/>
                </a:solidFill>
              </a:rPr>
              <a:t>Решение конфликта представляет собой устранение полностью </a:t>
            </a:r>
            <a:r>
              <a:rPr lang="ru-RU" dirty="0" smtClean="0">
                <a:solidFill>
                  <a:srgbClr val="7030A0"/>
                </a:solidFill>
              </a:rPr>
              <a:t>или частично </a:t>
            </a:r>
            <a:r>
              <a:rPr lang="ru-RU" dirty="0" smtClean="0">
                <a:solidFill>
                  <a:srgbClr val="7030A0"/>
                </a:solidFill>
              </a:rPr>
              <a:t>причин, породивших конфликт, либо изменение целей участников конфликта.</a:t>
            </a:r>
            <a:endParaRPr lang="ru-RU" dirty="0">
              <a:solidFill>
                <a:srgbClr val="7030A0"/>
              </a:solidFill>
            </a:endParaRPr>
          </a:p>
        </p:txBody>
      </p:sp>
      <p:pic>
        <p:nvPicPr>
          <p:cNvPr id="5122" name="Picture 2" descr="http://im0-tub-ru.yandex.net/i?id=51958219-51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1720" y="2780928"/>
            <a:ext cx="5363294" cy="338022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</a:rPr>
              <a:t>    Управление конфликтами </a:t>
            </a:r>
            <a:r>
              <a:rPr lang="ru-RU" dirty="0" smtClean="0">
                <a:solidFill>
                  <a:srgbClr val="7030A0"/>
                </a:solidFill>
              </a:rPr>
              <a:t>– это целенаправленное воздействие по устранению причин, породивших конфликт, или на коррекцию поведения участников конфликта</a:t>
            </a:r>
            <a:endParaRPr lang="ru-RU" dirty="0">
              <a:solidFill>
                <a:srgbClr val="7030A0"/>
              </a:solidFill>
            </a:endParaRPr>
          </a:p>
        </p:txBody>
      </p:sp>
      <p:pic>
        <p:nvPicPr>
          <p:cNvPr id="4098" name="Picture 2" descr="http://im7-tub-ru.yandex.net/i?id=50502289-43-72&amp;n=21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4860032" y="3933056"/>
            <a:ext cx="3016746" cy="200226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70C0"/>
                </a:solidFill>
              </a:rPr>
              <a:t/>
            </a:r>
            <a:br>
              <a:rPr lang="ru-RU" dirty="0" smtClean="0">
                <a:solidFill>
                  <a:srgbClr val="0070C0"/>
                </a:solidFill>
              </a:rPr>
            </a:br>
            <a:r>
              <a:rPr lang="ru-RU" dirty="0" smtClean="0">
                <a:solidFill>
                  <a:srgbClr val="0070C0"/>
                </a:solidFill>
              </a:rPr>
              <a:t/>
            </a:r>
            <a:br>
              <a:rPr lang="ru-RU" dirty="0" smtClean="0">
                <a:solidFill>
                  <a:srgbClr val="0070C0"/>
                </a:solidFill>
              </a:rPr>
            </a:br>
            <a:r>
              <a:rPr lang="ru-RU" dirty="0" smtClean="0">
                <a:solidFill>
                  <a:srgbClr val="0070C0"/>
                </a:solidFill>
              </a:rPr>
              <a:t/>
            </a:r>
            <a:br>
              <a:rPr lang="ru-RU" dirty="0" smtClean="0">
                <a:solidFill>
                  <a:srgbClr val="0070C0"/>
                </a:solidFill>
              </a:rPr>
            </a:br>
            <a:r>
              <a:rPr lang="ru-RU" dirty="0" smtClean="0">
                <a:solidFill>
                  <a:srgbClr val="0070C0"/>
                </a:solidFill>
              </a:rPr>
              <a:t/>
            </a:r>
            <a:br>
              <a:rPr lang="ru-RU" dirty="0" smtClean="0">
                <a:solidFill>
                  <a:srgbClr val="0070C0"/>
                </a:solidFill>
              </a:rPr>
            </a:br>
            <a:r>
              <a:rPr lang="ru-RU" dirty="0" smtClean="0">
                <a:solidFill>
                  <a:srgbClr val="0070C0"/>
                </a:solidFill>
              </a:rPr>
              <a:t>Общие рекомендации по решению конфликтной ситуации: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14400" y="2348880"/>
            <a:ext cx="8229600" cy="3877891"/>
          </a:xfrm>
        </p:spPr>
        <p:txBody>
          <a:bodyPr/>
          <a:lstStyle/>
          <a:p>
            <a:pPr marL="514350" indent="-514350">
              <a:buAutoNum type="arabicPeriod"/>
            </a:pPr>
            <a:endParaRPr lang="ru-RU" dirty="0" smtClean="0">
              <a:solidFill>
                <a:srgbClr val="7030A0"/>
              </a:solidFill>
            </a:endParaRPr>
          </a:p>
          <a:p>
            <a:pPr marL="514350" indent="-514350">
              <a:buAutoNum type="arabicPeriod"/>
            </a:pPr>
            <a:endParaRPr lang="ru-RU" dirty="0" smtClean="0">
              <a:solidFill>
                <a:srgbClr val="7030A0"/>
              </a:solidFill>
            </a:endParaRPr>
          </a:p>
          <a:p>
            <a:pPr marL="514350" indent="-514350">
              <a:buAutoNum type="arabicPeriod"/>
            </a:pPr>
            <a:r>
              <a:rPr lang="ru-RU" dirty="0" smtClean="0">
                <a:solidFill>
                  <a:srgbClr val="7030A0"/>
                </a:solidFill>
              </a:rPr>
              <a:t>Признать существование конфликта</a:t>
            </a:r>
          </a:p>
          <a:p>
            <a:pPr marL="514350" indent="-514350">
              <a:buAutoNum type="arabicPeriod"/>
            </a:pPr>
            <a:r>
              <a:rPr lang="ru-RU" dirty="0" smtClean="0">
                <a:solidFill>
                  <a:srgbClr val="7030A0"/>
                </a:solidFill>
              </a:rPr>
              <a:t>Определить возможность переговоров</a:t>
            </a:r>
          </a:p>
          <a:p>
            <a:pPr marL="514350" indent="-514350">
              <a:buAutoNum type="arabicPeriod"/>
            </a:pPr>
            <a:r>
              <a:rPr lang="ru-RU" dirty="0" smtClean="0">
                <a:solidFill>
                  <a:srgbClr val="7030A0"/>
                </a:solidFill>
              </a:rPr>
              <a:t>Согласовать процедуру переговоров</a:t>
            </a:r>
            <a:endParaRPr lang="ru-RU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14400" y="1484784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ru-RU" dirty="0" smtClean="0">
                <a:solidFill>
                  <a:srgbClr val="7030A0"/>
                </a:solidFill>
              </a:rPr>
              <a:t>4. Выявить круг вопросов, составляющих предмет конфликта</a:t>
            </a:r>
          </a:p>
          <a:p>
            <a:pPr>
              <a:buNone/>
            </a:pPr>
            <a:r>
              <a:rPr lang="ru-RU" dirty="0" smtClean="0">
                <a:solidFill>
                  <a:srgbClr val="7030A0"/>
                </a:solidFill>
              </a:rPr>
              <a:t>5. Разработать варианты решений</a:t>
            </a:r>
          </a:p>
          <a:p>
            <a:pPr>
              <a:buNone/>
            </a:pPr>
            <a:r>
              <a:rPr lang="ru-RU" dirty="0" smtClean="0">
                <a:solidFill>
                  <a:srgbClr val="7030A0"/>
                </a:solidFill>
              </a:rPr>
              <a:t>6. Принять согласованное решение</a:t>
            </a:r>
          </a:p>
          <a:p>
            <a:pPr>
              <a:buNone/>
            </a:pPr>
            <a:r>
              <a:rPr lang="ru-RU" dirty="0" smtClean="0">
                <a:solidFill>
                  <a:srgbClr val="7030A0"/>
                </a:solidFill>
              </a:rPr>
              <a:t>7. Реализовать принятое решение на практике</a:t>
            </a:r>
            <a:endParaRPr lang="ru-RU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492896"/>
            <a:ext cx="8229600" cy="1143000"/>
          </a:xfrm>
        </p:spPr>
        <p:txBody>
          <a:bodyPr>
            <a:normAutofit/>
          </a:bodyPr>
          <a:lstStyle/>
          <a:p>
            <a:r>
              <a:rPr lang="ru-RU" sz="6000" dirty="0" smtClean="0"/>
              <a:t> </a:t>
            </a:r>
            <a:r>
              <a:rPr lang="ru-RU" sz="6000" dirty="0" smtClean="0">
                <a:solidFill>
                  <a:srgbClr val="0070C0"/>
                </a:solidFill>
              </a:rPr>
              <a:t>Спасибо за внимание!</a:t>
            </a:r>
            <a:endParaRPr lang="ru-RU" sz="6000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884368" y="6080444"/>
            <a:ext cx="802432" cy="45719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ru-RU" dirty="0" smtClean="0"/>
              <a:t>  </a:t>
            </a:r>
            <a:endParaRPr lang="ru-RU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Содержание</a:t>
            </a:r>
            <a:endParaRPr lang="ru-RU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71600" y="1556792"/>
            <a:ext cx="7848872" cy="4597971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ru-RU" dirty="0" smtClean="0">
                <a:solidFill>
                  <a:schemeClr val="accent4">
                    <a:lumMod val="75000"/>
                  </a:schemeClr>
                </a:solidFill>
              </a:rPr>
              <a:t>Конфликт как феномен социальной и духовной жизни человека.</a:t>
            </a:r>
          </a:p>
          <a:p>
            <a:pPr marL="514350" indent="-514350">
              <a:buNone/>
            </a:pPr>
            <a:r>
              <a:rPr lang="ru-RU" dirty="0" smtClean="0">
                <a:solidFill>
                  <a:schemeClr val="accent4">
                    <a:lumMod val="75000"/>
                  </a:schemeClr>
                </a:solidFill>
              </a:rPr>
              <a:t>2. Основные элементы структуры конфликта.</a:t>
            </a:r>
          </a:p>
          <a:p>
            <a:pPr marL="514350" indent="-514350">
              <a:buNone/>
            </a:pPr>
            <a:r>
              <a:rPr lang="ru-RU" dirty="0" smtClean="0">
                <a:solidFill>
                  <a:schemeClr val="accent4">
                    <a:lumMod val="75000"/>
                  </a:schemeClr>
                </a:solidFill>
              </a:rPr>
              <a:t>3. Функции и динамика конфликтов.</a:t>
            </a:r>
          </a:p>
          <a:p>
            <a:pPr marL="514350" indent="-514350">
              <a:buNone/>
            </a:pPr>
            <a:r>
              <a:rPr lang="ru-RU" dirty="0" smtClean="0">
                <a:solidFill>
                  <a:schemeClr val="accent4">
                    <a:lumMod val="75000"/>
                  </a:schemeClr>
                </a:solidFill>
              </a:rPr>
              <a:t>4. Типология конфликтов.</a:t>
            </a:r>
          </a:p>
          <a:p>
            <a:pPr marL="514350" indent="-514350">
              <a:buNone/>
            </a:pPr>
            <a:r>
              <a:rPr lang="ru-RU" dirty="0" smtClean="0">
                <a:solidFill>
                  <a:schemeClr val="accent4">
                    <a:lumMod val="75000"/>
                  </a:schemeClr>
                </a:solidFill>
              </a:rPr>
              <a:t>5. Профилактика, урегулирование и разрушение конфликтов.</a:t>
            </a:r>
            <a:endParaRPr lang="ru-RU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://caualbany.com/wp-content/uploads/2009/11/iStock-conflic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6016" y="3501008"/>
            <a:ext cx="3521968" cy="264147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56490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3200" dirty="0" smtClean="0">
                <a:solidFill>
                  <a:srgbClr val="002060"/>
                </a:solidFill>
              </a:rPr>
              <a:t>Конфликт </a:t>
            </a:r>
            <a:r>
              <a:rPr lang="ru-RU" sz="3200" dirty="0" smtClean="0">
                <a:solidFill>
                  <a:schemeClr val="accent4">
                    <a:lumMod val="75000"/>
                  </a:schemeClr>
                </a:solidFill>
              </a:rPr>
              <a:t>– многоуровневое, многомерное и многофункциональное социально-психологическое явление.</a:t>
            </a:r>
            <a:endParaRPr lang="ru-RU" sz="32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100392" y="5445224"/>
            <a:ext cx="586408" cy="680939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1988840"/>
            <a:ext cx="7560840" cy="1143000"/>
          </a:xfrm>
        </p:spPr>
        <p:txBody>
          <a:bodyPr>
            <a:noAutofit/>
          </a:bodyPr>
          <a:lstStyle/>
          <a:p>
            <a:r>
              <a:rPr lang="ru-RU" sz="2800" dirty="0" smtClean="0">
                <a:solidFill>
                  <a:srgbClr val="002060"/>
                </a:solidFill>
              </a:rPr>
              <a:t>Конфликт</a:t>
            </a:r>
            <a:r>
              <a:rPr lang="ru-RU" sz="2800" dirty="0" smtClean="0">
                <a:solidFill>
                  <a:schemeClr val="accent4">
                    <a:lumMod val="75000"/>
                  </a:schemeClr>
                </a:solidFill>
              </a:rPr>
              <a:t> – сталкивание противоположно     направленных  целей, интересов, позиций, ролей, мнений, ценностей или взглядов участников взаимодействия.</a:t>
            </a:r>
            <a:endParaRPr lang="ru-RU" sz="28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084168" y="4653136"/>
            <a:ext cx="2602632" cy="1473027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13316" name="Picture 4" descr="http://fresh-images.brandproduction.ru/fresh/2010/04/30/0000012370/image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1760" y="3573016"/>
            <a:ext cx="4166654" cy="234567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0"/>
            <a:ext cx="7787208" cy="6021288"/>
          </a:xfrm>
        </p:spPr>
        <p:txBody>
          <a:bodyPr>
            <a:normAutofit fontScale="90000"/>
          </a:bodyPr>
          <a:lstStyle/>
          <a:p>
            <a:pPr algn="l"/>
            <a:r>
              <a:rPr lang="ru-RU" sz="3600" dirty="0" smtClean="0">
                <a:solidFill>
                  <a:schemeClr val="accent1">
                    <a:lumMod val="75000"/>
                  </a:schemeClr>
                </a:solidFill>
              </a:rPr>
              <a:t>В структуре конфликта выделяют:</a:t>
            </a:r>
            <a:r>
              <a:rPr lang="ru-RU" sz="3600" dirty="0"/>
              <a:t/>
            </a:r>
            <a:br>
              <a:rPr lang="ru-RU" sz="3600" dirty="0"/>
            </a:br>
            <a:r>
              <a:rPr lang="ru-RU" sz="3600" dirty="0" smtClean="0">
                <a:solidFill>
                  <a:schemeClr val="accent4">
                    <a:lumMod val="75000"/>
                  </a:schemeClr>
                </a:solidFill>
              </a:rPr>
              <a:t>•объект (предмет спора)</a:t>
            </a:r>
            <a:br>
              <a:rPr lang="ru-RU" sz="3600" dirty="0" smtClean="0">
                <a:solidFill>
                  <a:schemeClr val="accent4">
                    <a:lumMod val="75000"/>
                  </a:schemeClr>
                </a:solidFill>
              </a:rPr>
            </a:br>
            <a:r>
              <a:rPr lang="ru-RU" sz="3600" dirty="0" smtClean="0">
                <a:solidFill>
                  <a:schemeClr val="accent4">
                    <a:lumMod val="75000"/>
                  </a:schemeClr>
                </a:solidFill>
              </a:rPr>
              <a:t>• субъект(отдельные индивиды, группы, организации)</a:t>
            </a:r>
            <a:br>
              <a:rPr lang="ru-RU" sz="3600" dirty="0" smtClean="0">
                <a:solidFill>
                  <a:schemeClr val="accent4">
                    <a:lumMod val="75000"/>
                  </a:schemeClr>
                </a:solidFill>
              </a:rPr>
            </a:br>
            <a:r>
              <a:rPr lang="ru-RU" sz="3600" dirty="0" smtClean="0">
                <a:solidFill>
                  <a:schemeClr val="accent4">
                    <a:lumMod val="75000"/>
                  </a:schemeClr>
                </a:solidFill>
              </a:rPr>
              <a:t>• условия протекания конфликта</a:t>
            </a:r>
            <a:br>
              <a:rPr lang="ru-RU" sz="3600" dirty="0" smtClean="0">
                <a:solidFill>
                  <a:schemeClr val="accent4">
                    <a:lumMod val="75000"/>
                  </a:schemeClr>
                </a:solidFill>
              </a:rPr>
            </a:br>
            <a:r>
              <a:rPr lang="ru-RU" sz="3600" dirty="0" smtClean="0">
                <a:solidFill>
                  <a:schemeClr val="accent4">
                    <a:lumMod val="75000"/>
                  </a:schemeClr>
                </a:solidFill>
              </a:rPr>
              <a:t>•масштаб конфликта (межличностные, локальный, региональный, глобальный)</a:t>
            </a:r>
            <a:br>
              <a:rPr lang="ru-RU" sz="3600" dirty="0" smtClean="0">
                <a:solidFill>
                  <a:schemeClr val="accent4">
                    <a:lumMod val="75000"/>
                  </a:schemeClr>
                </a:solidFill>
              </a:rPr>
            </a:br>
            <a:r>
              <a:rPr lang="ru-RU" sz="3600" dirty="0" smtClean="0">
                <a:solidFill>
                  <a:schemeClr val="accent4">
                    <a:lumMod val="75000"/>
                  </a:schemeClr>
                </a:solidFill>
              </a:rPr>
              <a:t>•стратегии и тактики поведения сторон</a:t>
            </a:r>
            <a:br>
              <a:rPr lang="ru-RU" sz="3600" dirty="0" smtClean="0">
                <a:solidFill>
                  <a:schemeClr val="accent4">
                    <a:lumMod val="75000"/>
                  </a:schemeClr>
                </a:solidFill>
              </a:rPr>
            </a:br>
            <a:r>
              <a:rPr lang="ru-RU" sz="3600" dirty="0" smtClean="0">
                <a:solidFill>
                  <a:schemeClr val="accent4">
                    <a:lumMod val="75000"/>
                  </a:schemeClr>
                </a:solidFill>
              </a:rPr>
              <a:t>•исходы конфликтной ситуации (последствия, результаты, их осознание</a:t>
            </a:r>
            <a:r>
              <a:rPr lang="ru-RU" sz="3600" dirty="0" smtClean="0">
                <a:solidFill>
                  <a:schemeClr val="accent4">
                    <a:lumMod val="75000"/>
                  </a:schemeClr>
                </a:solidFill>
              </a:rPr>
              <a:t>) </a:t>
            </a:r>
            <a:endParaRPr lang="ru-RU" sz="36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012160" y="5517232"/>
            <a:ext cx="2674640" cy="608931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accent4">
                    <a:lumMod val="75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4">
                    <a:lumMod val="75000"/>
                  </a:schemeClr>
                </a:solidFill>
              </a:rPr>
            </a:br>
            <a:r>
              <a:rPr lang="ru-RU" dirty="0" smtClean="0">
                <a:solidFill>
                  <a:schemeClr val="accent4">
                    <a:lumMod val="75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4">
                    <a:lumMod val="75000"/>
                  </a:schemeClr>
                </a:solidFill>
              </a:rPr>
            </a:br>
            <a:r>
              <a:rPr lang="ru-RU" dirty="0" smtClean="0">
                <a:solidFill>
                  <a:schemeClr val="accent4">
                    <a:lumMod val="75000"/>
                  </a:schemeClr>
                </a:solidFill>
              </a:rPr>
              <a:t>Основные стадии конфликта</a:t>
            </a:r>
            <a:r>
              <a:rPr lang="ru-RU" dirty="0" smtClean="0">
                <a:solidFill>
                  <a:schemeClr val="accent4">
                    <a:lumMod val="75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4">
                    <a:lumMod val="75000"/>
                  </a:schemeClr>
                </a:solidFill>
              </a:rPr>
            </a:br>
            <a:r>
              <a:rPr lang="ru-RU" dirty="0" smtClean="0">
                <a:solidFill>
                  <a:schemeClr val="accent4">
                    <a:lumMod val="75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4">
                    <a:lumMod val="75000"/>
                  </a:schemeClr>
                </a:solidFill>
              </a:rPr>
            </a:br>
            <a:endParaRPr lang="ru-RU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7584" y="836712"/>
            <a:ext cx="7715200" cy="3024336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endParaRPr lang="ru-RU" dirty="0" smtClean="0">
              <a:solidFill>
                <a:srgbClr val="7030A0"/>
              </a:solidFill>
            </a:endParaRPr>
          </a:p>
          <a:p>
            <a:pPr>
              <a:buNone/>
            </a:pPr>
            <a:endParaRPr lang="ru-RU" dirty="0" smtClean="0">
              <a:solidFill>
                <a:srgbClr val="7030A0"/>
              </a:solidFill>
            </a:endParaRPr>
          </a:p>
          <a:p>
            <a:pPr>
              <a:buNone/>
            </a:pPr>
            <a:r>
              <a:rPr lang="ru-RU" dirty="0" smtClean="0">
                <a:solidFill>
                  <a:srgbClr val="7030A0"/>
                </a:solidFill>
              </a:rPr>
              <a:t>• предметная </a:t>
            </a:r>
            <a:r>
              <a:rPr lang="ru-RU" dirty="0" smtClean="0">
                <a:solidFill>
                  <a:srgbClr val="7030A0"/>
                </a:solidFill>
              </a:rPr>
              <a:t>ситуация</a:t>
            </a:r>
          </a:p>
          <a:p>
            <a:pPr>
              <a:buNone/>
            </a:pPr>
            <a:endParaRPr lang="ru-RU" dirty="0" smtClean="0">
              <a:solidFill>
                <a:srgbClr val="7030A0"/>
              </a:solidFill>
            </a:endParaRPr>
          </a:p>
          <a:p>
            <a:pPr>
              <a:buNone/>
            </a:pPr>
            <a:r>
              <a:rPr lang="ru-RU" dirty="0" smtClean="0">
                <a:solidFill>
                  <a:srgbClr val="7030A0"/>
                </a:solidFill>
              </a:rPr>
              <a:t>• конфликтное взаимодействие</a:t>
            </a:r>
          </a:p>
          <a:p>
            <a:pPr>
              <a:buNone/>
            </a:pPr>
            <a:endParaRPr lang="ru-RU" dirty="0" smtClean="0">
              <a:solidFill>
                <a:srgbClr val="7030A0"/>
              </a:solidFill>
            </a:endParaRPr>
          </a:p>
          <a:p>
            <a:pPr>
              <a:buNone/>
            </a:pPr>
            <a:r>
              <a:rPr lang="ru-RU" dirty="0" smtClean="0">
                <a:solidFill>
                  <a:srgbClr val="7030A0"/>
                </a:solidFill>
              </a:rPr>
              <a:t>• </a:t>
            </a:r>
            <a:r>
              <a:rPr lang="ru-RU" dirty="0" smtClean="0">
                <a:solidFill>
                  <a:srgbClr val="7030A0"/>
                </a:solidFill>
              </a:rPr>
              <a:t>разрешение конфликта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11266" name="AutoShape 2" descr="http://im6-tub-ru.yandex.net/i?id=137084210-05-72&amp;n=21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1268" name="Picture 4" descr="http://im6-tub-ru.yandex.net/i?id=137084210-05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4048" y="2924944"/>
            <a:ext cx="3156942" cy="315694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im1-tub-ru.yandex.net/i?id=61391477-62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55976" y="3284984"/>
            <a:ext cx="3736522" cy="243686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2060"/>
                </a:solidFill>
              </a:rPr>
              <a:t/>
            </a:r>
            <a:br>
              <a:rPr lang="ru-RU" dirty="0" smtClean="0">
                <a:solidFill>
                  <a:srgbClr val="002060"/>
                </a:solidFill>
              </a:rPr>
            </a:br>
            <a:r>
              <a:rPr lang="ru-RU" dirty="0" smtClean="0">
                <a:solidFill>
                  <a:srgbClr val="002060"/>
                </a:solidFill>
              </a:rPr>
              <a:t>Конфликты выполняют разнообразные функции: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7584" y="1052736"/>
            <a:ext cx="4536504" cy="3633267"/>
          </a:xfrm>
        </p:spPr>
        <p:txBody>
          <a:bodyPr/>
          <a:lstStyle/>
          <a:p>
            <a:pPr marL="514350" indent="-514350">
              <a:buAutoNum type="arabicPeriod"/>
            </a:pPr>
            <a:endParaRPr lang="ru-RU" dirty="0" smtClean="0">
              <a:solidFill>
                <a:srgbClr val="7030A0"/>
              </a:solidFill>
            </a:endParaRPr>
          </a:p>
          <a:p>
            <a:pPr marL="514350" indent="-514350">
              <a:buAutoNum type="arabicPeriod"/>
            </a:pPr>
            <a:endParaRPr lang="ru-RU" dirty="0" smtClean="0">
              <a:solidFill>
                <a:srgbClr val="7030A0"/>
              </a:solidFill>
            </a:endParaRPr>
          </a:p>
          <a:p>
            <a:pPr marL="514350" indent="-514350">
              <a:buAutoNum type="arabicPeriod"/>
            </a:pPr>
            <a:r>
              <a:rPr lang="ru-RU" dirty="0" smtClean="0">
                <a:solidFill>
                  <a:srgbClr val="7030A0"/>
                </a:solidFill>
              </a:rPr>
              <a:t>Диагностическая</a:t>
            </a:r>
          </a:p>
          <a:p>
            <a:pPr marL="514350" indent="-514350">
              <a:buAutoNum type="arabicPeriod"/>
            </a:pPr>
            <a:r>
              <a:rPr lang="ru-RU" dirty="0" smtClean="0">
                <a:solidFill>
                  <a:srgbClr val="7030A0"/>
                </a:solidFill>
              </a:rPr>
              <a:t>Созидательная</a:t>
            </a:r>
          </a:p>
          <a:p>
            <a:pPr marL="514350" indent="-514350">
              <a:buAutoNum type="arabicPeriod"/>
            </a:pPr>
            <a:r>
              <a:rPr lang="ru-RU" dirty="0" smtClean="0">
                <a:solidFill>
                  <a:srgbClr val="7030A0"/>
                </a:solidFill>
              </a:rPr>
              <a:t>Разрушительная</a:t>
            </a:r>
            <a:endParaRPr lang="ru-RU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6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1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6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2060"/>
                </a:solidFill>
              </a:rPr>
              <a:t>Известны различные классификации конфликтов: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99592" y="1628800"/>
            <a:ext cx="7787208" cy="4497363"/>
          </a:xfrm>
        </p:spPr>
        <p:txBody>
          <a:bodyPr>
            <a:normAutofit fontScale="92500"/>
          </a:bodyPr>
          <a:lstStyle/>
          <a:p>
            <a:pPr marL="514350" indent="-514350">
              <a:buAutoNum type="arabicPeriod"/>
            </a:pPr>
            <a:r>
              <a:rPr lang="ru-RU" dirty="0" smtClean="0">
                <a:solidFill>
                  <a:srgbClr val="7030A0"/>
                </a:solidFill>
              </a:rPr>
              <a:t>В соответствии с организацией общества конфликты формируются на уровне:</a:t>
            </a:r>
          </a:p>
          <a:p>
            <a:pPr marL="514350" indent="-514350">
              <a:buNone/>
            </a:pPr>
            <a:r>
              <a:rPr lang="ru-RU" dirty="0" smtClean="0">
                <a:solidFill>
                  <a:srgbClr val="7030A0"/>
                </a:solidFill>
              </a:rPr>
              <a:t>• индивидов, между ними</a:t>
            </a:r>
          </a:p>
          <a:p>
            <a:pPr marL="514350" indent="-514350">
              <a:buNone/>
            </a:pPr>
            <a:r>
              <a:rPr lang="ru-RU" dirty="0" smtClean="0">
                <a:solidFill>
                  <a:srgbClr val="7030A0"/>
                </a:solidFill>
              </a:rPr>
              <a:t>• групп индивидов</a:t>
            </a:r>
          </a:p>
          <a:p>
            <a:pPr marL="514350" indent="-514350">
              <a:buNone/>
            </a:pPr>
            <a:r>
              <a:rPr lang="ru-RU" dirty="0" smtClean="0">
                <a:solidFill>
                  <a:srgbClr val="7030A0"/>
                </a:solidFill>
              </a:rPr>
              <a:t>• крупных систем</a:t>
            </a:r>
          </a:p>
          <a:p>
            <a:pPr marL="514350" indent="-514350">
              <a:buNone/>
            </a:pPr>
            <a:r>
              <a:rPr lang="ru-RU" dirty="0" smtClean="0">
                <a:solidFill>
                  <a:srgbClr val="7030A0"/>
                </a:solidFill>
              </a:rPr>
              <a:t>• деления общества на классы и слои</a:t>
            </a:r>
          </a:p>
          <a:p>
            <a:pPr marL="514350" indent="-514350">
              <a:buNone/>
            </a:pPr>
            <a:r>
              <a:rPr lang="ru-RU" dirty="0" smtClean="0">
                <a:solidFill>
                  <a:srgbClr val="7030A0"/>
                </a:solidFill>
              </a:rPr>
              <a:t>• общества в целом</a:t>
            </a:r>
          </a:p>
          <a:p>
            <a:pPr marL="514350" indent="-514350">
              <a:buNone/>
            </a:pPr>
            <a:r>
              <a:rPr lang="ru-RU" dirty="0" smtClean="0">
                <a:solidFill>
                  <a:srgbClr val="7030A0"/>
                </a:solidFill>
              </a:rPr>
              <a:t>• на региональном или глобальном уровнях</a:t>
            </a:r>
            <a:endParaRPr lang="ru-RU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2060"/>
                </a:solidFill>
              </a:rPr>
              <a:t/>
            </a:r>
            <a:br>
              <a:rPr lang="ru-RU" dirty="0" smtClean="0">
                <a:solidFill>
                  <a:srgbClr val="002060"/>
                </a:solidFill>
              </a:rPr>
            </a:br>
            <a:r>
              <a:rPr lang="ru-RU" dirty="0" smtClean="0">
                <a:solidFill>
                  <a:srgbClr val="002060"/>
                </a:solidFill>
              </a:rPr>
              <a:t/>
            </a:r>
            <a:br>
              <a:rPr lang="ru-RU" dirty="0" smtClean="0">
                <a:solidFill>
                  <a:srgbClr val="002060"/>
                </a:solidFill>
              </a:rPr>
            </a:br>
            <a:r>
              <a:rPr lang="ru-RU" dirty="0" smtClean="0">
                <a:solidFill>
                  <a:srgbClr val="002060"/>
                </a:solidFill>
              </a:rPr>
              <a:t/>
            </a:r>
            <a:br>
              <a:rPr lang="ru-RU" dirty="0" smtClean="0">
                <a:solidFill>
                  <a:srgbClr val="002060"/>
                </a:solidFill>
              </a:rPr>
            </a:br>
            <a:r>
              <a:rPr lang="ru-RU" dirty="0" smtClean="0">
                <a:solidFill>
                  <a:srgbClr val="002060"/>
                </a:solidFill>
              </a:rPr>
              <a:t>2. В социальной психологии конфликт может быть: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7584" y="1628800"/>
            <a:ext cx="7859216" cy="4497363"/>
          </a:xfrm>
        </p:spPr>
        <p:txBody>
          <a:bodyPr/>
          <a:lstStyle/>
          <a:p>
            <a:pPr>
              <a:buNone/>
            </a:pPr>
            <a:endParaRPr lang="ru-RU" dirty="0" smtClean="0">
              <a:solidFill>
                <a:srgbClr val="7030A0"/>
              </a:solidFill>
            </a:endParaRPr>
          </a:p>
          <a:p>
            <a:pPr>
              <a:buNone/>
            </a:pPr>
            <a:r>
              <a:rPr lang="ru-RU" dirty="0" smtClean="0">
                <a:solidFill>
                  <a:srgbClr val="7030A0"/>
                </a:solidFill>
              </a:rPr>
              <a:t>• внутриличностным</a:t>
            </a:r>
          </a:p>
          <a:p>
            <a:pPr>
              <a:buNone/>
            </a:pPr>
            <a:r>
              <a:rPr lang="ru-RU" dirty="0" smtClean="0">
                <a:solidFill>
                  <a:srgbClr val="7030A0"/>
                </a:solidFill>
              </a:rPr>
              <a:t>• межличностным</a:t>
            </a:r>
          </a:p>
          <a:p>
            <a:pPr>
              <a:buNone/>
            </a:pPr>
            <a:r>
              <a:rPr lang="ru-RU" dirty="0" smtClean="0">
                <a:solidFill>
                  <a:srgbClr val="7030A0"/>
                </a:solidFill>
              </a:rPr>
              <a:t>• между личностью и организацией, в которую она входит</a:t>
            </a:r>
          </a:p>
          <a:p>
            <a:pPr>
              <a:buNone/>
            </a:pPr>
            <a:r>
              <a:rPr lang="ru-RU" dirty="0" smtClean="0">
                <a:solidFill>
                  <a:srgbClr val="7030A0"/>
                </a:solidFill>
              </a:rPr>
              <a:t>• между организациями или группами одного или различного статуса</a:t>
            </a:r>
            <a:endParaRPr lang="ru-RU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Тема3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Тема3</Template>
  <TotalTime>217</TotalTime>
  <Words>300</Words>
  <Application>Microsoft Office PowerPoint</Application>
  <PresentationFormat>Экран (4:3)</PresentationFormat>
  <Paragraphs>68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Тема3</vt:lpstr>
      <vt:lpstr> ОБОУ СПО «Курский монтажный техникум»</vt:lpstr>
      <vt:lpstr>Содержание</vt:lpstr>
      <vt:lpstr>Конфликт – многоуровневое, многомерное и многофункциональное социально-психологическое явление.</vt:lpstr>
      <vt:lpstr>Конфликт – сталкивание противоположно     направленных  целей, интересов, позиций, ролей, мнений, ценностей или взглядов участников взаимодействия.</vt:lpstr>
      <vt:lpstr>В структуре конфликта выделяют: •объект (предмет спора) • субъект(отдельные индивиды, группы, организации) • условия протекания конфликта •масштаб конфликта (межличностные, локальный, региональный, глобальный) •стратегии и тактики поведения сторон •исходы конфликтной ситуации (последствия, результаты, их осознание) </vt:lpstr>
      <vt:lpstr>  Основные стадии конфликта  </vt:lpstr>
      <vt:lpstr> Конфликты выполняют разнообразные функции:</vt:lpstr>
      <vt:lpstr>Известны различные классификации конфликтов:</vt:lpstr>
      <vt:lpstr>   2. В социальной психологии конфликт может быть:  </vt:lpstr>
      <vt:lpstr>Возможны и такие классификации конфликтов:</vt:lpstr>
      <vt:lpstr> </vt:lpstr>
      <vt:lpstr> </vt:lpstr>
      <vt:lpstr> </vt:lpstr>
      <vt:lpstr>    Общие рекомендации по решению конфликтной ситуации:</vt:lpstr>
      <vt:lpstr>  </vt:lpstr>
      <vt:lpstr> 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Наше классное движение</dc:title>
  <dc:creator>ЯкимоваИФ</dc:creator>
  <cp:lastModifiedBy>Познуховы</cp:lastModifiedBy>
  <cp:revision>24</cp:revision>
  <dcterms:created xsi:type="dcterms:W3CDTF">2013-12-01T12:59:22Z</dcterms:created>
  <dcterms:modified xsi:type="dcterms:W3CDTF">2013-12-05T10:35:24Z</dcterms:modified>
</cp:coreProperties>
</file>