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2" r:id="rId3"/>
    <p:sldId id="257" r:id="rId4"/>
    <p:sldId id="258" r:id="rId5"/>
    <p:sldId id="259" r:id="rId6"/>
    <p:sldId id="261" r:id="rId7"/>
    <p:sldId id="260" r:id="rId8"/>
    <p:sldId id="263" r:id="rId9"/>
    <p:sldId id="264" r:id="rId10"/>
    <p:sldId id="265" r:id="rId11"/>
    <p:sldId id="267" r:id="rId12"/>
    <p:sldId id="269" r:id="rId13"/>
    <p:sldId id="271" r:id="rId14"/>
    <p:sldId id="273" r:id="rId15"/>
    <p:sldId id="281" r:id="rId16"/>
    <p:sldId id="280" r:id="rId17"/>
    <p:sldId id="279" r:id="rId18"/>
    <p:sldId id="278" r:id="rId19"/>
    <p:sldId id="277" r:id="rId20"/>
    <p:sldId id="276" r:id="rId21"/>
    <p:sldId id="275" r:id="rId22"/>
    <p:sldId id="282" r:id="rId23"/>
    <p:sldId id="28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1DA"/>
    <a:srgbClr val="FF6600"/>
    <a:srgbClr val="1CF01C"/>
    <a:srgbClr val="EA2252"/>
    <a:srgbClr val="E36B96"/>
    <a:srgbClr val="6EEC95"/>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82A65033-583A-4EEB-8B15-2E2133A99822}" type="datetimeFigureOut">
              <a:rPr lang="ru-RU" smtClean="0"/>
              <a:t>11.04.2011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25B487BD-C838-41C4-AB6A-94D09395481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2A65033-583A-4EEB-8B15-2E2133A99822}" type="datetimeFigureOut">
              <a:rPr lang="ru-RU" smtClean="0"/>
              <a:t>11.04.2011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B487BD-C838-41C4-AB6A-94D09395481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2A65033-583A-4EEB-8B15-2E2133A99822}" type="datetimeFigureOut">
              <a:rPr lang="ru-RU" smtClean="0"/>
              <a:t>11.04.2011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B487BD-C838-41C4-AB6A-94D09395481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2A65033-583A-4EEB-8B15-2E2133A99822}" type="datetimeFigureOut">
              <a:rPr lang="ru-RU" smtClean="0"/>
              <a:t>11.04.2011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25B487BD-C838-41C4-AB6A-94D09395481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82A65033-583A-4EEB-8B15-2E2133A99822}" type="datetimeFigureOut">
              <a:rPr lang="ru-RU" smtClean="0"/>
              <a:t>11.04.2011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25B487BD-C838-41C4-AB6A-94D093954814}"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82A65033-583A-4EEB-8B15-2E2133A99822}" type="datetimeFigureOut">
              <a:rPr lang="ru-RU" smtClean="0"/>
              <a:t>11.04.2011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5B487BD-C838-41C4-AB6A-94D09395481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82A65033-583A-4EEB-8B15-2E2133A99822}" type="datetimeFigureOut">
              <a:rPr lang="ru-RU" smtClean="0"/>
              <a:t>11.04.2011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25B487BD-C838-41C4-AB6A-94D093954814}"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2A65033-583A-4EEB-8B15-2E2133A99822}" type="datetimeFigureOut">
              <a:rPr lang="ru-RU" smtClean="0"/>
              <a:t>11.04.2011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B487BD-C838-41C4-AB6A-94D09395481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2A65033-583A-4EEB-8B15-2E2133A99822}" type="datetimeFigureOut">
              <a:rPr lang="ru-RU" smtClean="0"/>
              <a:t>11.04.2011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B487BD-C838-41C4-AB6A-94D09395481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2A65033-583A-4EEB-8B15-2E2133A99822}" type="datetimeFigureOut">
              <a:rPr lang="ru-RU" smtClean="0"/>
              <a:t>11.04.2011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B487BD-C838-41C4-AB6A-94D09395481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82A65033-583A-4EEB-8B15-2E2133A99822}" type="datetimeFigureOut">
              <a:rPr lang="ru-RU" smtClean="0"/>
              <a:t>11.04.2011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5B487BD-C838-41C4-AB6A-94D093954814}"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2A65033-583A-4EEB-8B15-2E2133A99822}" type="datetimeFigureOut">
              <a:rPr lang="ru-RU" smtClean="0"/>
              <a:t>11.04.2011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5B487BD-C838-41C4-AB6A-94D093954814}"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ikd.ru/node/3362"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428736"/>
            <a:ext cx="8229600" cy="1828800"/>
          </a:xfrm>
        </p:spPr>
        <p:txBody>
          <a:bodyPr>
            <a:normAutofit/>
          </a:bodyPr>
          <a:lstStyle/>
          <a:p>
            <a:pPr algn="ctr"/>
            <a:r>
              <a:rPr lang="ru-RU" b="1" dirty="0" smtClean="0">
                <a:solidFill>
                  <a:srgbClr val="EA2252"/>
                </a:solidFill>
              </a:rPr>
              <a:t>Ток – шоу </a:t>
            </a:r>
            <a:br>
              <a:rPr lang="ru-RU" b="1" dirty="0" smtClean="0">
                <a:solidFill>
                  <a:srgbClr val="EA2252"/>
                </a:solidFill>
              </a:rPr>
            </a:br>
            <a:r>
              <a:rPr lang="ru-RU" b="1" dirty="0" smtClean="0">
                <a:solidFill>
                  <a:srgbClr val="EA2252"/>
                </a:solidFill>
              </a:rPr>
              <a:t>«Лицо русской национальности»</a:t>
            </a:r>
            <a:endParaRPr lang="ru-RU" b="1" dirty="0">
              <a:solidFill>
                <a:srgbClr val="EA2252"/>
              </a:solidFill>
            </a:endParaRPr>
          </a:p>
        </p:txBody>
      </p:sp>
      <p:sp>
        <p:nvSpPr>
          <p:cNvPr id="3" name="Подзаголовок 2"/>
          <p:cNvSpPr>
            <a:spLocks noGrp="1"/>
          </p:cNvSpPr>
          <p:nvPr>
            <p:ph type="subTitle" idx="1"/>
          </p:nvPr>
        </p:nvSpPr>
        <p:spPr/>
        <p:txBody>
          <a:bodyPr>
            <a:normAutofit fontScale="92500" lnSpcReduction="20000"/>
          </a:bodyPr>
          <a:lstStyle/>
          <a:p>
            <a:r>
              <a:rPr lang="ru-RU" sz="3600" b="1" dirty="0" smtClean="0">
                <a:solidFill>
                  <a:srgbClr val="EA2252"/>
                </a:solidFill>
              </a:rPr>
              <a:t>Тема: «Проблема национальной и расовой нетерпимости»</a:t>
            </a:r>
            <a:endParaRPr lang="ru-RU" sz="3600" b="1" dirty="0">
              <a:solidFill>
                <a:srgbClr val="EA2252"/>
              </a:solidFill>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9144000" cy="4471998"/>
          </a:xfrm>
        </p:spPr>
        <p:txBody>
          <a:bodyPr>
            <a:normAutofit/>
          </a:bodyPr>
          <a:lstStyle/>
          <a:p>
            <a:pPr algn="ctr"/>
            <a:r>
              <a:rPr lang="ru-RU" sz="4800" dirty="0" smtClean="0">
                <a:solidFill>
                  <a:srgbClr val="7030A0"/>
                </a:solidFill>
              </a:rPr>
              <a:t>Чем опасен вирус нацизма в </a:t>
            </a:r>
            <a:r>
              <a:rPr lang="ru-RU" sz="4800" dirty="0" err="1" smtClean="0">
                <a:solidFill>
                  <a:srgbClr val="7030A0"/>
                </a:solidFill>
              </a:rPr>
              <a:t>россии</a:t>
            </a:r>
            <a:r>
              <a:rPr lang="ru-RU" sz="4800" dirty="0" smtClean="0">
                <a:solidFill>
                  <a:srgbClr val="7030A0"/>
                </a:solidFill>
              </a:rPr>
              <a:t> ?</a:t>
            </a:r>
            <a:endParaRPr lang="ru-RU" sz="4800" dirty="0">
              <a:solidFill>
                <a:srgbClr val="7030A0"/>
              </a:solidFill>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4213" y="1052513"/>
            <a:ext cx="7772400" cy="1600200"/>
          </a:xfrm>
        </p:spPr>
        <p:txBody>
          <a:bodyPr>
            <a:noAutofit/>
          </a:bodyPr>
          <a:lstStyle/>
          <a:p>
            <a:pPr algn="ctr"/>
            <a:r>
              <a:rPr lang="ru-RU" sz="6600" dirty="0">
                <a:solidFill>
                  <a:srgbClr val="7030A0"/>
                </a:solidFill>
              </a:rPr>
              <a:t>Национальные костюмы народов России</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ru-RU" b="1" dirty="0"/>
              <a:t>Национальный русский костюм</a:t>
            </a:r>
          </a:p>
        </p:txBody>
      </p:sp>
      <p:sp>
        <p:nvSpPr>
          <p:cNvPr id="3075" name="Rectangle 3"/>
          <p:cNvSpPr>
            <a:spLocks noGrp="1" noRot="1" noChangeArrowheads="1"/>
          </p:cNvSpPr>
          <p:nvPr>
            <p:ph type="body" idx="1"/>
          </p:nvPr>
        </p:nvSpPr>
        <p:spPr/>
        <p:txBody>
          <a:bodyPr/>
          <a:lstStyle/>
          <a:p>
            <a:endParaRPr lang="ru-RU"/>
          </a:p>
        </p:txBody>
      </p:sp>
      <p:pic>
        <p:nvPicPr>
          <p:cNvPr id="3076" name="Picture 4" descr="6e7bd1835b49"/>
          <p:cNvPicPr>
            <a:picLocks noChangeAspect="1" noChangeArrowheads="1"/>
          </p:cNvPicPr>
          <p:nvPr/>
        </p:nvPicPr>
        <p:blipFill>
          <a:blip r:embed="rId2" cstate="print"/>
          <a:srcRect/>
          <a:stretch>
            <a:fillRect/>
          </a:stretch>
        </p:blipFill>
        <p:spPr bwMode="auto">
          <a:xfrm>
            <a:off x="4427538" y="1628775"/>
            <a:ext cx="4100512" cy="4683125"/>
          </a:xfrm>
          <a:prstGeom prst="rect">
            <a:avLst/>
          </a:prstGeom>
          <a:noFill/>
        </p:spPr>
      </p:pic>
      <p:pic>
        <p:nvPicPr>
          <p:cNvPr id="3077" name="Picture 5" descr="normal_P1030511"/>
          <p:cNvPicPr>
            <a:picLocks noChangeAspect="1" noChangeArrowheads="1"/>
          </p:cNvPicPr>
          <p:nvPr/>
        </p:nvPicPr>
        <p:blipFill>
          <a:blip r:embed="rId3" cstate="print"/>
          <a:srcRect/>
          <a:stretch>
            <a:fillRect/>
          </a:stretch>
        </p:blipFill>
        <p:spPr bwMode="auto">
          <a:xfrm>
            <a:off x="755650" y="1628775"/>
            <a:ext cx="3505200" cy="4673600"/>
          </a:xfrm>
          <a:prstGeom prst="rect">
            <a:avLst/>
          </a:prstGeom>
          <a:noFill/>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285720" y="500042"/>
            <a:ext cx="8686800" cy="838200"/>
          </a:xfrm>
        </p:spPr>
        <p:txBody>
          <a:bodyPr>
            <a:normAutofit fontScale="90000"/>
          </a:bodyPr>
          <a:lstStyle/>
          <a:p>
            <a:r>
              <a:rPr lang="ru-RU" sz="4000" b="1" dirty="0"/>
              <a:t>Национальный татарский костюм</a:t>
            </a:r>
          </a:p>
        </p:txBody>
      </p:sp>
      <p:sp>
        <p:nvSpPr>
          <p:cNvPr id="22531" name="Rectangle 3"/>
          <p:cNvSpPr>
            <a:spLocks noGrp="1" noRot="1" noChangeArrowheads="1"/>
          </p:cNvSpPr>
          <p:nvPr>
            <p:ph type="body" idx="1"/>
          </p:nvPr>
        </p:nvSpPr>
        <p:spPr/>
        <p:txBody>
          <a:bodyPr/>
          <a:lstStyle/>
          <a:p>
            <a:endParaRPr lang="ru-RU"/>
          </a:p>
        </p:txBody>
      </p:sp>
      <p:pic>
        <p:nvPicPr>
          <p:cNvPr id="22532" name="Picture 4" descr="kostum_00"/>
          <p:cNvPicPr>
            <a:picLocks noChangeAspect="1" noChangeArrowheads="1"/>
          </p:cNvPicPr>
          <p:nvPr/>
        </p:nvPicPr>
        <p:blipFill>
          <a:blip r:embed="rId2" cstate="print"/>
          <a:srcRect/>
          <a:stretch>
            <a:fillRect/>
          </a:stretch>
        </p:blipFill>
        <p:spPr bwMode="auto">
          <a:xfrm>
            <a:off x="4800600" y="1773238"/>
            <a:ext cx="4229100" cy="4608512"/>
          </a:xfrm>
          <a:prstGeom prst="rect">
            <a:avLst/>
          </a:prstGeom>
          <a:noFill/>
        </p:spPr>
      </p:pic>
      <p:pic>
        <p:nvPicPr>
          <p:cNvPr id="22533" name="Picture 5" descr="fonds2"/>
          <p:cNvPicPr>
            <a:picLocks noChangeAspect="1" noChangeArrowheads="1"/>
          </p:cNvPicPr>
          <p:nvPr/>
        </p:nvPicPr>
        <p:blipFill>
          <a:blip r:embed="rId3" cstate="print"/>
          <a:srcRect/>
          <a:stretch>
            <a:fillRect/>
          </a:stretch>
        </p:blipFill>
        <p:spPr bwMode="auto">
          <a:xfrm>
            <a:off x="915988" y="1773238"/>
            <a:ext cx="3160712" cy="4751387"/>
          </a:xfrm>
          <a:prstGeom prst="rect">
            <a:avLst/>
          </a:prstGeom>
          <a:noFill/>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normAutofit fontScale="90000"/>
          </a:bodyPr>
          <a:lstStyle/>
          <a:p>
            <a:r>
              <a:rPr lang="ru-RU" sz="4000" b="1" dirty="0"/>
              <a:t>Национальный чувашский костюм</a:t>
            </a:r>
          </a:p>
        </p:txBody>
      </p:sp>
      <p:pic>
        <p:nvPicPr>
          <p:cNvPr id="23556" name="Picture 4" descr="fonds1"/>
          <p:cNvPicPr>
            <a:picLocks noChangeAspect="1" noChangeArrowheads="1"/>
          </p:cNvPicPr>
          <p:nvPr/>
        </p:nvPicPr>
        <p:blipFill>
          <a:blip r:embed="rId2" cstate="print"/>
          <a:srcRect/>
          <a:stretch>
            <a:fillRect/>
          </a:stretch>
        </p:blipFill>
        <p:spPr bwMode="auto">
          <a:xfrm>
            <a:off x="827088" y="1557338"/>
            <a:ext cx="3141662" cy="4724400"/>
          </a:xfrm>
          <a:prstGeom prst="rect">
            <a:avLst/>
          </a:prstGeom>
          <a:noFill/>
        </p:spPr>
      </p:pic>
      <p:pic>
        <p:nvPicPr>
          <p:cNvPr id="23557" name="Picture 5" descr="image003_"/>
          <p:cNvPicPr>
            <a:picLocks noChangeAspect="1" noChangeArrowheads="1"/>
          </p:cNvPicPr>
          <p:nvPr/>
        </p:nvPicPr>
        <p:blipFill>
          <a:blip r:embed="rId3" cstate="print"/>
          <a:srcRect/>
          <a:stretch>
            <a:fillRect/>
          </a:stretch>
        </p:blipFill>
        <p:spPr bwMode="auto">
          <a:xfrm>
            <a:off x="4932363" y="1196975"/>
            <a:ext cx="3333750" cy="5133975"/>
          </a:xfrm>
          <a:prstGeom prst="rect">
            <a:avLst/>
          </a:prstGeom>
          <a:noFill/>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normAutofit fontScale="90000"/>
          </a:bodyPr>
          <a:lstStyle/>
          <a:p>
            <a:r>
              <a:rPr lang="ru-RU" sz="4000" b="1" dirty="0"/>
              <a:t>Национальный якутский костюм </a:t>
            </a:r>
          </a:p>
        </p:txBody>
      </p:sp>
      <p:sp>
        <p:nvSpPr>
          <p:cNvPr id="31747" name="Rectangle 3"/>
          <p:cNvSpPr>
            <a:spLocks noGrp="1" noRot="1" noChangeArrowheads="1"/>
          </p:cNvSpPr>
          <p:nvPr>
            <p:ph type="body" idx="1"/>
          </p:nvPr>
        </p:nvSpPr>
        <p:spPr/>
        <p:txBody>
          <a:bodyPr/>
          <a:lstStyle/>
          <a:p>
            <a:endParaRPr lang="ru-RU"/>
          </a:p>
        </p:txBody>
      </p:sp>
      <p:pic>
        <p:nvPicPr>
          <p:cNvPr id="31748" name="Picture 4" descr="12"/>
          <p:cNvPicPr>
            <a:picLocks noChangeAspect="1" noChangeArrowheads="1"/>
          </p:cNvPicPr>
          <p:nvPr/>
        </p:nvPicPr>
        <p:blipFill>
          <a:blip r:embed="rId2" cstate="print"/>
          <a:srcRect/>
          <a:stretch>
            <a:fillRect/>
          </a:stretch>
        </p:blipFill>
        <p:spPr bwMode="auto">
          <a:xfrm>
            <a:off x="1042988" y="1412875"/>
            <a:ext cx="6913562" cy="5184775"/>
          </a:xfrm>
          <a:prstGeom prst="rect">
            <a:avLst/>
          </a:prstGeom>
          <a:noFill/>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323850" y="0"/>
            <a:ext cx="8510588" cy="1325563"/>
          </a:xfrm>
        </p:spPr>
        <p:txBody>
          <a:bodyPr/>
          <a:lstStyle/>
          <a:p>
            <a:r>
              <a:rPr lang="ru-RU" sz="4000" b="1" dirty="0"/>
              <a:t>Национальный мордовский костюм </a:t>
            </a:r>
          </a:p>
        </p:txBody>
      </p:sp>
      <p:sp>
        <p:nvSpPr>
          <p:cNvPr id="30723" name="Rectangle 3"/>
          <p:cNvSpPr>
            <a:spLocks noGrp="1" noRot="1" noChangeArrowheads="1"/>
          </p:cNvSpPr>
          <p:nvPr>
            <p:ph type="body" idx="1"/>
          </p:nvPr>
        </p:nvSpPr>
        <p:spPr/>
        <p:txBody>
          <a:bodyPr/>
          <a:lstStyle/>
          <a:p>
            <a:endParaRPr lang="ru-RU"/>
          </a:p>
        </p:txBody>
      </p:sp>
      <p:pic>
        <p:nvPicPr>
          <p:cNvPr id="30724" name="Picture 4" descr="fonds4s"/>
          <p:cNvPicPr>
            <a:picLocks noChangeAspect="1" noChangeArrowheads="1"/>
          </p:cNvPicPr>
          <p:nvPr/>
        </p:nvPicPr>
        <p:blipFill>
          <a:blip r:embed="rId2" cstate="print"/>
          <a:srcRect/>
          <a:stretch>
            <a:fillRect/>
          </a:stretch>
        </p:blipFill>
        <p:spPr bwMode="auto">
          <a:xfrm>
            <a:off x="2339975" y="1250950"/>
            <a:ext cx="3727450" cy="5607050"/>
          </a:xfrm>
          <a:prstGeom prst="rect">
            <a:avLst/>
          </a:prstGeom>
          <a:noFill/>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normAutofit fontScale="90000"/>
          </a:bodyPr>
          <a:lstStyle/>
          <a:p>
            <a:r>
              <a:rPr lang="ru-RU" sz="4000" b="1" dirty="0"/>
              <a:t>Национальный аварский костюм </a:t>
            </a:r>
          </a:p>
        </p:txBody>
      </p:sp>
      <p:sp>
        <p:nvSpPr>
          <p:cNvPr id="29699" name="Rectangle 3"/>
          <p:cNvSpPr>
            <a:spLocks noGrp="1" noRot="1" noChangeArrowheads="1"/>
          </p:cNvSpPr>
          <p:nvPr>
            <p:ph type="body" idx="1"/>
          </p:nvPr>
        </p:nvSpPr>
        <p:spPr/>
        <p:txBody>
          <a:bodyPr/>
          <a:lstStyle/>
          <a:p>
            <a:endParaRPr lang="ru-RU"/>
          </a:p>
        </p:txBody>
      </p:sp>
      <p:pic>
        <p:nvPicPr>
          <p:cNvPr id="29700" name="Picture 4" descr="bb6a3bd30a526d40f9f31eafb0a645a3"/>
          <p:cNvPicPr>
            <a:picLocks noChangeAspect="1" noChangeArrowheads="1"/>
          </p:cNvPicPr>
          <p:nvPr/>
        </p:nvPicPr>
        <p:blipFill>
          <a:blip r:embed="rId2" cstate="print"/>
          <a:srcRect/>
          <a:stretch>
            <a:fillRect/>
          </a:stretch>
        </p:blipFill>
        <p:spPr bwMode="auto">
          <a:xfrm>
            <a:off x="2843213" y="1412875"/>
            <a:ext cx="3162300" cy="5181600"/>
          </a:xfrm>
          <a:prstGeom prst="rect">
            <a:avLst/>
          </a:prstGeom>
          <a:noFill/>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normAutofit fontScale="90000"/>
          </a:bodyPr>
          <a:lstStyle/>
          <a:p>
            <a:r>
              <a:rPr lang="ru-RU" sz="4000" b="1" dirty="0"/>
              <a:t>Национальный бурятский костюм </a:t>
            </a:r>
          </a:p>
        </p:txBody>
      </p:sp>
      <p:sp>
        <p:nvSpPr>
          <p:cNvPr id="27651" name="Rectangle 3"/>
          <p:cNvSpPr>
            <a:spLocks noGrp="1" noRot="1" noChangeArrowheads="1"/>
          </p:cNvSpPr>
          <p:nvPr>
            <p:ph type="body" idx="1"/>
          </p:nvPr>
        </p:nvSpPr>
        <p:spPr/>
        <p:txBody>
          <a:bodyPr/>
          <a:lstStyle/>
          <a:p>
            <a:endParaRPr lang="ru-RU"/>
          </a:p>
        </p:txBody>
      </p:sp>
      <p:pic>
        <p:nvPicPr>
          <p:cNvPr id="27652" name="Picture 4" descr="image002"/>
          <p:cNvPicPr>
            <a:picLocks noChangeAspect="1" noChangeArrowheads="1"/>
          </p:cNvPicPr>
          <p:nvPr/>
        </p:nvPicPr>
        <p:blipFill>
          <a:blip r:embed="rId2" cstate="print"/>
          <a:srcRect/>
          <a:stretch>
            <a:fillRect/>
          </a:stretch>
        </p:blipFill>
        <p:spPr bwMode="auto">
          <a:xfrm>
            <a:off x="1476375" y="1412875"/>
            <a:ext cx="6264275" cy="4691063"/>
          </a:xfrm>
          <a:prstGeom prst="rect">
            <a:avLst/>
          </a:prstGeom>
          <a:noFill/>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285720" y="0"/>
            <a:ext cx="8510588" cy="1325563"/>
          </a:xfrm>
        </p:spPr>
        <p:txBody>
          <a:bodyPr/>
          <a:lstStyle/>
          <a:p>
            <a:r>
              <a:rPr lang="ru-RU" sz="4000" b="1" dirty="0"/>
              <a:t>Национальный марийский костюм </a:t>
            </a:r>
          </a:p>
        </p:txBody>
      </p:sp>
      <p:sp>
        <p:nvSpPr>
          <p:cNvPr id="26627" name="Rectangle 3"/>
          <p:cNvSpPr>
            <a:spLocks noGrp="1" noRot="1" noChangeArrowheads="1"/>
          </p:cNvSpPr>
          <p:nvPr>
            <p:ph type="body" idx="1"/>
          </p:nvPr>
        </p:nvSpPr>
        <p:spPr/>
        <p:txBody>
          <a:bodyPr/>
          <a:lstStyle/>
          <a:p>
            <a:endParaRPr lang="ru-RU"/>
          </a:p>
        </p:txBody>
      </p:sp>
      <p:pic>
        <p:nvPicPr>
          <p:cNvPr id="26628" name="Picture 4" descr="iz14"/>
          <p:cNvPicPr>
            <a:picLocks noChangeAspect="1" noChangeArrowheads="1"/>
          </p:cNvPicPr>
          <p:nvPr/>
        </p:nvPicPr>
        <p:blipFill>
          <a:blip r:embed="rId2" cstate="print"/>
          <a:srcRect/>
          <a:stretch>
            <a:fillRect/>
          </a:stretch>
        </p:blipFill>
        <p:spPr bwMode="auto">
          <a:xfrm>
            <a:off x="571472" y="1357326"/>
            <a:ext cx="3908423" cy="5211732"/>
          </a:xfrm>
          <a:prstGeom prst="rect">
            <a:avLst/>
          </a:prstGeom>
          <a:noFill/>
        </p:spPr>
      </p:pic>
      <p:pic>
        <p:nvPicPr>
          <p:cNvPr id="26629" name="Picture 5" descr="post-6354-1253040098"/>
          <p:cNvPicPr>
            <a:picLocks noChangeAspect="1" noChangeArrowheads="1"/>
          </p:cNvPicPr>
          <p:nvPr/>
        </p:nvPicPr>
        <p:blipFill>
          <a:blip r:embed="rId3" cstate="print"/>
          <a:srcRect/>
          <a:stretch>
            <a:fillRect/>
          </a:stretch>
        </p:blipFill>
        <p:spPr bwMode="auto">
          <a:xfrm>
            <a:off x="4859338" y="1352917"/>
            <a:ext cx="3641752" cy="5165358"/>
          </a:xfrm>
          <a:prstGeom prst="rect">
            <a:avLst/>
          </a:prstGeom>
          <a:noFill/>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4357694"/>
            <a:ext cx="3857652" cy="642942"/>
          </a:xfrm>
        </p:spPr>
        <p:txBody>
          <a:bodyPr/>
          <a:lstStyle/>
          <a:p>
            <a:r>
              <a:rPr lang="ru-RU" dirty="0" smtClean="0"/>
              <a:t>Контркультура. </a:t>
            </a:r>
            <a:r>
              <a:rPr lang="ru-RU" dirty="0" err="1" smtClean="0"/>
              <a:t>Скинхэды</a:t>
            </a:r>
            <a:r>
              <a:rPr lang="ru-RU" dirty="0" smtClean="0"/>
              <a:t>.</a:t>
            </a:r>
            <a:endParaRPr lang="ru-RU" dirty="0"/>
          </a:p>
        </p:txBody>
      </p:sp>
      <p:sp>
        <p:nvSpPr>
          <p:cNvPr id="4" name="Текст 3"/>
          <p:cNvSpPr>
            <a:spLocks noGrp="1"/>
          </p:cNvSpPr>
          <p:nvPr>
            <p:ph type="body" sz="half" idx="2"/>
          </p:nvPr>
        </p:nvSpPr>
        <p:spPr>
          <a:xfrm>
            <a:off x="0" y="4857760"/>
            <a:ext cx="9001156" cy="2000240"/>
          </a:xfrm>
        </p:spPr>
        <p:txBody>
          <a:bodyPr>
            <a:normAutofit/>
          </a:bodyPr>
          <a:lstStyle/>
          <a:p>
            <a:r>
              <a:rPr lang="ru-RU" dirty="0" smtClean="0"/>
              <a:t>Произошло от англ. </a:t>
            </a:r>
            <a:r>
              <a:rPr lang="ru-RU" dirty="0" err="1" smtClean="0"/>
              <a:t>скин</a:t>
            </a:r>
            <a:r>
              <a:rPr lang="ru-RU" dirty="0" smtClean="0"/>
              <a:t> </a:t>
            </a:r>
            <a:r>
              <a:rPr lang="ru-RU" dirty="0" err="1" smtClean="0"/>
              <a:t>хэд</a:t>
            </a:r>
            <a:r>
              <a:rPr lang="ru-RU" dirty="0" smtClean="0"/>
              <a:t> - бритая голова. Это неофашистские молодежные группировки закрытого типа. Проповедуют культ сильной личности, расизм, шовинизм, культ черной магии, систематически занимаются физической подготовкой. Не скрывают своих взглядов. Приветствием является вытянутая вперед рука. Часто во главе такой молодежной группировки стоит взрослый человек с профашистскими взглядами. На собрания чужие не допускаются. Организация военного образца. Идеология - подчинение сильной личности, все слабые и немощные не имеют права на жизнь. </a:t>
            </a:r>
            <a:endParaRPr lang="ru-RU" dirty="0"/>
          </a:p>
        </p:txBody>
      </p:sp>
      <p:pic>
        <p:nvPicPr>
          <p:cNvPr id="45058" name="Picture 2" descr="http://foto.rambler.ru/public/minytnaiastrelka/1/55/1-web.png"/>
          <p:cNvPicPr>
            <a:picLocks noGrp="1" noChangeAspect="1" noChangeArrowheads="1"/>
          </p:cNvPicPr>
          <p:nvPr>
            <p:ph type="pic" idx="1"/>
          </p:nvPr>
        </p:nvPicPr>
        <p:blipFill>
          <a:blip r:embed="rId2" cstate="print"/>
          <a:srcRect t="1515" b="1515"/>
          <a:stretch>
            <a:fillRect/>
          </a:stretch>
        </p:blipFill>
        <p:spPr bwMode="auto">
          <a:prstGeom prst="rect">
            <a:avLst/>
          </a:prstGeom>
          <a:noFill/>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fontScale="90000"/>
          </a:bodyPr>
          <a:lstStyle/>
          <a:p>
            <a:r>
              <a:rPr lang="ru-RU" sz="4000" b="1" dirty="0"/>
              <a:t>Национальный башкирский  костюм </a:t>
            </a:r>
          </a:p>
        </p:txBody>
      </p:sp>
      <p:sp>
        <p:nvSpPr>
          <p:cNvPr id="25603" name="Rectangle 3"/>
          <p:cNvSpPr>
            <a:spLocks noGrp="1" noRot="1" noChangeArrowheads="1"/>
          </p:cNvSpPr>
          <p:nvPr>
            <p:ph type="body" idx="1"/>
          </p:nvPr>
        </p:nvSpPr>
        <p:spPr/>
        <p:txBody>
          <a:bodyPr/>
          <a:lstStyle/>
          <a:p>
            <a:endParaRPr lang="ru-RU" dirty="0"/>
          </a:p>
        </p:txBody>
      </p:sp>
      <p:pic>
        <p:nvPicPr>
          <p:cNvPr id="25604" name="Picture 4" descr="914038621"/>
          <p:cNvPicPr>
            <a:picLocks noChangeAspect="1" noChangeArrowheads="1"/>
          </p:cNvPicPr>
          <p:nvPr/>
        </p:nvPicPr>
        <p:blipFill>
          <a:blip r:embed="rId2" cstate="print"/>
          <a:srcRect/>
          <a:stretch>
            <a:fillRect/>
          </a:stretch>
        </p:blipFill>
        <p:spPr bwMode="auto">
          <a:xfrm>
            <a:off x="323850" y="1700213"/>
            <a:ext cx="3787775" cy="4733925"/>
          </a:xfrm>
          <a:prstGeom prst="rect">
            <a:avLst/>
          </a:prstGeom>
          <a:noFill/>
        </p:spPr>
      </p:pic>
      <p:pic>
        <p:nvPicPr>
          <p:cNvPr id="25605" name="Picture 5" descr="138"/>
          <p:cNvPicPr>
            <a:picLocks noChangeAspect="1" noChangeArrowheads="1"/>
          </p:cNvPicPr>
          <p:nvPr/>
        </p:nvPicPr>
        <p:blipFill>
          <a:blip r:embed="rId3" cstate="print"/>
          <a:srcRect/>
          <a:stretch>
            <a:fillRect/>
          </a:stretch>
        </p:blipFill>
        <p:spPr bwMode="auto">
          <a:xfrm>
            <a:off x="4572000" y="1700213"/>
            <a:ext cx="3368675" cy="4832350"/>
          </a:xfrm>
          <a:prstGeom prst="rect">
            <a:avLst/>
          </a:prstGeom>
          <a:noFill/>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normAutofit fontScale="90000"/>
          </a:bodyPr>
          <a:lstStyle/>
          <a:p>
            <a:r>
              <a:rPr lang="ru-RU" sz="4000" b="1" dirty="0"/>
              <a:t>Национальный удмуртский  костюм </a:t>
            </a:r>
          </a:p>
        </p:txBody>
      </p:sp>
      <p:sp>
        <p:nvSpPr>
          <p:cNvPr id="24579" name="Rectangle 3"/>
          <p:cNvSpPr>
            <a:spLocks noGrp="1" noRot="1" noChangeArrowheads="1"/>
          </p:cNvSpPr>
          <p:nvPr>
            <p:ph type="body" idx="1"/>
          </p:nvPr>
        </p:nvSpPr>
        <p:spPr/>
        <p:txBody>
          <a:bodyPr/>
          <a:lstStyle/>
          <a:p>
            <a:endParaRPr lang="ru-RU" dirty="0"/>
          </a:p>
        </p:txBody>
      </p:sp>
      <p:pic>
        <p:nvPicPr>
          <p:cNvPr id="24580" name="Picture 4" descr="fb48f8720716"/>
          <p:cNvPicPr>
            <a:picLocks noChangeAspect="1" noChangeArrowheads="1"/>
          </p:cNvPicPr>
          <p:nvPr/>
        </p:nvPicPr>
        <p:blipFill>
          <a:blip r:embed="rId2" cstate="print"/>
          <a:srcRect/>
          <a:stretch>
            <a:fillRect/>
          </a:stretch>
        </p:blipFill>
        <p:spPr bwMode="auto">
          <a:xfrm>
            <a:off x="1042988" y="1546225"/>
            <a:ext cx="6769100" cy="4132263"/>
          </a:xfrm>
          <a:prstGeom prst="rect">
            <a:avLst/>
          </a:prstGeom>
          <a:noFill/>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rPr>
              <a:t>КОНСТИТУЦИЯ РОССИЙСКОЙ ФЕДЕРАЦИИ</a:t>
            </a:r>
            <a:endParaRPr lang="ru-RU" b="1" dirty="0">
              <a:solidFill>
                <a:srgbClr val="002060"/>
              </a:solidFill>
            </a:endParaRPr>
          </a:p>
        </p:txBody>
      </p:sp>
      <p:sp>
        <p:nvSpPr>
          <p:cNvPr id="3" name="Содержимое 2"/>
          <p:cNvSpPr>
            <a:spLocks noGrp="1"/>
          </p:cNvSpPr>
          <p:nvPr>
            <p:ph idx="1"/>
          </p:nvPr>
        </p:nvSpPr>
        <p:spPr/>
        <p:txBody>
          <a:bodyPr>
            <a:normAutofit fontScale="92500" lnSpcReduction="10000"/>
          </a:bodyPr>
          <a:lstStyle/>
          <a:p>
            <a:r>
              <a:rPr lang="ru-RU" dirty="0" smtClean="0"/>
              <a:t> </a:t>
            </a:r>
            <a:r>
              <a:rPr lang="ru-RU" b="1" dirty="0" smtClean="0">
                <a:solidFill>
                  <a:srgbClr val="7030A0"/>
                </a:solidFill>
              </a:rPr>
              <a:t>Статья 29</a:t>
            </a:r>
            <a:br>
              <a:rPr lang="ru-RU" b="1" dirty="0" smtClean="0">
                <a:solidFill>
                  <a:srgbClr val="7030A0"/>
                </a:solidFill>
              </a:rPr>
            </a:br>
            <a:r>
              <a:rPr lang="ru-RU" b="1" dirty="0" smtClean="0">
                <a:solidFill>
                  <a:srgbClr val="7030A0"/>
                </a:solidFill>
              </a:rPr>
              <a:t>   1. Каждому гарантируется свобода мысли и слова.</a:t>
            </a:r>
            <a:endParaRPr lang="ru-RU" b="1" dirty="0" smtClean="0">
              <a:solidFill>
                <a:srgbClr val="7030A0"/>
              </a:solidFill>
            </a:endParaRPr>
          </a:p>
          <a:p>
            <a:r>
              <a:rPr lang="ru-RU" b="1" dirty="0" smtClean="0">
                <a:solidFill>
                  <a:srgbClr val="7030A0"/>
                </a:solidFill>
              </a:rPr>
              <a:t> 2. Не допускаются пропаганда или агитация, возбуждающие социальную, расовую, национальную или религиозную ненависть и вражду. Запрещается пропаганда социального, расового, национального, религиозного или языкового превосходства.</a:t>
            </a:r>
            <a:endParaRPr lang="ru-RU" b="1" dirty="0">
              <a:solidFill>
                <a:srgbClr val="7030A0"/>
              </a:solidFill>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857233"/>
            <a:ext cx="8429684" cy="2862322"/>
          </a:xfrm>
          <a:prstGeom prst="rect">
            <a:avLst/>
          </a:prstGeom>
        </p:spPr>
        <p:txBody>
          <a:bodyPr wrap="square">
            <a:spAutoFit/>
          </a:bodyPr>
          <a:lstStyle/>
          <a:p>
            <a:pPr algn="ctr"/>
            <a:r>
              <a:rPr lang="ru-RU" sz="6000" b="1" dirty="0" smtClean="0">
                <a:solidFill>
                  <a:srgbClr val="EA2252"/>
                </a:solidFill>
              </a:rPr>
              <a:t>Ток – шоу </a:t>
            </a:r>
            <a:br>
              <a:rPr lang="ru-RU" sz="6000" b="1" dirty="0" smtClean="0">
                <a:solidFill>
                  <a:srgbClr val="EA2252"/>
                </a:solidFill>
              </a:rPr>
            </a:br>
            <a:r>
              <a:rPr lang="ru-RU" sz="6000" b="1" dirty="0" smtClean="0">
                <a:solidFill>
                  <a:srgbClr val="EA2252"/>
                </a:solidFill>
              </a:rPr>
              <a:t>«Лицо русской национальности»</a:t>
            </a:r>
            <a:endParaRPr lang="ru-RU" sz="6000" b="1"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ЛИНЧУЮЩИЕ ВМЕСТЕ</a:t>
            </a:r>
            <a:br>
              <a:rPr lang="ru-RU" dirty="0" smtClean="0"/>
            </a:br>
            <a:r>
              <a:rPr lang="ru-RU" dirty="0" smtClean="0"/>
              <a:t>ночь длинных ножей питерских </a:t>
            </a:r>
            <a:r>
              <a:rPr lang="ru-RU" dirty="0" err="1" smtClean="0"/>
              <a:t>скинхэдов</a:t>
            </a:r>
            <a:endParaRPr lang="ru-RU" dirty="0"/>
          </a:p>
        </p:txBody>
      </p:sp>
      <p:sp>
        <p:nvSpPr>
          <p:cNvPr id="4" name="Текст 3"/>
          <p:cNvSpPr>
            <a:spLocks noGrp="1"/>
          </p:cNvSpPr>
          <p:nvPr>
            <p:ph type="body" sz="half" idx="2"/>
          </p:nvPr>
        </p:nvSpPr>
        <p:spPr>
          <a:xfrm>
            <a:off x="381000" y="5533218"/>
            <a:ext cx="5905512" cy="1110492"/>
          </a:xfrm>
        </p:spPr>
        <p:txBody>
          <a:bodyPr>
            <a:normAutofit fontScale="85000" lnSpcReduction="10000"/>
          </a:bodyPr>
          <a:lstStyle/>
          <a:p>
            <a:r>
              <a:rPr lang="ru-RU" dirty="0" smtClean="0"/>
              <a:t>      </a:t>
            </a:r>
            <a:r>
              <a:rPr lang="ru-RU" sz="1800" dirty="0" smtClean="0"/>
              <a:t> </a:t>
            </a:r>
            <a:r>
              <a:rPr lang="ru-RU" sz="1800" b="1" dirty="0" smtClean="0"/>
              <a:t>П</a:t>
            </a:r>
            <a:r>
              <a:rPr lang="ru-RU" sz="1800" dirty="0" smtClean="0"/>
              <a:t>етербургские </a:t>
            </a:r>
            <a:r>
              <a:rPr lang="ru-RU" sz="1800" dirty="0" err="1" smtClean="0"/>
              <a:t>скинхэды</a:t>
            </a:r>
            <a:r>
              <a:rPr lang="ru-RU" sz="1800" dirty="0" smtClean="0"/>
              <a:t> линчевали двоих азербайджанцев — одного убили, другого исполосовали ножом, напутствовав, чтобы он передал "своим друзьям азербайджанцам, что их будут выгонять". Но питерской милиции потребовался не один день для того, чтобы признать, что это дело рук "</a:t>
            </a:r>
            <a:r>
              <a:rPr lang="ru-RU" sz="1800" dirty="0" err="1" smtClean="0"/>
              <a:t>скинов</a:t>
            </a:r>
            <a:r>
              <a:rPr lang="ru-RU" sz="1800" dirty="0" smtClean="0"/>
              <a:t>".</a:t>
            </a:r>
            <a:endParaRPr lang="ru-RU" sz="1800" dirty="0"/>
          </a:p>
        </p:txBody>
      </p:sp>
      <p:pic>
        <p:nvPicPr>
          <p:cNvPr id="5" name="Рисунок 4" descr="http://2002.novayagazeta.ru/nomer/2002/71n/n71n-s19.jpg"/>
          <p:cNvPicPr>
            <a:picLocks noGrp="1"/>
          </p:cNvPicPr>
          <p:nvPr>
            <p:ph type="pic" idx="1"/>
          </p:nvPr>
        </p:nvPicPr>
        <p:blipFill>
          <a:blip r:embed="rId2" cstate="print"/>
          <a:srcRect l="4069" r="4069"/>
          <a:stretch>
            <a:fillRect/>
          </a:stretch>
        </p:blipFill>
        <p:spPr bwMode="auto">
          <a:prstGeom prst="rect">
            <a:avLst/>
          </a:prstGeom>
          <a:noFill/>
          <a:ln w="9525">
            <a:noFill/>
            <a:miter lim="800000"/>
            <a:headEnd/>
            <a:tailEnd/>
          </a:ln>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0" dirty="0" smtClean="0"/>
              <a:t>Московские скинхеды забили насмерть якута</a:t>
            </a:r>
            <a:br>
              <a:rPr lang="ru-RU" b="0" dirty="0" smtClean="0"/>
            </a:br>
            <a:endParaRPr lang="ru-RU" dirty="0"/>
          </a:p>
        </p:txBody>
      </p:sp>
      <p:sp>
        <p:nvSpPr>
          <p:cNvPr id="4" name="Текст 3"/>
          <p:cNvSpPr>
            <a:spLocks noGrp="1"/>
          </p:cNvSpPr>
          <p:nvPr>
            <p:ph type="body" sz="half" idx="2"/>
          </p:nvPr>
        </p:nvSpPr>
        <p:spPr/>
        <p:txBody>
          <a:bodyPr>
            <a:normAutofit/>
          </a:bodyPr>
          <a:lstStyle/>
          <a:p>
            <a:r>
              <a:rPr lang="ru-RU" sz="1800" dirty="0" smtClean="0"/>
              <a:t> С несколькими ножевыми ранениями пострадавший в тяжелом состоянии был госпитализирован.</a:t>
            </a:r>
            <a:endParaRPr lang="ru-RU" sz="1800" dirty="0"/>
          </a:p>
        </p:txBody>
      </p:sp>
      <p:pic>
        <p:nvPicPr>
          <p:cNvPr id="1026" name="Picture 2" descr="http://mig1.justmedia.ru/images/news/32893_2.jpg"/>
          <p:cNvPicPr>
            <a:picLocks noGrp="1" noChangeAspect="1" noChangeArrowheads="1"/>
          </p:cNvPicPr>
          <p:nvPr>
            <p:ph type="pic" idx="1"/>
          </p:nvPr>
        </p:nvPicPr>
        <p:blipFill>
          <a:blip r:embed="rId2" cstate="print"/>
          <a:srcRect l="4075" r="4075"/>
          <a:stretch>
            <a:fillRect/>
          </a:stretch>
        </p:blipFill>
        <p:spPr bwMode="auto">
          <a:prstGeom prst="rect">
            <a:avLst/>
          </a:prstGeom>
          <a:noFill/>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0" dirty="0" smtClean="0"/>
              <a:t>Бритоголовые против пустоголовых. Скинхеды в Украине</a:t>
            </a:r>
            <a:br>
              <a:rPr lang="ru-RU" b="0" dirty="0" smtClean="0"/>
            </a:br>
            <a:endParaRPr lang="ru-RU" dirty="0"/>
          </a:p>
        </p:txBody>
      </p:sp>
      <p:sp>
        <p:nvSpPr>
          <p:cNvPr id="4" name="Текст 3"/>
          <p:cNvSpPr>
            <a:spLocks noGrp="1"/>
          </p:cNvSpPr>
          <p:nvPr>
            <p:ph type="body" sz="half" idx="2"/>
          </p:nvPr>
        </p:nvSpPr>
        <p:spPr/>
        <p:txBody>
          <a:bodyPr/>
          <a:lstStyle/>
          <a:p>
            <a:r>
              <a:rPr lang="ru-RU" dirty="0" smtClean="0"/>
              <a:t>Дело Ленина. Участники движения «</a:t>
            </a:r>
            <a:r>
              <a:rPr lang="ru-RU" dirty="0" err="1" smtClean="0"/>
              <a:t>Антифа</a:t>
            </a:r>
            <a:r>
              <a:rPr lang="ru-RU" dirty="0" smtClean="0"/>
              <a:t>» выступают против наци-скинхедов и поддерживают рабочий класс. Ежегодно они проводят акции в Первомай</a:t>
            </a:r>
            <a:endParaRPr lang="ru-RU" dirty="0"/>
          </a:p>
        </p:txBody>
      </p:sp>
      <p:pic>
        <p:nvPicPr>
          <p:cNvPr id="41986" name="Picture 2" descr="http://i.focus.ua/img/a/1/0/96701.jpg?1264768551"/>
          <p:cNvPicPr>
            <a:picLocks noGrp="1" noChangeAspect="1" noChangeArrowheads="1"/>
          </p:cNvPicPr>
          <p:nvPr>
            <p:ph type="pic" idx="1"/>
          </p:nvPr>
        </p:nvPicPr>
        <p:blipFill>
          <a:blip r:embed="rId2" cstate="print"/>
          <a:srcRect l="5476" r="5476"/>
          <a:stretch>
            <a:fillRect/>
          </a:stretch>
        </p:blipFill>
        <p:spPr bwMode="auto">
          <a:prstGeom prst="rect">
            <a:avLst/>
          </a:prstGeom>
          <a:noFill/>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4429132"/>
            <a:ext cx="6048388" cy="1000132"/>
          </a:xfrm>
        </p:spPr>
        <p:txBody>
          <a:bodyPr>
            <a:normAutofit fontScale="90000"/>
          </a:bodyPr>
          <a:lstStyle/>
          <a:p>
            <a:r>
              <a:rPr lang="ru-RU" b="0" dirty="0" smtClean="0"/>
              <a:t> убийство трех скинхедов на железнодорожной платформе недалеко от подмосковной Коломны </a:t>
            </a:r>
            <a:endParaRPr lang="ru-RU" dirty="0"/>
          </a:p>
        </p:txBody>
      </p:sp>
      <p:sp>
        <p:nvSpPr>
          <p:cNvPr id="4" name="Текст 3"/>
          <p:cNvSpPr>
            <a:spLocks noGrp="1"/>
          </p:cNvSpPr>
          <p:nvPr>
            <p:ph type="body" sz="half" idx="2"/>
          </p:nvPr>
        </p:nvSpPr>
        <p:spPr>
          <a:xfrm>
            <a:off x="381000" y="5533218"/>
            <a:ext cx="8548718" cy="1110492"/>
          </a:xfrm>
        </p:spPr>
        <p:txBody>
          <a:bodyPr/>
          <a:lstStyle/>
          <a:p>
            <a:r>
              <a:rPr lang="ru-RU" dirty="0" smtClean="0"/>
              <a:t>Националисты с целью нападения отлавливали людей нерусской национальности в электричках и зверский избивали их, но на этот раз они встретили неожиданный отпор. 26-летний </a:t>
            </a:r>
            <a:r>
              <a:rPr lang="ru-RU" dirty="0" err="1" smtClean="0"/>
              <a:t>Саиджон</a:t>
            </a:r>
            <a:r>
              <a:rPr lang="ru-RU" dirty="0" smtClean="0"/>
              <a:t> </a:t>
            </a:r>
            <a:r>
              <a:rPr lang="ru-RU" dirty="0" err="1" smtClean="0"/>
              <a:t>Раджабов</a:t>
            </a:r>
            <a:r>
              <a:rPr lang="ru-RU" dirty="0" smtClean="0"/>
              <a:t>, выручая своих земляков, избиваемых толпой фашистов, дал им решительный отпор, в результате чего трое скинхедов были убиты, а </a:t>
            </a:r>
            <a:r>
              <a:rPr lang="ru-RU" dirty="0" err="1" smtClean="0"/>
              <a:t>Раджабов</a:t>
            </a:r>
            <a:r>
              <a:rPr lang="ru-RU" dirty="0" smtClean="0"/>
              <a:t> уехал на родину.</a:t>
            </a:r>
            <a:endParaRPr lang="ru-RU" dirty="0"/>
          </a:p>
        </p:txBody>
      </p:sp>
      <p:pic>
        <p:nvPicPr>
          <p:cNvPr id="44034" name="Picture 2" descr="http://4.bp.blogspot.com/_nIsr0wNMeLU/SehIu8w6uWI/AAAAAAAAAME/b44l-zUlAgI/s320/%D0%A1%D0%BA%D0%B8%D0%BD%D1%85%D0%B5%D0%B4%D1%8B+1.jpg"/>
          <p:cNvPicPr>
            <a:picLocks noGrp="1" noChangeAspect="1" noChangeArrowheads="1"/>
          </p:cNvPicPr>
          <p:nvPr>
            <p:ph type="pic" idx="1"/>
          </p:nvPr>
        </p:nvPicPr>
        <p:blipFill>
          <a:blip r:embed="rId2" cstate="print"/>
          <a:srcRect t="19212" b="19212"/>
          <a:stretch>
            <a:fillRect/>
          </a:stretch>
        </p:blipFill>
        <p:spPr bwMode="auto">
          <a:xfrm>
            <a:off x="3500430" y="642918"/>
            <a:ext cx="5029200" cy="3657600"/>
          </a:xfrm>
          <a:prstGeom prst="rect">
            <a:avLst/>
          </a:prstGeom>
          <a:noFill/>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4429132"/>
            <a:ext cx="6119826" cy="785818"/>
          </a:xfrm>
        </p:spPr>
        <p:txBody>
          <a:bodyPr>
            <a:normAutofit/>
          </a:bodyPr>
          <a:lstStyle/>
          <a:p>
            <a:r>
              <a:rPr lang="ru-RU" u="sng" dirty="0" smtClean="0">
                <a:hlinkClick r:id="rId2"/>
              </a:rPr>
              <a:t>Наци-скинхеды напали на </a:t>
            </a:r>
            <a:r>
              <a:rPr lang="ru-RU" u="sng" dirty="0" err="1" smtClean="0">
                <a:hlinkClick r:id="rId2"/>
              </a:rPr>
              <a:t>эколагерь</a:t>
            </a:r>
            <a:r>
              <a:rPr lang="ru-RU" u="sng" dirty="0" smtClean="0">
                <a:hlinkClick r:id="rId2"/>
              </a:rPr>
              <a:t> в </a:t>
            </a:r>
            <a:r>
              <a:rPr lang="ru-RU" u="sng" dirty="0" err="1" smtClean="0">
                <a:hlinkClick r:id="rId2"/>
              </a:rPr>
              <a:t>Ангарске</a:t>
            </a:r>
            <a:r>
              <a:rPr lang="ru-RU" u="sng" dirty="0" smtClean="0">
                <a:hlinkClick r:id="rId2"/>
              </a:rPr>
              <a:t>. Есть жертвы</a:t>
            </a:r>
            <a:endParaRPr lang="ru-RU" dirty="0"/>
          </a:p>
        </p:txBody>
      </p:sp>
      <p:sp>
        <p:nvSpPr>
          <p:cNvPr id="4" name="Текст 3"/>
          <p:cNvSpPr>
            <a:spLocks noGrp="1"/>
          </p:cNvSpPr>
          <p:nvPr>
            <p:ph type="body" sz="half" idx="2"/>
          </p:nvPr>
        </p:nvSpPr>
        <p:spPr>
          <a:xfrm>
            <a:off x="142844" y="5214950"/>
            <a:ext cx="6500858" cy="1643050"/>
          </a:xfrm>
        </p:spPr>
        <p:txBody>
          <a:bodyPr>
            <a:normAutofit lnSpcReduction="10000"/>
          </a:bodyPr>
          <a:lstStyle/>
          <a:p>
            <a:r>
              <a:rPr lang="ru-RU" b="1" dirty="0" smtClean="0"/>
              <a:t>21 июля примерно в 5 часов утра по иркутскому времени (00 по </a:t>
            </a:r>
            <a:r>
              <a:rPr lang="ru-RU" b="1" dirty="0" err="1" smtClean="0"/>
              <a:t>москве</a:t>
            </a:r>
            <a:r>
              <a:rPr lang="ru-RU" b="1" dirty="0" smtClean="0"/>
              <a:t>) было совершенно нападение на </a:t>
            </a:r>
            <a:r>
              <a:rPr lang="ru-RU" b="1" dirty="0" err="1" smtClean="0"/>
              <a:t>эколагерь</a:t>
            </a:r>
            <a:r>
              <a:rPr lang="ru-RU" b="1" dirty="0" smtClean="0"/>
              <a:t> в </a:t>
            </a:r>
            <a:r>
              <a:rPr lang="ru-RU" b="1" dirty="0" err="1" smtClean="0"/>
              <a:t>Ангарске</a:t>
            </a:r>
            <a:r>
              <a:rPr lang="ru-RU" b="1" dirty="0" smtClean="0"/>
              <a:t>. Нападение было совершенно нацистами. Некоторое время назад в </a:t>
            </a:r>
            <a:r>
              <a:rPr lang="ru-RU" b="1" dirty="0" err="1" smtClean="0"/>
              <a:t>эколагерь</a:t>
            </a:r>
            <a:r>
              <a:rPr lang="ru-RU" b="1" dirty="0" smtClean="0"/>
              <a:t> поступала информация о готовящемся нападение, ввиду этого было организованно дежурство. Во время нападения на дежурстве было 3 человека. Нападавших было от 10 человек, скорее всего больше. В результате нападения госпитализировано 10 человек. Один - антифашист из Находки (Приморский край) умер в больнице.</a:t>
            </a:r>
            <a:endParaRPr lang="ru-RU" dirty="0"/>
          </a:p>
        </p:txBody>
      </p:sp>
      <p:pic>
        <p:nvPicPr>
          <p:cNvPr id="43010" name="Picture 2" descr="http://www.kp.ru/upimg/logo/73460.jpg"/>
          <p:cNvPicPr>
            <a:picLocks noGrp="1" noChangeAspect="1" noChangeArrowheads="1"/>
          </p:cNvPicPr>
          <p:nvPr>
            <p:ph type="pic" idx="1"/>
          </p:nvPr>
        </p:nvPicPr>
        <p:blipFill>
          <a:blip r:embed="rId3" cstate="print"/>
          <a:srcRect l="42" r="42"/>
          <a:stretch>
            <a:fillRect/>
          </a:stretch>
        </p:blipFill>
        <p:spPr bwMode="auto">
          <a:xfrm>
            <a:off x="3428992" y="642918"/>
            <a:ext cx="5029200" cy="3657600"/>
          </a:xfrm>
          <a:prstGeom prst="rect">
            <a:avLst/>
          </a:prstGeom>
          <a:noFill/>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Фашисты вновь под Москвой: там проходят обряды посвящения в скинхеды</a:t>
            </a:r>
            <a:br>
              <a:rPr lang="ru-RU" dirty="0" smtClean="0"/>
            </a:br>
            <a:endParaRPr lang="ru-RU" dirty="0"/>
          </a:p>
        </p:txBody>
      </p:sp>
      <p:sp>
        <p:nvSpPr>
          <p:cNvPr id="4" name="Текст 3"/>
          <p:cNvSpPr>
            <a:spLocks noGrp="1"/>
          </p:cNvSpPr>
          <p:nvPr>
            <p:ph type="body" sz="half" idx="2"/>
          </p:nvPr>
        </p:nvSpPr>
        <p:spPr>
          <a:xfrm>
            <a:off x="357158" y="5429264"/>
            <a:ext cx="8643998" cy="1285884"/>
          </a:xfrm>
        </p:spPr>
        <p:txBody>
          <a:bodyPr>
            <a:normAutofit/>
          </a:bodyPr>
          <a:lstStyle/>
          <a:p>
            <a:r>
              <a:rPr lang="ru-RU" dirty="0" smtClean="0"/>
              <a:t>На днях российские скинхеды отметили свой очередной праздник - "день креста", во время которого 20 человек были торжественно посвящены в члены движения. Обряд посвящения состоялся в 5 км от Зеленограда. Корреспонденты "Известий" стали первыми журналистами, которым удалось наблюдать за этой церемонией.</a:t>
            </a:r>
            <a:endParaRPr lang="ru-RU" dirty="0"/>
          </a:p>
        </p:txBody>
      </p:sp>
      <p:pic>
        <p:nvPicPr>
          <p:cNvPr id="47106" name="Picture 2" descr="http://www.rol.ru/pictures/misc/news/skin.jpg"/>
          <p:cNvPicPr>
            <a:picLocks noGrp="1" noChangeAspect="1" noChangeArrowheads="1"/>
          </p:cNvPicPr>
          <p:nvPr>
            <p:ph type="pic" idx="1"/>
          </p:nvPr>
        </p:nvPicPr>
        <p:blipFill>
          <a:blip r:embed="rId2" cstate="print"/>
          <a:srcRect t="3380" b="3380"/>
          <a:stretch>
            <a:fillRect/>
          </a:stretch>
        </p:blipFill>
        <p:spPr bwMode="auto">
          <a:prstGeom prst="rect">
            <a:avLst/>
          </a:prstGeom>
          <a:noFill/>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6600"/>
                </a:solidFill>
              </a:rPr>
              <a:t>Что такое «шовинизм», «расизм», «фашизм», «нацизм» ?</a:t>
            </a:r>
            <a:endParaRPr lang="ru-RU" dirty="0">
              <a:solidFill>
                <a:srgbClr val="FF6600"/>
              </a:solidFill>
            </a:endParaRPr>
          </a:p>
        </p:txBody>
      </p:sp>
      <p:sp>
        <p:nvSpPr>
          <p:cNvPr id="3" name="Содержимое 2"/>
          <p:cNvSpPr>
            <a:spLocks noGrp="1"/>
          </p:cNvSpPr>
          <p:nvPr>
            <p:ph idx="1"/>
          </p:nvPr>
        </p:nvSpPr>
        <p:spPr/>
        <p:txBody>
          <a:bodyPr>
            <a:normAutofit fontScale="92500" lnSpcReduction="20000"/>
          </a:bodyPr>
          <a:lstStyle/>
          <a:p>
            <a:r>
              <a:rPr lang="ru-RU" dirty="0" smtClean="0">
                <a:solidFill>
                  <a:schemeClr val="accent5">
                    <a:lumMod val="75000"/>
                  </a:schemeClr>
                </a:solidFill>
              </a:rPr>
              <a:t>Шовинизм- крайняя форма национализма, проповедь национальной исключительности.</a:t>
            </a:r>
          </a:p>
          <a:p>
            <a:r>
              <a:rPr lang="ru-RU" dirty="0" smtClean="0">
                <a:solidFill>
                  <a:schemeClr val="accent5">
                    <a:lumMod val="75000"/>
                  </a:schemeClr>
                </a:solidFill>
              </a:rPr>
              <a:t>Расизм- теория и политика, утверждающая превосходство одной расы над другой.</a:t>
            </a:r>
          </a:p>
          <a:p>
            <a:r>
              <a:rPr lang="ru-RU" dirty="0" smtClean="0">
                <a:solidFill>
                  <a:schemeClr val="accent5">
                    <a:lumMod val="75000"/>
                  </a:schemeClr>
                </a:solidFill>
              </a:rPr>
              <a:t>Фашизм- политическое течение, опирающееся на прямое насилие, шовинизм и расизм.</a:t>
            </a:r>
          </a:p>
          <a:p>
            <a:r>
              <a:rPr lang="ru-RU" dirty="0" smtClean="0">
                <a:solidFill>
                  <a:schemeClr val="accent5">
                    <a:lumMod val="75000"/>
                  </a:schemeClr>
                </a:solidFill>
              </a:rPr>
              <a:t>Нацизм- одно из названий германского фашизма, произошедшее от названия национал-социалистической рабочей партии Германии.</a:t>
            </a:r>
            <a:endParaRPr lang="ru-RU" dirty="0">
              <a:solidFill>
                <a:schemeClr val="accent5">
                  <a:lumMod val="75000"/>
                </a:schemeClr>
              </a:solidFill>
            </a:endParaRP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228</TotalTime>
  <Words>456</Words>
  <Application>Microsoft Office PowerPoint</Application>
  <PresentationFormat>Экран (4:3)</PresentationFormat>
  <Paragraphs>37</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Трек</vt:lpstr>
      <vt:lpstr>Ток – шоу  «Лицо русской национальности»</vt:lpstr>
      <vt:lpstr>Контркультура. Скинхэды.</vt:lpstr>
      <vt:lpstr>ЛИНЧУЮЩИЕ ВМЕСТЕ ночь длинных ножей питерских скинхэдов</vt:lpstr>
      <vt:lpstr>Московские скинхеды забили насмерть якута </vt:lpstr>
      <vt:lpstr>Бритоголовые против пустоголовых. Скинхеды в Украине </vt:lpstr>
      <vt:lpstr> убийство трех скинхедов на железнодорожной платформе недалеко от подмосковной Коломны </vt:lpstr>
      <vt:lpstr>Наци-скинхеды напали на эколагерь в Ангарске. Есть жертвы</vt:lpstr>
      <vt:lpstr>Фашисты вновь под Москвой: там проходят обряды посвящения в скинхеды </vt:lpstr>
      <vt:lpstr>Что такое «шовинизм», «расизм», «фашизм», «нацизм» ?</vt:lpstr>
      <vt:lpstr>Чем опасен вирус нацизма в россии ?</vt:lpstr>
      <vt:lpstr>Национальные костюмы народов России</vt:lpstr>
      <vt:lpstr>Национальный русский костюм</vt:lpstr>
      <vt:lpstr>Национальный татарский костюм</vt:lpstr>
      <vt:lpstr>Национальный чувашский костюм</vt:lpstr>
      <vt:lpstr>Национальный якутский костюм </vt:lpstr>
      <vt:lpstr>Национальный мордовский костюм </vt:lpstr>
      <vt:lpstr>Национальный аварский костюм </vt:lpstr>
      <vt:lpstr>Национальный бурятский костюм </vt:lpstr>
      <vt:lpstr>Национальный марийский костюм </vt:lpstr>
      <vt:lpstr>Национальный башкирский  костюм </vt:lpstr>
      <vt:lpstr>Национальный удмуртский  костюм </vt:lpstr>
      <vt:lpstr>КОНСТИТУЦИЯ РОССИЙСКОЙ ФЕДЕРАЦИИ</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Ток – шоу  «Лицо русской национальности»</dc:title>
  <dc:creator>Ашуров С.Ш.</dc:creator>
  <cp:lastModifiedBy>Admin</cp:lastModifiedBy>
  <cp:revision>22</cp:revision>
  <dcterms:created xsi:type="dcterms:W3CDTF">2011-04-11T14:43:47Z</dcterms:created>
  <dcterms:modified xsi:type="dcterms:W3CDTF">2011-04-11T18:32:31Z</dcterms:modified>
</cp:coreProperties>
</file>