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5928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01ED2-03BF-499C-ACDD-8721C428C15E}" type="datetimeFigureOut">
              <a:rPr lang="ru-RU" smtClean="0"/>
              <a:pPr/>
              <a:t>14.08.2013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CEE85-CCBF-47D5-B8A1-4081094E36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01ED2-03BF-499C-ACDD-8721C428C15E}" type="datetimeFigureOut">
              <a:rPr lang="ru-RU" smtClean="0"/>
              <a:pPr/>
              <a:t>14.08.2013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CEE85-CCBF-47D5-B8A1-4081094E36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01ED2-03BF-499C-ACDD-8721C428C15E}" type="datetimeFigureOut">
              <a:rPr lang="ru-RU" smtClean="0"/>
              <a:pPr/>
              <a:t>14.08.2013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CEE85-CCBF-47D5-B8A1-4081094E36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01ED2-03BF-499C-ACDD-8721C428C15E}" type="datetimeFigureOut">
              <a:rPr lang="ru-RU" smtClean="0"/>
              <a:pPr/>
              <a:t>14.08.2013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CEE85-CCBF-47D5-B8A1-4081094E36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01ED2-03BF-499C-ACDD-8721C428C15E}" type="datetimeFigureOut">
              <a:rPr lang="ru-RU" smtClean="0"/>
              <a:pPr/>
              <a:t>14.08.2013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CEE85-CCBF-47D5-B8A1-4081094E36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01ED2-03BF-499C-ACDD-8721C428C15E}" type="datetimeFigureOut">
              <a:rPr lang="ru-RU" smtClean="0"/>
              <a:pPr/>
              <a:t>14.08.2013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CEE85-CCBF-47D5-B8A1-4081094E36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01ED2-03BF-499C-ACDD-8721C428C15E}" type="datetimeFigureOut">
              <a:rPr lang="ru-RU" smtClean="0"/>
              <a:pPr/>
              <a:t>14.08.2013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CEE85-CCBF-47D5-B8A1-4081094E36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01ED2-03BF-499C-ACDD-8721C428C15E}" type="datetimeFigureOut">
              <a:rPr lang="ru-RU" smtClean="0"/>
              <a:pPr/>
              <a:t>14.08.2013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CEE85-CCBF-47D5-B8A1-4081094E36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01ED2-03BF-499C-ACDD-8721C428C15E}" type="datetimeFigureOut">
              <a:rPr lang="ru-RU" smtClean="0"/>
              <a:pPr/>
              <a:t>14.08.2013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CEE85-CCBF-47D5-B8A1-4081094E36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01ED2-03BF-499C-ACDD-8721C428C15E}" type="datetimeFigureOut">
              <a:rPr lang="ru-RU" smtClean="0"/>
              <a:pPr/>
              <a:t>14.08.2013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CEE85-CCBF-47D5-B8A1-4081094E36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601ED2-03BF-499C-ACDD-8721C428C15E}" type="datetimeFigureOut">
              <a:rPr lang="ru-RU" smtClean="0"/>
              <a:pPr/>
              <a:t>14.08.2013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CCEE85-CCBF-47D5-B8A1-4081094E36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3601ED2-03BF-499C-ACDD-8721C428C15E}" type="datetimeFigureOut">
              <a:rPr lang="ru-RU" smtClean="0"/>
              <a:pPr/>
              <a:t>14.08.2013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0CCEE85-CCBF-47D5-B8A1-4081094E36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1447800" y="990600"/>
            <a:ext cx="6629400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 dirty="0" smtClean="0">
                <a:ln w="444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Великие</a:t>
            </a:r>
            <a:endParaRPr lang="ru-RU" sz="3600" i="1" kern="10" dirty="0">
              <a:ln w="44450">
                <a:solidFill>
                  <a:srgbClr val="993300"/>
                </a:solidFill>
                <a:round/>
                <a:headEnd/>
                <a:tailEnd/>
              </a:ln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i="1" kern="10" dirty="0" smtClean="0">
                <a:ln w="444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русские</a:t>
            </a:r>
            <a:endParaRPr lang="ru-RU" sz="3600" i="1" kern="10" dirty="0">
              <a:ln w="44450">
                <a:solidFill>
                  <a:srgbClr val="993300"/>
                </a:solidFill>
                <a:round/>
                <a:headEnd/>
                <a:tailEnd/>
              </a:ln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i="1" kern="10" dirty="0" smtClean="0">
                <a:ln w="444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учёные-химики</a:t>
            </a:r>
            <a:endParaRPr lang="ru-RU" sz="3600" i="1" kern="10" dirty="0">
              <a:ln w="44450">
                <a:solidFill>
                  <a:srgbClr val="993300"/>
                </a:solidFill>
                <a:round/>
                <a:headEnd/>
                <a:tailEnd/>
              </a:ln>
              <a:solidFill>
                <a:srgbClr val="99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-228600" y="152400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r">
              <a:spcBef>
                <a:spcPct val="20000"/>
              </a:spcBef>
            </a:pPr>
            <a:endParaRPr lang="ru-RU" sz="2000" b="1" i="1" dirty="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209800" y="4648200"/>
            <a:ext cx="51054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МКОУ СОШ с УИОП </a:t>
            </a:r>
            <a:r>
              <a:rPr lang="ru-RU" b="1" i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пгт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Нагорск</a:t>
            </a:r>
          </a:p>
          <a:p>
            <a:pPr algn="ctr">
              <a:spcBef>
                <a:spcPct val="50000"/>
              </a:spcBef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2013</a:t>
            </a:r>
            <a:endParaRPr lang="ru-RU" b="1" i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2667000"/>
            <a:ext cx="4038600" cy="1676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endParaRPr lang="ru-RU" sz="1600" b="1" i="1" dirty="0" smtClean="0"/>
          </a:p>
          <a:p>
            <a:pPr>
              <a:spcBef>
                <a:spcPct val="50000"/>
              </a:spcBef>
            </a:pPr>
            <a:r>
              <a:rPr lang="ru-RU" sz="1800" b="1" dirty="0" smtClean="0">
                <a:cs typeface="Mongolian Baiti" pitchFamily="66" charset="0"/>
              </a:rPr>
              <a:t>Русский ученый, член более 70 академий и научных обществ разных стран мира.</a:t>
            </a:r>
          </a:p>
          <a:p>
            <a:pPr>
              <a:spcBef>
                <a:spcPct val="50000"/>
              </a:spcBef>
            </a:pPr>
            <a:r>
              <a:rPr lang="ru-RU" sz="1800" b="1" dirty="0" smtClean="0">
                <a:cs typeface="Mongolian Baiti" pitchFamily="66" charset="0"/>
              </a:rPr>
              <a:t>В 1869 году открыл периодический закон химических элементов и создал Периодическую систему элементов. Изучал теорию растворов,  воздухоплавание, метеорологию, совершенствовал технику измерений.</a:t>
            </a:r>
            <a:endParaRPr lang="en-US" sz="1800" b="1" dirty="0" smtClean="0">
              <a:latin typeface="Mongolian Baiti" pitchFamily="66" charset="0"/>
              <a:cs typeface="Mongolian Baiti" pitchFamily="66" charset="0"/>
            </a:endParaRPr>
          </a:p>
          <a:p>
            <a:pPr>
              <a:buNone/>
            </a:pPr>
            <a:endParaRPr lang="ru-RU" sz="1800" b="1" dirty="0">
              <a:cs typeface="Mongolian Baiti" pitchFamily="66" charset="0"/>
            </a:endParaRPr>
          </a:p>
        </p:txBody>
      </p:sp>
      <p:sp>
        <p:nvSpPr>
          <p:cNvPr id="37892" name="WordArt 4"/>
          <p:cNvSpPr>
            <a:spLocks noChangeArrowheads="1" noChangeShapeType="1" noTextEdit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i="1" kern="10" dirty="0">
                <a:ln w="317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Менделеев Д.И.</a:t>
            </a:r>
          </a:p>
        </p:txBody>
      </p:sp>
      <p:pic>
        <p:nvPicPr>
          <p:cNvPr id="6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428736"/>
            <a:ext cx="378621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b="1"/>
              <a:t>открыл закон сохранения материи (или массы вещества) и движения;</a:t>
            </a:r>
          </a:p>
          <a:p>
            <a:pPr>
              <a:lnSpc>
                <a:spcPct val="90000"/>
              </a:lnSpc>
            </a:pPr>
            <a:r>
              <a:rPr lang="ru-RU" b="1"/>
              <a:t>основатель первого русского Университета;</a:t>
            </a:r>
          </a:p>
          <a:p>
            <a:pPr>
              <a:lnSpc>
                <a:spcPct val="90000"/>
              </a:lnSpc>
            </a:pPr>
            <a:r>
              <a:rPr lang="ru-RU" b="1"/>
              <a:t>создатель атомно-молекулярного учения.</a:t>
            </a:r>
          </a:p>
        </p:txBody>
      </p:sp>
      <p:sp>
        <p:nvSpPr>
          <p:cNvPr id="11271" name="WordArt 7"/>
          <p:cNvSpPr>
            <a:spLocks noChangeArrowheads="1" noChangeShapeType="1" noTextEdit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i="1" kern="10" dirty="0">
                <a:ln w="317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Ломоносов М.В.</a:t>
            </a:r>
          </a:p>
        </p:txBody>
      </p:sp>
      <p:pic>
        <p:nvPicPr>
          <p:cNvPr id="11272" name="Picture 8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600" y="1600200"/>
            <a:ext cx="3035300" cy="4724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438400"/>
            <a:ext cx="4038600" cy="2819400"/>
          </a:xfrm>
        </p:spPr>
        <p:txBody>
          <a:bodyPr/>
          <a:lstStyle/>
          <a:p>
            <a:r>
              <a:rPr lang="ru-RU" b="1"/>
              <a:t>Русский химик;</a:t>
            </a:r>
          </a:p>
          <a:p>
            <a:r>
              <a:rPr lang="ru-RU" b="1"/>
              <a:t> создатель теории химического строения.</a:t>
            </a:r>
          </a:p>
          <a:p>
            <a:endParaRPr lang="ru-RU" b="1"/>
          </a:p>
        </p:txBody>
      </p:sp>
      <p:pic>
        <p:nvPicPr>
          <p:cNvPr id="9222" name="Picture 6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11225" y="1447800"/>
            <a:ext cx="3279775" cy="5105400"/>
          </a:xfrm>
          <a:noFill/>
          <a:ln/>
        </p:spPr>
      </p:pic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i="1" kern="10" dirty="0">
                <a:ln w="317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Бутлеров А.М.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571480"/>
            <a:ext cx="7498080" cy="1714512"/>
          </a:xfrm>
        </p:spPr>
        <p:txBody>
          <a:bodyPr>
            <a:noAutofit/>
          </a:bodyPr>
          <a:lstStyle/>
          <a:p>
            <a:r>
              <a:rPr lang="ru-RU" sz="9600" b="1" i="1" kern="10" dirty="0" smtClean="0">
                <a:ln w="317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Бородин А.П.</a:t>
            </a:r>
            <a:br>
              <a:rPr lang="ru-RU" sz="9600" b="1" i="1" kern="10" dirty="0" smtClean="0">
                <a:ln w="317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96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00113" y="1557338"/>
            <a:ext cx="7904162" cy="4581525"/>
            <a:chOff x="567" y="981"/>
            <a:chExt cx="4979" cy="2886"/>
          </a:xfrm>
        </p:grpSpPr>
        <p:pic>
          <p:nvPicPr>
            <p:cNvPr id="18436" name="Picture 4" descr="borodin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24" y="981"/>
              <a:ext cx="2122" cy="2886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567" y="1298"/>
              <a:ext cx="240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40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50825" y="2857496"/>
            <a:ext cx="511333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Александр Порфирьевич Бородин (</a:t>
            </a:r>
            <a:r>
              <a:rPr lang="ru-RU" b="1" dirty="0">
                <a:cs typeface="Mongolian Baiti" pitchFamily="66" charset="0"/>
              </a:rPr>
              <a:t>1833-1887)</a:t>
            </a:r>
          </a:p>
          <a:p>
            <a:pPr>
              <a:spcBef>
                <a:spcPct val="50000"/>
              </a:spcBef>
            </a:pPr>
            <a:r>
              <a:rPr lang="ru-RU" b="1" dirty="0"/>
              <a:t>П</a:t>
            </a:r>
            <a:r>
              <a:rPr lang="en-US" b="1" dirty="0" err="1"/>
              <a:t>рофессор</a:t>
            </a:r>
            <a:r>
              <a:rPr lang="en-US" b="1" dirty="0"/>
              <a:t> </a:t>
            </a:r>
            <a:r>
              <a:rPr lang="en-US" b="1" dirty="0" err="1"/>
              <a:t>химии</a:t>
            </a:r>
            <a:r>
              <a:rPr lang="en-US" b="1" dirty="0"/>
              <a:t> и </a:t>
            </a:r>
            <a:r>
              <a:rPr lang="en-US" b="1" dirty="0" err="1"/>
              <a:t>академик</a:t>
            </a:r>
            <a:r>
              <a:rPr lang="en-US" b="1" dirty="0"/>
              <a:t> </a:t>
            </a:r>
            <a:endParaRPr lang="ru-RU" b="1" dirty="0" smtClean="0"/>
          </a:p>
          <a:p>
            <a:pPr>
              <a:spcBef>
                <a:spcPct val="50000"/>
              </a:spcBef>
            </a:pPr>
            <a:r>
              <a:rPr lang="en-US" b="1" dirty="0" err="1" smtClean="0"/>
              <a:t>военно-медицинской</a:t>
            </a:r>
            <a:r>
              <a:rPr lang="en-US" b="1" dirty="0" smtClean="0"/>
              <a:t> </a:t>
            </a:r>
            <a:r>
              <a:rPr lang="en-US" b="1" dirty="0" err="1"/>
              <a:t>академии</a:t>
            </a:r>
            <a:r>
              <a:rPr lang="en-US" b="1" dirty="0"/>
              <a:t>, </a:t>
            </a:r>
            <a:endParaRPr lang="ru-RU" b="1" dirty="0" smtClean="0"/>
          </a:p>
          <a:p>
            <a:pPr>
              <a:spcBef>
                <a:spcPct val="50000"/>
              </a:spcBef>
            </a:pPr>
            <a:r>
              <a:rPr lang="en-US" b="1" dirty="0" err="1" smtClean="0"/>
              <a:t>доктор</a:t>
            </a:r>
            <a:r>
              <a:rPr lang="en-US" b="1" dirty="0" smtClean="0"/>
              <a:t> </a:t>
            </a:r>
            <a:r>
              <a:rPr lang="en-US" b="1" dirty="0" err="1"/>
              <a:t>медицины</a:t>
            </a:r>
            <a:r>
              <a:rPr lang="en-US" b="1" dirty="0"/>
              <a:t> и </a:t>
            </a:r>
            <a:r>
              <a:rPr lang="en-US" b="1" dirty="0" err="1"/>
              <a:t>композитор</a:t>
            </a:r>
            <a:r>
              <a:rPr lang="ru-RU" b="1" dirty="0"/>
              <a:t>.</a:t>
            </a:r>
            <a:r>
              <a:rPr lang="en-US" b="1" dirty="0"/>
              <a:t> </a:t>
            </a:r>
            <a:endParaRPr lang="ru-RU" b="1" dirty="0" smtClean="0"/>
          </a:p>
          <a:p>
            <a:pPr>
              <a:spcBef>
                <a:spcPct val="50000"/>
              </a:spcBef>
            </a:pPr>
            <a:r>
              <a:rPr lang="ru-RU" b="1" dirty="0" smtClean="0"/>
              <a:t> </a:t>
            </a:r>
            <a:r>
              <a:rPr lang="ru-RU" b="1" dirty="0"/>
              <a:t>Написал оперу «Князь Игорь».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74638"/>
            <a:ext cx="7498080" cy="2439982"/>
          </a:xfrm>
        </p:spPr>
        <p:txBody>
          <a:bodyPr>
            <a:noAutofit/>
          </a:bodyPr>
          <a:lstStyle/>
          <a:p>
            <a:r>
              <a:rPr lang="ru-RU" sz="9600" b="1" i="1" kern="10" dirty="0" smtClean="0">
                <a:ln w="317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600" b="1" i="1" kern="10" dirty="0" smtClean="0">
                <a:ln w="317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600" b="1" i="1" kern="10" dirty="0" smtClean="0">
                <a:ln w="317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Бекетов </a:t>
            </a:r>
            <a:r>
              <a:rPr lang="ru-RU" sz="9600" b="1" i="1" kern="10" dirty="0" smtClean="0">
                <a:ln w="317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Н.Н.</a:t>
            </a:r>
            <a:br>
              <a:rPr lang="ru-RU" sz="9600" b="1" i="1" kern="10" dirty="0" smtClean="0">
                <a:ln w="3175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9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95288" y="3860800"/>
            <a:ext cx="4824412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/>
              <a:t>Николай Николаевич Бекетов (1826-1911).</a:t>
            </a:r>
          </a:p>
          <a:p>
            <a:pPr>
              <a:spcBef>
                <a:spcPct val="50000"/>
              </a:spcBef>
            </a:pPr>
            <a:r>
              <a:rPr lang="ru-RU" b="1" dirty="0"/>
              <a:t>Русский химик, академик Петербургской Академии наук. Основоположник физической химии.  В 1863 году составил </a:t>
            </a:r>
            <a:r>
              <a:rPr lang="ru-RU" b="1" dirty="0" err="1"/>
              <a:t>вытеснительный</a:t>
            </a:r>
            <a:r>
              <a:rPr lang="ru-RU" b="1" dirty="0"/>
              <a:t> ряд металлов </a:t>
            </a:r>
            <a:r>
              <a:rPr lang="ru-RU" b="1" i="1" dirty="0"/>
              <a:t>(электрохимический ряд напряжения металлов).</a:t>
            </a:r>
            <a:endParaRPr lang="en-US" b="1" i="1" dirty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84213" y="1628775"/>
            <a:ext cx="8459787" cy="4105275"/>
            <a:chOff x="431" y="1026"/>
            <a:chExt cx="5329" cy="2586"/>
          </a:xfrm>
        </p:grpSpPr>
        <p:sp>
          <p:nvSpPr>
            <p:cNvPr id="32772" name="Text Box 4"/>
            <p:cNvSpPr txBox="1">
              <a:spLocks noChangeArrowheads="1"/>
            </p:cNvSpPr>
            <p:nvPr/>
          </p:nvSpPr>
          <p:spPr bwMode="auto">
            <a:xfrm>
              <a:off x="431" y="1207"/>
              <a:ext cx="263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4000" b="1" dirty="0">
                <a:solidFill>
                  <a:schemeClr val="bg2"/>
                </a:solidFill>
              </a:endParaRPr>
            </a:p>
          </p:txBody>
        </p:sp>
        <p:pic>
          <p:nvPicPr>
            <p:cNvPr id="32774" name="Picture 6" descr="beketov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58" y="1026"/>
              <a:ext cx="1902" cy="2586"/>
            </a:xfrm>
            <a:prstGeom prst="rect">
              <a:avLst/>
            </a:prstGeom>
            <a:noFill/>
            <a:ln/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838200" indent="-838200"/>
            <a:r>
              <a:rPr lang="ru-RU" sz="9600" b="1" i="1" dirty="0" smtClean="0">
                <a:solidFill>
                  <a:srgbClr val="993300"/>
                </a:solidFill>
                <a:effectLst/>
                <a:latin typeface="Times New Roman" pitchFamily="18" charset="0"/>
                <a:cs typeface="Times New Roman" pitchFamily="18" charset="0"/>
              </a:rPr>
              <a:t>Лебедев С.В.</a:t>
            </a:r>
            <a:endParaRPr lang="en-US" sz="9600" b="1" i="1" dirty="0">
              <a:solidFill>
                <a:srgbClr val="9933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11560" y="1988840"/>
            <a:ext cx="7894637" cy="4464050"/>
            <a:chOff x="567" y="1253"/>
            <a:chExt cx="4973" cy="2812"/>
          </a:xfrm>
        </p:grpSpPr>
        <p:pic>
          <p:nvPicPr>
            <p:cNvPr id="16388" name="Picture 4" descr="lebedev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47" y="1434"/>
              <a:ext cx="1893" cy="2631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567" y="1253"/>
              <a:ext cx="263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4000" b="1" dirty="0">
                <a:solidFill>
                  <a:schemeClr val="bg2"/>
                </a:solidFill>
              </a:endParaRPr>
            </a:p>
          </p:txBody>
        </p:sp>
      </p:grp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84213" y="5084763"/>
            <a:ext cx="48958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Сергей Васильевич Лебедев (1874-1934).</a:t>
            </a:r>
          </a:p>
          <a:p>
            <a:pPr>
              <a:spcBef>
                <a:spcPct val="50000"/>
              </a:spcBef>
            </a:pPr>
            <a:r>
              <a:rPr lang="ru-RU" b="1" dirty="0"/>
              <a:t>Советский химик, академик. В 1928 году получил </a:t>
            </a:r>
            <a:r>
              <a:rPr lang="ru-RU" b="1" i="1" dirty="0"/>
              <a:t>синтетический каучук.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38200" indent="-838200"/>
            <a:r>
              <a:rPr lang="ru-RU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ru-RU" sz="10700" dirty="0">
                <a:solidFill>
                  <a:schemeClr val="bg1"/>
                </a:solidFill>
              </a:rPr>
              <a:t>.</a:t>
            </a:r>
            <a:r>
              <a:rPr lang="ru-RU" sz="10700" dirty="0"/>
              <a:t> </a:t>
            </a:r>
            <a:r>
              <a:rPr lang="ru-RU" sz="10700" b="1" i="1" dirty="0" smtClean="0">
                <a:latin typeface="Times New Roman" pitchFamily="18" charset="0"/>
                <a:cs typeface="Times New Roman" pitchFamily="18" charset="0"/>
              </a:rPr>
              <a:t>Зинин Н.Н.</a:t>
            </a:r>
            <a:endParaRPr lang="en-US" sz="10700" dirty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27088" y="1844675"/>
            <a:ext cx="8102600" cy="3816350"/>
            <a:chOff x="521" y="1162"/>
            <a:chExt cx="5104" cy="2404"/>
          </a:xfrm>
        </p:grpSpPr>
        <p:sp>
          <p:nvSpPr>
            <p:cNvPr id="17412" name="Text Box 4"/>
            <p:cNvSpPr txBox="1">
              <a:spLocks noChangeArrowheads="1"/>
            </p:cNvSpPr>
            <p:nvPr/>
          </p:nvSpPr>
          <p:spPr bwMode="auto">
            <a:xfrm>
              <a:off x="521" y="1162"/>
              <a:ext cx="254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4000" b="1" dirty="0">
                <a:solidFill>
                  <a:schemeClr val="bg2"/>
                </a:solidFill>
              </a:endParaRPr>
            </a:p>
          </p:txBody>
        </p:sp>
        <p:pic>
          <p:nvPicPr>
            <p:cNvPr id="17413" name="Picture 5" descr="zini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88" y="1162"/>
              <a:ext cx="2037" cy="2404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68313" y="4365625"/>
            <a:ext cx="5040312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Николай Николаевич Зинин (1812-1880)</a:t>
            </a:r>
          </a:p>
          <a:p>
            <a:pPr>
              <a:spcBef>
                <a:spcPct val="50000"/>
              </a:spcBef>
            </a:pPr>
            <a:r>
              <a:rPr lang="ru-RU" b="1" dirty="0"/>
              <a:t>Русский химик-органик, академик. Получил в 1842 году получил </a:t>
            </a:r>
            <a:r>
              <a:rPr lang="ru-RU" b="1" i="1" dirty="0"/>
              <a:t>анилин </a:t>
            </a:r>
            <a:r>
              <a:rPr lang="ru-RU" b="1" dirty="0"/>
              <a:t>– основу красильной промышленности.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4</a:t>
            </a:r>
            <a:r>
              <a:rPr lang="ru-RU" dirty="0">
                <a:solidFill>
                  <a:schemeClr val="bg1"/>
                </a:solidFill>
              </a:rPr>
              <a:t>.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0700" b="1" i="1" dirty="0" smtClean="0">
                <a:latin typeface="Times New Roman" pitchFamily="18" charset="0"/>
                <a:cs typeface="Times New Roman" pitchFamily="18" charset="0"/>
              </a:rPr>
              <a:t>Зелинский 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Н.Д.</a:t>
            </a:r>
            <a:endParaRPr lang="en-US" sz="96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00113" y="1916113"/>
            <a:ext cx="7964487" cy="3889375"/>
            <a:chOff x="567" y="1207"/>
            <a:chExt cx="5017" cy="2450"/>
          </a:xfrm>
        </p:grpSpPr>
        <p:sp>
          <p:nvSpPr>
            <p:cNvPr id="31748" name="Text Box 4"/>
            <p:cNvSpPr txBox="1">
              <a:spLocks noChangeArrowheads="1"/>
            </p:cNvSpPr>
            <p:nvPr/>
          </p:nvSpPr>
          <p:spPr bwMode="auto">
            <a:xfrm>
              <a:off x="567" y="1253"/>
              <a:ext cx="244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4000" b="1" dirty="0">
                <a:solidFill>
                  <a:schemeClr val="bg2"/>
                </a:solidFill>
              </a:endParaRPr>
            </a:p>
          </p:txBody>
        </p:sp>
        <p:pic>
          <p:nvPicPr>
            <p:cNvPr id="31749" name="Picture 5" descr="zelinsky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75" y="1207"/>
              <a:ext cx="1909" cy="2450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11188" y="4292600"/>
            <a:ext cx="5256212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Николай Дмитриевич Зелинский (1861-1953)</a:t>
            </a:r>
          </a:p>
          <a:p>
            <a:pPr>
              <a:spcBef>
                <a:spcPct val="50000"/>
              </a:spcBef>
            </a:pPr>
            <a:r>
              <a:rPr lang="ru-RU" b="1" dirty="0"/>
              <a:t>Советский химик-органик, академик. Совместно с инженером А </a:t>
            </a:r>
            <a:r>
              <a:rPr lang="ru-RU" b="1" dirty="0" err="1"/>
              <a:t>Кумантом</a:t>
            </a:r>
            <a:r>
              <a:rPr lang="ru-RU" b="1" dirty="0"/>
              <a:t> в 1916 году создал </a:t>
            </a:r>
            <a:r>
              <a:rPr lang="ru-RU" b="1" i="1" dirty="0"/>
              <a:t>противогаз.</a:t>
            </a:r>
            <a:r>
              <a:rPr lang="ru-RU" b="1" dirty="0"/>
              <a:t> Занимался вопросами химии нефти, химии белка.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</TotalTime>
  <Words>231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Слайд 1</vt:lpstr>
      <vt:lpstr>Слайд 2</vt:lpstr>
      <vt:lpstr>Слайд 3</vt:lpstr>
      <vt:lpstr>Слайд 4</vt:lpstr>
      <vt:lpstr>Бородин А.П. </vt:lpstr>
      <vt:lpstr> Бекетов Н.Н. </vt:lpstr>
      <vt:lpstr>Лебедев С.В.</vt:lpstr>
      <vt:lpstr>13. Зинин Н.Н.</vt:lpstr>
      <vt:lpstr>14.   Зелинский Н.Д.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андрей</cp:lastModifiedBy>
  <cp:revision>5</cp:revision>
  <dcterms:created xsi:type="dcterms:W3CDTF">2013-06-24T17:39:34Z</dcterms:created>
  <dcterms:modified xsi:type="dcterms:W3CDTF">2013-08-14T13:05:28Z</dcterms:modified>
</cp:coreProperties>
</file>