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rawings/legacyDiagramText6.bin" ContentType="application/vnd.ms-office.legacyDiagramText"/>
  <Override PartName="/ppt/drawings/legacyDiagramText7.bin" ContentType="application/vnd.ms-office.legacyDiagramText"/>
  <Override PartName="/ppt/drawings/legacyDiagramText4.bin" ContentType="application/vnd.ms-office.legacyDiagramText"/>
  <Override PartName="/ppt/drawings/legacyDiagramText5.bin" ContentType="application/vnd.ms-office.legacyDiagramTex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rawings/legacyDiagramText1.bin" ContentType="application/vnd.ms-office.legacyDiagramText"/>
  <Override PartName="/ppt/drawings/legacyDiagramText2.bin" ContentType="application/vnd.ms-office.legacyDiagramText"/>
  <Override PartName="/ppt/drawings/legacyDiagramText3.bin" ContentType="application/vnd.ms-office.legacyDiagramText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74" r:id="rId10"/>
    <p:sldId id="264" r:id="rId11"/>
    <p:sldId id="270" r:id="rId12"/>
    <p:sldId id="275" r:id="rId13"/>
    <p:sldId id="267" r:id="rId14"/>
    <p:sldId id="272" r:id="rId15"/>
    <p:sldId id="268" r:id="rId16"/>
    <p:sldId id="271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883A-A9DD-4BC7-986B-08A8F412B75A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AF72-0EF1-4AC8-8DD9-B12CF5064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883A-A9DD-4BC7-986B-08A8F412B75A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AF72-0EF1-4AC8-8DD9-B12CF5064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883A-A9DD-4BC7-986B-08A8F412B75A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AF72-0EF1-4AC8-8DD9-B12CF5064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D1996C5-C1F7-4F5D-ACDE-5588F69D07F3}" type="datetime1">
              <a:rPr lang="ru-RU"/>
              <a:pPr/>
              <a:t>08.10.2013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Губарева В.А.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A017FF-DEA5-49AE-973C-9537456AE7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883A-A9DD-4BC7-986B-08A8F412B75A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AF72-0EF1-4AC8-8DD9-B12CF5064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883A-A9DD-4BC7-986B-08A8F412B75A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AF72-0EF1-4AC8-8DD9-B12CF5064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883A-A9DD-4BC7-986B-08A8F412B75A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AF72-0EF1-4AC8-8DD9-B12CF5064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883A-A9DD-4BC7-986B-08A8F412B75A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AF72-0EF1-4AC8-8DD9-B12CF5064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883A-A9DD-4BC7-986B-08A8F412B75A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AF72-0EF1-4AC8-8DD9-B12CF5064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883A-A9DD-4BC7-986B-08A8F412B75A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AF72-0EF1-4AC8-8DD9-B12CF5064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883A-A9DD-4BC7-986B-08A8F412B75A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AF72-0EF1-4AC8-8DD9-B12CF5064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883A-A9DD-4BC7-986B-08A8F412B75A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AF72-0EF1-4AC8-8DD9-B12CF5064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CCFF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a6df9eba5545fd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215206" y="3857628"/>
            <a:ext cx="1771658" cy="2899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6883A-A9DD-4BC7-986B-08A8F412B75A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BAF72-0EF1-4AC8-8DD9-B12CF5064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1430"/>
          <a:gradFill>
            <a:gsLst>
              <a:gs pos="0">
                <a:schemeClr val="accent2">
                  <a:tint val="70000"/>
                  <a:satMod val="245000"/>
                </a:schemeClr>
              </a:gs>
              <a:gs pos="75000">
                <a:schemeClr val="accent2">
                  <a:tint val="90000"/>
                  <a:shade val="60000"/>
                  <a:satMod val="240000"/>
                </a:schemeClr>
              </a:gs>
              <a:gs pos="100000">
                <a:schemeClr val="accent2">
                  <a:tint val="100000"/>
                  <a:shade val="50000"/>
                  <a:satMod val="240000"/>
                </a:schemeClr>
              </a:gs>
            </a:gsLst>
            <a:lin ang="5400000"/>
          </a:gra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3200" kern="1200">
          <a:solidFill>
            <a:srgbClr val="C00000"/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rgbClr val="C00000"/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rgbClr val="C00000"/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C00000"/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C00000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slide" Target="slide2.xml"/><Relationship Id="rId5" Type="http://schemas.openxmlformats.org/officeDocument/2006/relationships/slide" Target="slide16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text=%D0%BF%D0%BE%D0%BB%D1%83%D1%87%D0%B5%D0%BD%D0%B8%D0%B5%20%D0%B0%D0%BB%D1%8E%D0%BC%D0%B8%D0%BD%D0%B8%D1%8F%20%D1%8D%D0%BB%D0%B5%D0%BA%D1%82%D1%80%D0%BE%D0%BB%D0%B8%D0%B7%D0%BE%D0%BC&amp;pos=11&amp;uinfo=sw-1285-sh-641-fw-1060-fh-448-pd-1&amp;rpt=simage&amp;img_url=http://www.uran.ru/rasrabotki/2008/section4/s4_5_2008_f1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slide" Target="slide9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728191"/>
          </a:xfrm>
        </p:spPr>
        <p:txBody>
          <a:bodyPr>
            <a:noAutofit/>
          </a:bodyPr>
          <a:lstStyle/>
          <a:p>
            <a:r>
              <a:rPr lang="ru-RU" sz="2800" dirty="0" smtClean="0"/>
              <a:t>Алюминий. Положение алюминия в периодической системе и строение его атома. Нахождение в природе. Физические и химические свойства алюминия.</a:t>
            </a:r>
            <a:br>
              <a:rPr lang="ru-RU" sz="2800" dirty="0" smtClean="0"/>
            </a:br>
            <a:r>
              <a:rPr lang="ru-RU" sz="2800" dirty="0" smtClean="0"/>
              <a:t> 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 Ицкович Т.Я.  </a:t>
            </a:r>
          </a:p>
          <a:p>
            <a:r>
              <a:rPr lang="ru-RU" dirty="0" smtClean="0"/>
              <a:t>учитель  химии </a:t>
            </a:r>
          </a:p>
          <a:p>
            <a:r>
              <a:rPr lang="ru-RU" dirty="0" smtClean="0"/>
              <a:t>МБОУ ООШ №</a:t>
            </a:r>
            <a:r>
              <a:rPr lang="ru-RU" dirty="0" smtClean="0"/>
              <a:t>81 </a:t>
            </a:r>
            <a:r>
              <a:rPr lang="ru-RU" smtClean="0"/>
              <a:t>г Краснодара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000250" y="214313"/>
            <a:ext cx="53990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i="1"/>
              <a:t>Нахождение в природе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3286125"/>
            <a:ext cx="4000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ьная выноска 8"/>
          <p:cNvSpPr/>
          <p:nvPr/>
        </p:nvSpPr>
        <p:spPr>
          <a:xfrm rot="19340797">
            <a:off x="373063" y="763588"/>
            <a:ext cx="3571875" cy="3143250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Важнейшим на сегодня минералом алюминия является </a:t>
            </a:r>
            <a:r>
              <a:rPr lang="ru-RU" sz="28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боксит</a:t>
            </a:r>
            <a:endParaRPr lang="ru-RU" sz="28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 rot="1214185">
            <a:off x="5434013" y="806450"/>
            <a:ext cx="3571875" cy="3143250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химический компонент боксита - глинозем (Al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defRPr/>
            </a:pP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(28 - 80%).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2E98-99D7-41F5-B676-DA719A00E816}" type="slidenum">
              <a:rPr lang="ru-RU"/>
              <a:pPr/>
              <a:t>11</a:t>
            </a:fld>
            <a:endParaRPr lang="ru-RU"/>
          </a:p>
        </p:txBody>
      </p:sp>
      <p:sp>
        <p:nvSpPr>
          <p:cNvPr id="133122" name="Line 2"/>
          <p:cNvSpPr>
            <a:spLocks noChangeShapeType="1"/>
          </p:cNvSpPr>
          <p:nvPr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23" name="WordArt 3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633571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1976FF"/>
                </a:solidFill>
                <a:latin typeface="Times New Roman"/>
                <a:cs typeface="Times New Roman"/>
              </a:rPr>
              <a:t>Алюминий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395288" y="1220788"/>
            <a:ext cx="7416800" cy="273050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25" name="AutoShape 5"/>
          <p:cNvSpPr>
            <a:spLocks noChangeArrowheads="1"/>
          </p:cNvSpPr>
          <p:nvPr/>
        </p:nvSpPr>
        <p:spPr bwMode="auto">
          <a:xfrm>
            <a:off x="827088" y="1125538"/>
            <a:ext cx="5472112" cy="5048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2000" b="1">
                <a:latin typeface="Times New Roman" pitchFamily="18" charset="0"/>
              </a:rPr>
              <a:t>4. Физические свойства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971550" y="1989138"/>
            <a:ext cx="6480175" cy="4032250"/>
            <a:chOff x="612" y="1253"/>
            <a:chExt cx="4082" cy="2540"/>
          </a:xfrm>
        </p:grpSpPr>
        <p:sp>
          <p:nvSpPr>
            <p:cNvPr id="133127" name="AutoShape 7"/>
            <p:cNvSpPr>
              <a:spLocks noChangeArrowheads="1"/>
            </p:cNvSpPr>
            <p:nvPr/>
          </p:nvSpPr>
          <p:spPr bwMode="auto">
            <a:xfrm>
              <a:off x="612" y="1253"/>
              <a:ext cx="4082" cy="31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ru-RU" sz="2400" b="1"/>
                <a:t>Цвет – серебристо-белый</a:t>
              </a:r>
            </a:p>
          </p:txBody>
        </p:sp>
        <p:sp>
          <p:nvSpPr>
            <p:cNvPr id="133128" name="AutoShape 8"/>
            <p:cNvSpPr>
              <a:spLocks noChangeArrowheads="1"/>
            </p:cNvSpPr>
            <p:nvPr/>
          </p:nvSpPr>
          <p:spPr bwMode="auto">
            <a:xfrm>
              <a:off x="612" y="1661"/>
              <a:ext cx="4082" cy="31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2400" b="1"/>
                <a:t>t </a:t>
              </a:r>
              <a:r>
                <a:rPr lang="ru-RU" sz="2400" b="1" baseline="-25000"/>
                <a:t>пл.</a:t>
              </a:r>
              <a:r>
                <a:rPr lang="en-US" sz="2400" b="1" baseline="-25000"/>
                <a:t>  </a:t>
              </a:r>
              <a:r>
                <a:rPr lang="ru-RU" sz="2400" b="1"/>
                <a:t>= </a:t>
              </a:r>
              <a:r>
                <a:rPr lang="en-US" sz="2400" b="1"/>
                <a:t> 660</a:t>
              </a:r>
              <a:r>
                <a:rPr lang="en-US" sz="2400" b="1">
                  <a:cs typeface="Arial" charset="0"/>
                </a:rPr>
                <a:t>°C</a:t>
              </a:r>
              <a:r>
                <a:rPr lang="ru-RU" sz="2400" b="1" baseline="-25000"/>
                <a:t>.</a:t>
              </a:r>
            </a:p>
          </p:txBody>
        </p:sp>
        <p:sp>
          <p:nvSpPr>
            <p:cNvPr id="133129" name="AutoShape 9"/>
            <p:cNvSpPr>
              <a:spLocks noChangeArrowheads="1"/>
            </p:cNvSpPr>
            <p:nvPr/>
          </p:nvSpPr>
          <p:spPr bwMode="auto">
            <a:xfrm>
              <a:off x="612" y="2115"/>
              <a:ext cx="4082" cy="31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2400" b="1"/>
                <a:t>t </a:t>
              </a:r>
              <a:r>
                <a:rPr lang="ru-RU" sz="2400" b="1" baseline="-25000"/>
                <a:t>кип.</a:t>
              </a:r>
              <a:r>
                <a:rPr lang="en-US" sz="2400" b="1" baseline="-25000"/>
                <a:t> </a:t>
              </a:r>
              <a:r>
                <a:rPr lang="en-US" sz="2400" b="1">
                  <a:cs typeface="Arial" charset="0"/>
                </a:rPr>
                <a:t>≈</a:t>
              </a:r>
              <a:r>
                <a:rPr lang="ru-RU" sz="2400" b="1"/>
                <a:t> </a:t>
              </a:r>
              <a:r>
                <a:rPr lang="en-US" sz="2400" b="1"/>
                <a:t> </a:t>
              </a:r>
              <a:r>
                <a:rPr lang="ru-RU" sz="2400" b="1"/>
                <a:t>2450</a:t>
              </a:r>
              <a:r>
                <a:rPr lang="en-US" sz="2400" b="1">
                  <a:cs typeface="Arial" charset="0"/>
                </a:rPr>
                <a:t>°C</a:t>
              </a:r>
              <a:r>
                <a:rPr lang="ru-RU" sz="2400" b="1" baseline="-25000"/>
                <a:t>.</a:t>
              </a:r>
            </a:p>
          </p:txBody>
        </p:sp>
        <p:sp>
          <p:nvSpPr>
            <p:cNvPr id="133130" name="AutoShape 10"/>
            <p:cNvSpPr>
              <a:spLocks noChangeArrowheads="1"/>
            </p:cNvSpPr>
            <p:nvPr/>
          </p:nvSpPr>
          <p:spPr bwMode="auto">
            <a:xfrm>
              <a:off x="612" y="2568"/>
              <a:ext cx="4082" cy="31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ru-RU" sz="2400" b="1"/>
                <a:t>Электропроводный, теплопроводный</a:t>
              </a:r>
              <a:endParaRPr lang="ru-RU" sz="2400" b="1" baseline="-25000"/>
            </a:p>
          </p:txBody>
        </p:sp>
        <p:sp>
          <p:nvSpPr>
            <p:cNvPr id="133131" name="AutoShape 11"/>
            <p:cNvSpPr>
              <a:spLocks noChangeArrowheads="1"/>
            </p:cNvSpPr>
            <p:nvPr/>
          </p:nvSpPr>
          <p:spPr bwMode="auto">
            <a:xfrm>
              <a:off x="612" y="3022"/>
              <a:ext cx="4082" cy="31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ru-RU" sz="2400" b="1"/>
                <a:t>Легкий, плотность</a:t>
              </a:r>
              <a:r>
                <a:rPr lang="ru-RU" sz="2400" b="1" i="1"/>
                <a:t> </a:t>
              </a:r>
              <a:r>
                <a:rPr lang="el-GR" sz="2400" b="1" i="1">
                  <a:cs typeface="Arial" charset="0"/>
                </a:rPr>
                <a:t>ρ</a:t>
              </a:r>
              <a:r>
                <a:rPr lang="ru-RU" sz="2400" b="1">
                  <a:cs typeface="Arial" charset="0"/>
                </a:rPr>
                <a:t> = 2,6989 г/см</a:t>
              </a:r>
              <a:r>
                <a:rPr lang="ru-RU" sz="2400" b="1" baseline="30000">
                  <a:cs typeface="Arial" charset="0"/>
                </a:rPr>
                <a:t>3</a:t>
              </a:r>
              <a:endParaRPr lang="el-GR" sz="2400" b="1" baseline="30000">
                <a:cs typeface="Arial" charset="0"/>
              </a:endParaRPr>
            </a:p>
          </p:txBody>
        </p:sp>
        <p:sp>
          <p:nvSpPr>
            <p:cNvPr id="133132" name="AutoShape 12"/>
            <p:cNvSpPr>
              <a:spLocks noChangeArrowheads="1"/>
            </p:cNvSpPr>
            <p:nvPr/>
          </p:nvSpPr>
          <p:spPr bwMode="auto">
            <a:xfrm>
              <a:off x="612" y="3475"/>
              <a:ext cx="4082" cy="31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ru-RU" sz="2400" b="1"/>
                <a:t>Мягкий, пластичный</a:t>
              </a:r>
              <a:r>
                <a:rPr lang="ru-RU" sz="2400" b="1" baseline="-25000"/>
                <a:t>.</a:t>
              </a:r>
            </a:p>
          </p:txBody>
        </p:sp>
      </p:grpSp>
      <p:sp>
        <p:nvSpPr>
          <p:cNvPr id="133134" name="AutoShape 1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56550" y="1268413"/>
            <a:ext cx="1008063" cy="287337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hlinkClick r:id="rId2" action="ppaction://hlinksldjump"/>
              </a:rPr>
              <a:t>главная</a:t>
            </a:r>
            <a:endParaRPr lang="ru-RU"/>
          </a:p>
        </p:txBody>
      </p:sp>
      <p:sp>
        <p:nvSpPr>
          <p:cNvPr id="133135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26513" y="1268413"/>
            <a:ext cx="217487" cy="287337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36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40650" y="6308725"/>
            <a:ext cx="1042988" cy="333375"/>
          </a:xfrm>
          <a:prstGeom prst="actionButtonBlank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hlinkClick r:id="rId4" action="ppaction://hlinksldjump"/>
              </a:rPr>
              <a:t>Далее</a:t>
            </a:r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916832"/>
            <a:ext cx="1630889" cy="141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437112"/>
            <a:ext cx="1907704" cy="173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0B9E-C3AA-4251-B55B-2E424E5B89E6}" type="slidenum">
              <a:rPr lang="ru-RU"/>
              <a:pPr/>
              <a:t>12</a:t>
            </a:fld>
            <a:endParaRPr lang="ru-RU"/>
          </a:p>
        </p:txBody>
      </p:sp>
      <p:sp>
        <p:nvSpPr>
          <p:cNvPr id="143362" name="Line 2"/>
          <p:cNvSpPr>
            <a:spLocks noChangeShapeType="1"/>
          </p:cNvSpPr>
          <p:nvPr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633571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1976FF"/>
                </a:solidFill>
                <a:latin typeface="Times New Roman"/>
                <a:cs typeface="Times New Roman"/>
              </a:rPr>
              <a:t>Алюминий</a:t>
            </a: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395288" y="1220788"/>
            <a:ext cx="7416800" cy="273050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365" name="AutoShape 5"/>
          <p:cNvSpPr>
            <a:spLocks noChangeArrowheads="1"/>
          </p:cNvSpPr>
          <p:nvPr/>
        </p:nvSpPr>
        <p:spPr bwMode="auto">
          <a:xfrm>
            <a:off x="900113" y="1125538"/>
            <a:ext cx="5472112" cy="5048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2000" b="1">
                <a:latin typeface="Times New Roman" pitchFamily="18" charset="0"/>
              </a:rPr>
              <a:t>7. Нахождение в природе</a:t>
            </a: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50825" y="1773238"/>
            <a:ext cx="8642350" cy="4462462"/>
            <a:chOff x="158" y="1117"/>
            <a:chExt cx="5444" cy="2811"/>
          </a:xfrm>
        </p:grpSpPr>
        <p:graphicFrame>
          <p:nvGraphicFramePr>
            <p:cNvPr id="143415" name="Organization Chart 55"/>
            <p:cNvGraphicFramePr>
              <a:graphicFrameLocks/>
            </p:cNvGraphicFramePr>
            <p:nvPr/>
          </p:nvGraphicFramePr>
          <p:xfrm>
            <a:off x="158" y="2341"/>
            <a:ext cx="5444" cy="992"/>
          </p:xfrm>
          <a:graphic>
            <a:graphicData uri="http://schemas.openxmlformats.org/drawingml/2006/compatibility">
              <com:legacyDrawing xmlns:com="http://schemas.openxmlformats.org/drawingml/2006/compatibility" spid="_x0000_s3074"/>
            </a:graphicData>
          </a:graphic>
        </p:graphicFrame>
        <p:graphicFrame>
          <p:nvGraphicFramePr>
            <p:cNvPr id="143422" name="Organization Chart 62"/>
            <p:cNvGraphicFramePr>
              <a:graphicFrameLocks/>
            </p:cNvGraphicFramePr>
            <p:nvPr/>
          </p:nvGraphicFramePr>
          <p:xfrm>
            <a:off x="158" y="1117"/>
            <a:ext cx="5444" cy="1152"/>
          </p:xfrm>
          <a:graphic>
            <a:graphicData uri="http://schemas.openxmlformats.org/drawingml/2006/compatibility">
              <com:legacyDrawing xmlns:com="http://schemas.openxmlformats.org/drawingml/2006/compatibility" spid="_x0000_s3081"/>
            </a:graphicData>
          </a:graphic>
        </p:graphicFrame>
        <p:sp>
          <p:nvSpPr>
            <p:cNvPr id="143431" name="AutoShape 71"/>
            <p:cNvSpPr>
              <a:spLocks noChangeArrowheads="1"/>
            </p:cNvSpPr>
            <p:nvPr/>
          </p:nvSpPr>
          <p:spPr bwMode="auto">
            <a:xfrm>
              <a:off x="158" y="3430"/>
              <a:ext cx="3266" cy="22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2400" b="1">
                  <a:latin typeface="Times New Roman" pitchFamily="18" charset="0"/>
                </a:rPr>
                <a:t>Бокситы – </a:t>
              </a:r>
              <a:r>
                <a:rPr lang="en-US" sz="2400" b="1">
                  <a:latin typeface="Times New Roman" pitchFamily="18" charset="0"/>
                </a:rPr>
                <a:t>Al</a:t>
              </a:r>
              <a:r>
                <a:rPr lang="en-US" sz="2400" b="1" baseline="-25000">
                  <a:latin typeface="Times New Roman" pitchFamily="18" charset="0"/>
                </a:rPr>
                <a:t>2</a:t>
              </a:r>
              <a:r>
                <a:rPr lang="en-US" sz="2400" b="1">
                  <a:latin typeface="Times New Roman" pitchFamily="18" charset="0"/>
                </a:rPr>
                <a:t>O</a:t>
              </a:r>
              <a:r>
                <a:rPr lang="en-US" sz="2400" b="1" baseline="-25000">
                  <a:latin typeface="Times New Roman" pitchFamily="18" charset="0"/>
                </a:rPr>
                <a:t>3</a:t>
              </a:r>
              <a:endParaRPr lang="ru-RU" sz="2400" b="1" baseline="-25000">
                <a:latin typeface="Times New Roman" pitchFamily="18" charset="0"/>
              </a:endParaRPr>
            </a:p>
          </p:txBody>
        </p:sp>
        <p:sp>
          <p:nvSpPr>
            <p:cNvPr id="143432" name="AutoShape 72"/>
            <p:cNvSpPr>
              <a:spLocks noChangeArrowheads="1"/>
            </p:cNvSpPr>
            <p:nvPr/>
          </p:nvSpPr>
          <p:spPr bwMode="auto">
            <a:xfrm>
              <a:off x="158" y="3702"/>
              <a:ext cx="3266" cy="22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2400" b="1">
                  <a:latin typeface="Times New Roman" pitchFamily="18" charset="0"/>
                </a:rPr>
                <a:t>Глинозем – </a:t>
              </a:r>
              <a:r>
                <a:rPr lang="en-US" sz="2400" b="1">
                  <a:latin typeface="Times New Roman" pitchFamily="18" charset="0"/>
                </a:rPr>
                <a:t>Al</a:t>
              </a:r>
              <a:r>
                <a:rPr lang="en-US" sz="2400" b="1" baseline="-25000">
                  <a:latin typeface="Times New Roman" pitchFamily="18" charset="0"/>
                </a:rPr>
                <a:t>2</a:t>
              </a:r>
              <a:r>
                <a:rPr lang="en-US" sz="2400" b="1">
                  <a:latin typeface="Times New Roman" pitchFamily="18" charset="0"/>
                </a:rPr>
                <a:t>O</a:t>
              </a:r>
              <a:r>
                <a:rPr lang="en-US" sz="2400" b="1" baseline="-25000">
                  <a:latin typeface="Times New Roman" pitchFamily="18" charset="0"/>
                </a:rPr>
                <a:t>3</a:t>
              </a:r>
              <a:endParaRPr lang="ru-RU" sz="2400" b="1" baseline="-25000">
                <a:latin typeface="Times New Roman" pitchFamily="18" charset="0"/>
              </a:endParaRPr>
            </a:p>
          </p:txBody>
        </p:sp>
      </p:grpSp>
      <p:sp>
        <p:nvSpPr>
          <p:cNvPr id="143434" name="AutoShape 7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56550" y="1268413"/>
            <a:ext cx="1008063" cy="288925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hlinkClick r:id="rId3" action="ppaction://hlinksldjump"/>
              </a:rPr>
              <a:t>главная</a:t>
            </a:r>
            <a:endParaRPr lang="ru-RU"/>
          </a:p>
        </p:txBody>
      </p:sp>
      <p:sp>
        <p:nvSpPr>
          <p:cNvPr id="143435" name="AutoShape 7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6308725"/>
            <a:ext cx="1042988" cy="333375"/>
          </a:xfrm>
          <a:prstGeom prst="actionButtonBlank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hlinkClick r:id="rId5" action="ppaction://hlinksldjump"/>
              </a:rPr>
              <a:t>Далее</a:t>
            </a:r>
            <a:endParaRPr lang="ru-RU"/>
          </a:p>
        </p:txBody>
      </p:sp>
      <p:sp>
        <p:nvSpPr>
          <p:cNvPr id="143436" name="AutoShape 7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26513" y="1268413"/>
            <a:ext cx="217487" cy="287337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ABD8-9C07-46DC-81C4-FCE495E9E88D}" type="slidenum">
              <a:rPr lang="ru-RU"/>
              <a:pPr/>
              <a:t>13</a:t>
            </a:fld>
            <a:endParaRPr lang="ru-RU"/>
          </a:p>
        </p:txBody>
      </p:sp>
      <p:sp>
        <p:nvSpPr>
          <p:cNvPr id="177154" name="Line 2"/>
          <p:cNvSpPr>
            <a:spLocks noChangeShapeType="1"/>
          </p:cNvSpPr>
          <p:nvPr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7155" name="WordArt 3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633571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1976FF"/>
                </a:solidFill>
                <a:latin typeface="Times New Roman"/>
                <a:cs typeface="Times New Roman"/>
              </a:rPr>
              <a:t>Алюминий</a:t>
            </a:r>
          </a:p>
        </p:txBody>
      </p:sp>
      <p:sp>
        <p:nvSpPr>
          <p:cNvPr id="177159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18450" y="1268413"/>
            <a:ext cx="1008063" cy="287337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hlinkClick r:id="rId2" action="ppaction://hlinksldjump"/>
              </a:rPr>
              <a:t>главная</a:t>
            </a:r>
            <a:endParaRPr lang="ru-RU"/>
          </a:p>
        </p:txBody>
      </p:sp>
      <p:sp>
        <p:nvSpPr>
          <p:cNvPr id="177160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26513" y="1268413"/>
            <a:ext cx="217487" cy="287337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250825" y="908050"/>
            <a:ext cx="5761038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2400" b="1"/>
              <a:t>Вставьте пропущенные слова</a:t>
            </a:r>
          </a:p>
        </p:txBody>
      </p:sp>
      <p:sp>
        <p:nvSpPr>
          <p:cNvPr id="177164" name="Rectangle 12"/>
          <p:cNvSpPr>
            <a:spLocks noChangeArrowheads="1"/>
          </p:cNvSpPr>
          <p:nvPr/>
        </p:nvSpPr>
        <p:spPr bwMode="auto">
          <a:xfrm>
            <a:off x="250825" y="1773238"/>
            <a:ext cx="864235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FontTx/>
              <a:buAutoNum type="arabicPeriod"/>
            </a:pPr>
            <a:r>
              <a:rPr lang="ru-RU" sz="2400" dirty="0"/>
              <a:t>Алюминий -  элемент  </a:t>
            </a:r>
            <a:r>
              <a:rPr lang="ru-RU" sz="2400" dirty="0">
                <a:solidFill>
                  <a:schemeClr val="hlink"/>
                </a:solidFill>
              </a:rPr>
              <a:t>  </a:t>
            </a:r>
            <a:r>
              <a:rPr lang="en-US" sz="2400" dirty="0">
                <a:solidFill>
                  <a:schemeClr val="hlink"/>
                </a:solidFill>
              </a:rPr>
              <a:t>III</a:t>
            </a:r>
            <a:r>
              <a:rPr lang="ru-RU" sz="2400" dirty="0"/>
              <a:t>   группы,  </a:t>
            </a:r>
            <a:r>
              <a:rPr lang="ru-RU" sz="2400" dirty="0">
                <a:solidFill>
                  <a:schemeClr val="hlink"/>
                </a:solidFill>
              </a:rPr>
              <a:t>главной</a:t>
            </a:r>
            <a:r>
              <a:rPr lang="ru-RU" sz="2400" dirty="0"/>
              <a:t> подгруппы.</a:t>
            </a:r>
            <a:endParaRPr lang="en-US" sz="2400" dirty="0"/>
          </a:p>
          <a:p>
            <a:pPr marL="342900" indent="-342900" algn="l">
              <a:buFontTx/>
              <a:buAutoNum type="arabicPeriod"/>
            </a:pPr>
            <a:r>
              <a:rPr lang="ru-RU" sz="2400" dirty="0"/>
              <a:t>Заряд ядра атома алюминия равен  </a:t>
            </a:r>
            <a:r>
              <a:rPr lang="ru-RU" sz="2400" dirty="0">
                <a:solidFill>
                  <a:schemeClr val="hlink"/>
                </a:solidFill>
              </a:rPr>
              <a:t>+13.</a:t>
            </a:r>
          </a:p>
          <a:p>
            <a:pPr marL="342900" indent="-342900" algn="l">
              <a:buFontTx/>
              <a:buAutoNum type="arabicPeriod"/>
            </a:pPr>
            <a:r>
              <a:rPr lang="ru-RU" sz="2400" dirty="0"/>
              <a:t>В ядре атома алюминия  </a:t>
            </a:r>
            <a:r>
              <a:rPr lang="ru-RU" sz="2400" dirty="0">
                <a:solidFill>
                  <a:schemeClr val="hlink"/>
                </a:solidFill>
              </a:rPr>
              <a:t>13</a:t>
            </a:r>
            <a:r>
              <a:rPr lang="ru-RU" sz="2400" dirty="0"/>
              <a:t>  протонов.</a:t>
            </a:r>
          </a:p>
          <a:p>
            <a:pPr marL="342900" indent="-342900" algn="l">
              <a:buFontTx/>
              <a:buAutoNum type="arabicPeriod"/>
            </a:pPr>
            <a:r>
              <a:rPr lang="ru-RU" sz="2400" dirty="0"/>
              <a:t>В ядре атома алюминия  </a:t>
            </a:r>
            <a:r>
              <a:rPr lang="ru-RU" sz="2400" dirty="0">
                <a:solidFill>
                  <a:schemeClr val="hlink"/>
                </a:solidFill>
              </a:rPr>
              <a:t>14  </a:t>
            </a:r>
            <a:r>
              <a:rPr lang="ru-RU" sz="2400" dirty="0"/>
              <a:t>нейтронов.</a:t>
            </a:r>
          </a:p>
          <a:p>
            <a:pPr marL="342900" indent="-342900" algn="l">
              <a:buFontTx/>
              <a:buAutoNum type="arabicPeriod"/>
            </a:pPr>
            <a:r>
              <a:rPr lang="ru-RU" sz="2400" dirty="0"/>
              <a:t>В атоме алюминия  </a:t>
            </a:r>
            <a:r>
              <a:rPr lang="ru-RU" sz="2400" dirty="0">
                <a:solidFill>
                  <a:schemeClr val="hlink"/>
                </a:solidFill>
              </a:rPr>
              <a:t> 13 </a:t>
            </a:r>
            <a:r>
              <a:rPr lang="ru-RU" sz="2400" dirty="0"/>
              <a:t> электронов.</a:t>
            </a:r>
          </a:p>
          <a:p>
            <a:pPr marL="342900" indent="-342900" algn="l">
              <a:buFontTx/>
              <a:buAutoNum type="arabicPeriod"/>
            </a:pPr>
            <a:r>
              <a:rPr lang="ru-RU" sz="2400" dirty="0"/>
              <a:t>Атом алюминия имеет    </a:t>
            </a:r>
            <a:r>
              <a:rPr lang="ru-RU" sz="2400" dirty="0">
                <a:solidFill>
                  <a:schemeClr val="hlink"/>
                </a:solidFill>
              </a:rPr>
              <a:t> 3 </a:t>
            </a:r>
            <a:r>
              <a:rPr lang="ru-RU" sz="2400" dirty="0"/>
              <a:t>   энергетических уровня.</a:t>
            </a:r>
          </a:p>
          <a:p>
            <a:pPr marL="342900" indent="-342900" algn="l">
              <a:buFontTx/>
              <a:buAutoNum type="arabicPeriod"/>
            </a:pPr>
            <a:r>
              <a:rPr lang="ru-RU" sz="2400" dirty="0"/>
              <a:t>Электронная оболочка имеет строение </a:t>
            </a:r>
            <a:r>
              <a:rPr lang="en-US" sz="2400" dirty="0">
                <a:solidFill>
                  <a:schemeClr val="hlink"/>
                </a:solidFill>
              </a:rPr>
              <a:t>2</a:t>
            </a:r>
            <a:r>
              <a:rPr lang="ru-RU" sz="2400" dirty="0">
                <a:solidFill>
                  <a:schemeClr val="hlink"/>
                </a:solidFill>
              </a:rPr>
              <a:t>е, 8е, 3е</a:t>
            </a:r>
            <a:r>
              <a:rPr lang="ru-RU" sz="2400" dirty="0"/>
              <a:t>.</a:t>
            </a:r>
          </a:p>
          <a:p>
            <a:pPr marL="342900" indent="-342900" algn="l">
              <a:buFontTx/>
              <a:buAutoNum type="arabicPeriod"/>
            </a:pPr>
            <a:r>
              <a:rPr lang="ru-RU" sz="2400" dirty="0"/>
              <a:t>На внешнем уровне в атоме   </a:t>
            </a:r>
            <a:r>
              <a:rPr lang="ru-RU" sz="2400" dirty="0">
                <a:solidFill>
                  <a:schemeClr val="hlink"/>
                </a:solidFill>
              </a:rPr>
              <a:t> 3 </a:t>
            </a:r>
            <a:r>
              <a:rPr lang="ru-RU" sz="2400" dirty="0"/>
              <a:t>    электронов.</a:t>
            </a:r>
          </a:p>
          <a:p>
            <a:pPr marL="342900" indent="-342900" algn="l">
              <a:buFontTx/>
              <a:buAutoNum type="arabicPeriod"/>
            </a:pPr>
            <a:r>
              <a:rPr lang="ru-RU" sz="2400" dirty="0"/>
              <a:t>Степень окисления атома в соединениях равна </a:t>
            </a:r>
            <a:r>
              <a:rPr lang="ru-RU" sz="2400" dirty="0">
                <a:solidFill>
                  <a:schemeClr val="hlink"/>
                </a:solidFill>
              </a:rPr>
              <a:t>+3</a:t>
            </a:r>
            <a:r>
              <a:rPr lang="ru-RU" sz="2400" dirty="0"/>
              <a:t> .</a:t>
            </a:r>
          </a:p>
          <a:p>
            <a:pPr marL="342900" indent="-342900" algn="l">
              <a:buFontTx/>
              <a:buAutoNum type="arabicPeriod"/>
            </a:pPr>
            <a:r>
              <a:rPr lang="ru-RU" sz="2400" dirty="0"/>
              <a:t>Простое вещество алюминий является   </a:t>
            </a:r>
            <a:r>
              <a:rPr lang="ru-RU" sz="2400" dirty="0">
                <a:solidFill>
                  <a:schemeClr val="hlink"/>
                </a:solidFill>
              </a:rPr>
              <a:t>металлом.</a:t>
            </a:r>
            <a:r>
              <a:rPr lang="ru-RU" sz="2400" dirty="0"/>
              <a:t> </a:t>
            </a:r>
          </a:p>
          <a:p>
            <a:pPr marL="342900" indent="-342900" algn="l">
              <a:buFontTx/>
              <a:buAutoNum type="arabicPeriod"/>
            </a:pPr>
            <a:r>
              <a:rPr lang="ru-RU" sz="2400" dirty="0"/>
              <a:t>Оксид и </a:t>
            </a:r>
            <a:r>
              <a:rPr lang="ru-RU" sz="2400" dirty="0" err="1"/>
              <a:t>гидроксид</a:t>
            </a:r>
            <a:r>
              <a:rPr lang="ru-RU" sz="2400" dirty="0"/>
              <a:t> алюминия имеют</a:t>
            </a:r>
            <a:r>
              <a:rPr lang="ru-RU" sz="2400" dirty="0">
                <a:solidFill>
                  <a:schemeClr val="hlink"/>
                </a:solidFill>
              </a:rPr>
              <a:t> </a:t>
            </a:r>
            <a:r>
              <a:rPr lang="ru-RU" sz="2400" dirty="0" err="1">
                <a:solidFill>
                  <a:schemeClr val="hlink"/>
                </a:solidFill>
              </a:rPr>
              <a:t>амфотерный</a:t>
            </a:r>
            <a:r>
              <a:rPr lang="ru-RU" sz="2400" dirty="0"/>
              <a:t> характер</a:t>
            </a:r>
            <a:r>
              <a:rPr lang="ru-RU" dirty="0"/>
              <a:t>.</a:t>
            </a:r>
          </a:p>
          <a:p>
            <a:pPr marL="342900" indent="-342900" algn="l">
              <a:buFontTx/>
              <a:buAutoNum type="arabicPeriod"/>
            </a:pPr>
            <a:endParaRPr lang="ru-RU" dirty="0"/>
          </a:p>
        </p:txBody>
      </p:sp>
      <p:sp>
        <p:nvSpPr>
          <p:cNvPr id="177178" name="AutoShape 26"/>
          <p:cNvSpPr>
            <a:spLocks noChangeArrowheads="1"/>
          </p:cNvSpPr>
          <p:nvPr/>
        </p:nvSpPr>
        <p:spPr bwMode="auto">
          <a:xfrm>
            <a:off x="3635896" y="1988840"/>
            <a:ext cx="482600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7182" name="AutoShape 30"/>
          <p:cNvSpPr>
            <a:spLocks noChangeArrowheads="1"/>
          </p:cNvSpPr>
          <p:nvPr/>
        </p:nvSpPr>
        <p:spPr bwMode="auto">
          <a:xfrm>
            <a:off x="5364088" y="2132856"/>
            <a:ext cx="1223963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7183" name="AutoShape 31"/>
          <p:cNvSpPr>
            <a:spLocks noChangeArrowheads="1"/>
          </p:cNvSpPr>
          <p:nvPr/>
        </p:nvSpPr>
        <p:spPr bwMode="auto">
          <a:xfrm>
            <a:off x="5436096" y="2420888"/>
            <a:ext cx="698500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7184" name="AutoShape 32"/>
          <p:cNvSpPr>
            <a:spLocks noChangeArrowheads="1"/>
          </p:cNvSpPr>
          <p:nvPr/>
        </p:nvSpPr>
        <p:spPr bwMode="auto">
          <a:xfrm>
            <a:off x="3779912" y="2780928"/>
            <a:ext cx="482600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7185" name="AutoShape 33"/>
          <p:cNvSpPr>
            <a:spLocks noChangeArrowheads="1"/>
          </p:cNvSpPr>
          <p:nvPr/>
        </p:nvSpPr>
        <p:spPr bwMode="auto">
          <a:xfrm>
            <a:off x="3779912" y="3140968"/>
            <a:ext cx="482600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7186" name="AutoShape 34"/>
          <p:cNvSpPr>
            <a:spLocks noChangeArrowheads="1"/>
          </p:cNvSpPr>
          <p:nvPr/>
        </p:nvSpPr>
        <p:spPr bwMode="auto">
          <a:xfrm>
            <a:off x="3275856" y="3501008"/>
            <a:ext cx="482600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7187" name="AutoShape 35"/>
          <p:cNvSpPr>
            <a:spLocks noChangeArrowheads="1"/>
          </p:cNvSpPr>
          <p:nvPr/>
        </p:nvSpPr>
        <p:spPr bwMode="auto">
          <a:xfrm>
            <a:off x="3923928" y="3861048"/>
            <a:ext cx="482600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7188" name="AutoShape 36"/>
          <p:cNvSpPr>
            <a:spLocks noChangeArrowheads="1"/>
          </p:cNvSpPr>
          <p:nvPr/>
        </p:nvSpPr>
        <p:spPr bwMode="auto">
          <a:xfrm>
            <a:off x="5724128" y="4221088"/>
            <a:ext cx="1512887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7189" name="AutoShape 37"/>
          <p:cNvSpPr>
            <a:spLocks noChangeArrowheads="1"/>
          </p:cNvSpPr>
          <p:nvPr/>
        </p:nvSpPr>
        <p:spPr bwMode="auto">
          <a:xfrm>
            <a:off x="4572000" y="4581128"/>
            <a:ext cx="482600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7190" name="AutoShape 38"/>
          <p:cNvSpPr>
            <a:spLocks noChangeArrowheads="1"/>
          </p:cNvSpPr>
          <p:nvPr/>
        </p:nvSpPr>
        <p:spPr bwMode="auto">
          <a:xfrm>
            <a:off x="6876256" y="4941168"/>
            <a:ext cx="482600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7191" name="AutoShape 39"/>
          <p:cNvSpPr>
            <a:spLocks noChangeArrowheads="1"/>
          </p:cNvSpPr>
          <p:nvPr/>
        </p:nvSpPr>
        <p:spPr bwMode="auto">
          <a:xfrm>
            <a:off x="5868144" y="5445224"/>
            <a:ext cx="1655762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7192" name="AutoShape 40"/>
          <p:cNvSpPr>
            <a:spLocks noChangeArrowheads="1"/>
          </p:cNvSpPr>
          <p:nvPr/>
        </p:nvSpPr>
        <p:spPr bwMode="auto">
          <a:xfrm>
            <a:off x="5580112" y="5733256"/>
            <a:ext cx="1944688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7194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885113" y="6308725"/>
            <a:ext cx="1042987" cy="333375"/>
          </a:xfrm>
          <a:prstGeom prst="actionButtonBlank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>
                <a:hlinkClick r:id="rId4" action="ppaction://hlinksldjump"/>
              </a:rPr>
              <a:t>Далее</a:t>
            </a:r>
            <a:endParaRPr lang="ru-RU" dirty="0"/>
          </a:p>
        </p:txBody>
      </p:sp>
    </p:spTree>
  </p:cSld>
  <p:clrMapOvr>
    <a:masterClrMapping/>
  </p:clrMapOvr>
  <p:transition advClick="0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7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17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18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18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18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7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18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7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18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7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18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7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18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18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7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19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7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19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7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192"/>
                  </p:tgtEl>
                </p:cond>
              </p:nextCondLst>
            </p:seq>
          </p:childTnLst>
        </p:cTn>
      </p:par>
    </p:tnLst>
    <p:bldLst>
      <p:bldP spid="177178" grpId="0" animBg="1"/>
      <p:bldP spid="177182" grpId="0" animBg="1"/>
      <p:bldP spid="177183" grpId="0" animBg="1"/>
      <p:bldP spid="177184" grpId="0" animBg="1"/>
      <p:bldP spid="177185" grpId="0" animBg="1"/>
      <p:bldP spid="177186" grpId="0" animBg="1"/>
      <p:bldP spid="177187" grpId="0" animBg="1"/>
      <p:bldP spid="177188" grpId="0" animBg="1"/>
      <p:bldP spid="177189" grpId="0" animBg="1"/>
      <p:bldP spid="177190" grpId="0" animBg="1"/>
      <p:bldP spid="177191" grpId="0" animBg="1"/>
      <p:bldP spid="1771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3A0E-0D07-431C-8CC0-8C330ACDFC0C}" type="slidenum">
              <a:rPr lang="ru-RU"/>
              <a:pPr/>
              <a:t>14</a:t>
            </a:fld>
            <a:endParaRPr lang="ru-RU"/>
          </a:p>
        </p:txBody>
      </p:sp>
      <p:sp>
        <p:nvSpPr>
          <p:cNvPr id="129026" name="Line 2"/>
          <p:cNvSpPr>
            <a:spLocks noChangeShapeType="1"/>
          </p:cNvSpPr>
          <p:nvPr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9027" name="WordArt 3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633571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1976FF"/>
                </a:solidFill>
                <a:latin typeface="Times New Roman"/>
                <a:cs typeface="Times New Roman"/>
              </a:rPr>
              <a:t>Алюминий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395288" y="1220788"/>
            <a:ext cx="7416800" cy="273050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9029" name="AutoShape 5"/>
          <p:cNvSpPr>
            <a:spLocks noChangeArrowheads="1"/>
          </p:cNvSpPr>
          <p:nvPr/>
        </p:nvSpPr>
        <p:spPr bwMode="auto">
          <a:xfrm>
            <a:off x="900113" y="1125538"/>
            <a:ext cx="5472112" cy="5048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2000" b="1">
                <a:latin typeface="Times New Roman" pitchFamily="18" charset="0"/>
              </a:rPr>
              <a:t>3</a:t>
            </a:r>
            <a:r>
              <a:rPr lang="en-US" sz="2000" b="1">
                <a:latin typeface="Times New Roman" pitchFamily="18" charset="0"/>
              </a:rPr>
              <a:t>.</a:t>
            </a:r>
            <a:r>
              <a:rPr lang="ru-RU" sz="2000" b="1">
                <a:latin typeface="Times New Roman" pitchFamily="18" charset="0"/>
              </a:rPr>
              <a:t>Строение простого вещества</a:t>
            </a:r>
          </a:p>
        </p:txBody>
      </p:sp>
      <p:sp>
        <p:nvSpPr>
          <p:cNvPr id="129059" name="AutoShape 35"/>
          <p:cNvSpPr>
            <a:spLocks noChangeArrowheads="1"/>
          </p:cNvSpPr>
          <p:nvPr/>
        </p:nvSpPr>
        <p:spPr bwMode="auto">
          <a:xfrm>
            <a:off x="4572000" y="2276475"/>
            <a:ext cx="4319588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2400" b="1">
                <a:latin typeface="Times New Roman" pitchFamily="18" charset="0"/>
              </a:rPr>
              <a:t>   </a:t>
            </a:r>
            <a:r>
              <a:rPr lang="ru-RU" sz="2400" b="1">
                <a:solidFill>
                  <a:schemeClr val="hlink"/>
                </a:solidFill>
                <a:latin typeface="Times New Roman" pitchFamily="18" charset="0"/>
              </a:rPr>
              <a:t>Металл</a:t>
            </a:r>
          </a:p>
        </p:txBody>
      </p:sp>
      <p:pic>
        <p:nvPicPr>
          <p:cNvPr id="129060" name="Picture 3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0599" t="3606" r="23055" b="6537"/>
          <a:stretch>
            <a:fillRect/>
          </a:stretch>
        </p:blipFill>
        <p:spPr>
          <a:xfrm>
            <a:off x="611188" y="2276475"/>
            <a:ext cx="3192462" cy="3816350"/>
          </a:xfrm>
          <a:noFill/>
          <a:ln w="38100">
            <a:solidFill>
              <a:srgbClr val="808080"/>
            </a:solidFill>
          </a:ln>
        </p:spPr>
      </p:pic>
      <p:sp>
        <p:nvSpPr>
          <p:cNvPr id="129064" name="AutoShape 40"/>
          <p:cNvSpPr>
            <a:spLocks noChangeArrowheads="1"/>
          </p:cNvSpPr>
          <p:nvPr/>
        </p:nvSpPr>
        <p:spPr bwMode="auto">
          <a:xfrm>
            <a:off x="4572000" y="3284538"/>
            <a:ext cx="4319588" cy="576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2400" b="1">
                <a:solidFill>
                  <a:srgbClr val="808080"/>
                </a:solidFill>
                <a:latin typeface="Times New Roman" pitchFamily="18" charset="0"/>
              </a:rPr>
              <a:t>   </a:t>
            </a:r>
            <a:r>
              <a:rPr lang="ru-RU" sz="2400" b="1">
                <a:solidFill>
                  <a:schemeClr val="hlink"/>
                </a:solidFill>
                <a:latin typeface="Times New Roman" pitchFamily="18" charset="0"/>
              </a:rPr>
              <a:t>Связь</a:t>
            </a:r>
            <a:r>
              <a:rPr lang="ru-RU" sz="2400" b="1">
                <a:latin typeface="Times New Roman" pitchFamily="18" charset="0"/>
              </a:rPr>
              <a:t> - металлическая</a:t>
            </a:r>
          </a:p>
        </p:txBody>
      </p:sp>
      <p:sp>
        <p:nvSpPr>
          <p:cNvPr id="129065" name="AutoShape 41"/>
          <p:cNvSpPr>
            <a:spLocks noChangeArrowheads="1"/>
          </p:cNvSpPr>
          <p:nvPr/>
        </p:nvSpPr>
        <p:spPr bwMode="auto">
          <a:xfrm>
            <a:off x="4572000" y="4221163"/>
            <a:ext cx="4319588" cy="18716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2400" b="1">
                <a:solidFill>
                  <a:srgbClr val="808080"/>
                </a:solidFill>
                <a:latin typeface="Times New Roman" pitchFamily="18" charset="0"/>
              </a:rPr>
              <a:t>   </a:t>
            </a:r>
            <a:r>
              <a:rPr lang="ru-RU" sz="2400" b="1">
                <a:solidFill>
                  <a:schemeClr val="hlink"/>
                </a:solidFill>
                <a:latin typeface="Times New Roman" pitchFamily="18" charset="0"/>
              </a:rPr>
              <a:t>Кристаллическая решетка</a:t>
            </a:r>
            <a:r>
              <a:rPr lang="ru-RU" sz="2400" b="1">
                <a:latin typeface="Times New Roman" pitchFamily="18" charset="0"/>
              </a:rPr>
              <a:t> - </a:t>
            </a:r>
          </a:p>
          <a:p>
            <a:pPr algn="l"/>
            <a:r>
              <a:rPr lang="ru-RU" sz="2400" b="1">
                <a:latin typeface="Times New Roman" pitchFamily="18" charset="0"/>
              </a:rPr>
              <a:t>   металлическая,</a:t>
            </a:r>
          </a:p>
          <a:p>
            <a:pPr algn="l"/>
            <a:r>
              <a:rPr lang="ru-RU" sz="2400" b="1">
                <a:latin typeface="Times New Roman" pitchFamily="18" charset="0"/>
              </a:rPr>
              <a:t>   кубическая </a:t>
            </a:r>
          </a:p>
          <a:p>
            <a:pPr algn="l"/>
            <a:r>
              <a:rPr lang="ru-RU" sz="2400" b="1">
                <a:latin typeface="Times New Roman" pitchFamily="18" charset="0"/>
              </a:rPr>
              <a:t>   гранецентрированная</a:t>
            </a:r>
          </a:p>
        </p:txBody>
      </p:sp>
      <p:sp>
        <p:nvSpPr>
          <p:cNvPr id="129066" name="AutoShape 4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56550" y="1268413"/>
            <a:ext cx="1008063" cy="287337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hlinkClick r:id="rId3" action="ppaction://hlinksldjump"/>
              </a:rPr>
              <a:t>главная</a:t>
            </a:r>
            <a:endParaRPr lang="ru-RU"/>
          </a:p>
        </p:txBody>
      </p:sp>
      <p:sp>
        <p:nvSpPr>
          <p:cNvPr id="129067" name="AutoShape 4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26513" y="1268413"/>
            <a:ext cx="217487" cy="287337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9068" name="AutoShape 4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6308725"/>
            <a:ext cx="1042988" cy="333375"/>
          </a:xfrm>
          <a:prstGeom prst="actionButtonBlank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hlinkClick r:id="rId5" action="ppaction://hlinksldjump"/>
              </a:rPr>
              <a:t>Далее</a:t>
            </a: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06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6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90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9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59" grpId="0" animBg="1"/>
      <p:bldP spid="129060" grpId="0" build="p" animBg="1"/>
      <p:bldP spid="129064" grpId="0" animBg="1"/>
      <p:bldP spid="1290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72CB-1734-4AE5-83BB-C15472059E4E}" type="slidenum">
              <a:rPr lang="ru-RU"/>
              <a:pPr/>
              <a:t>15</a:t>
            </a:fld>
            <a:endParaRPr lang="ru-RU"/>
          </a:p>
        </p:txBody>
      </p:sp>
      <p:sp>
        <p:nvSpPr>
          <p:cNvPr id="113666" name="Line 2"/>
          <p:cNvSpPr>
            <a:spLocks noChangeShapeType="1"/>
          </p:cNvSpPr>
          <p:nvPr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67" name="WordArt 3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633571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1976FF"/>
                </a:solidFill>
                <a:latin typeface="Times New Roman"/>
                <a:cs typeface="Times New Roman"/>
              </a:rPr>
              <a:t>Алюминий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395288" y="1220788"/>
            <a:ext cx="7416800" cy="273050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69" name="AutoShape 5"/>
          <p:cNvSpPr>
            <a:spLocks noChangeArrowheads="1"/>
          </p:cNvSpPr>
          <p:nvPr/>
        </p:nvSpPr>
        <p:spPr bwMode="auto">
          <a:xfrm>
            <a:off x="909638" y="1125538"/>
            <a:ext cx="5472112" cy="5048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2000" b="1">
                <a:latin typeface="Times New Roman" pitchFamily="18" charset="0"/>
              </a:rPr>
              <a:t>2. Электронное строение</a:t>
            </a: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328613" y="1806575"/>
            <a:ext cx="720725" cy="72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/>
              <a:t>27</a:t>
            </a:r>
            <a:endParaRPr lang="ru-RU" sz="2800" b="1"/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395288" y="1749425"/>
            <a:ext cx="2449512" cy="1914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5000">
              <a:solidFill>
                <a:srgbClr val="3366FF"/>
              </a:solidFill>
              <a:latin typeface="Times New Roman" pitchFamily="18" charset="0"/>
            </a:endParaRPr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438150" y="1700213"/>
            <a:ext cx="2406650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0">
                <a:solidFill>
                  <a:srgbClr val="3366FF"/>
                </a:solidFill>
                <a:latin typeface="Times New Roman" pitchFamily="18" charset="0"/>
              </a:rPr>
              <a:t>А</a:t>
            </a:r>
            <a:r>
              <a:rPr lang="en-US" sz="12000">
                <a:solidFill>
                  <a:srgbClr val="3366FF"/>
                </a:solidFill>
                <a:latin typeface="Times New Roman" pitchFamily="18" charset="0"/>
              </a:rPr>
              <a:t>l</a:t>
            </a:r>
            <a:endParaRPr lang="ru-RU" sz="12000">
              <a:solidFill>
                <a:srgbClr val="3366FF"/>
              </a:solidFill>
              <a:latin typeface="Times New Roman" pitchFamily="18" charset="0"/>
            </a:endParaRPr>
          </a:p>
        </p:txBody>
      </p:sp>
      <p:sp>
        <p:nvSpPr>
          <p:cNvPr id="113673" name="Rectangle 9"/>
          <p:cNvSpPr>
            <a:spLocks noChangeArrowheads="1"/>
          </p:cNvSpPr>
          <p:nvPr/>
        </p:nvSpPr>
        <p:spPr bwMode="auto">
          <a:xfrm>
            <a:off x="179388" y="2900363"/>
            <a:ext cx="720725" cy="72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/>
              <a:t>+13</a:t>
            </a:r>
            <a:endParaRPr lang="ru-RU" sz="2800" b="1"/>
          </a:p>
        </p:txBody>
      </p:sp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2124075" y="1806575"/>
            <a:ext cx="720725" cy="72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/>
              <a:t>0</a:t>
            </a:r>
            <a:endParaRPr lang="ru-RU" sz="2800" b="1"/>
          </a:p>
        </p:txBody>
      </p:sp>
      <p:sp>
        <p:nvSpPr>
          <p:cNvPr id="113675" name="Rectangle 11"/>
          <p:cNvSpPr>
            <a:spLocks noChangeArrowheads="1"/>
          </p:cNvSpPr>
          <p:nvPr/>
        </p:nvSpPr>
        <p:spPr bwMode="auto">
          <a:xfrm>
            <a:off x="2578100" y="3397250"/>
            <a:ext cx="504825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/>
              <a:t>2e</a:t>
            </a:r>
            <a:endParaRPr lang="ru-RU" b="1"/>
          </a:p>
        </p:txBody>
      </p:sp>
      <p:sp>
        <p:nvSpPr>
          <p:cNvPr id="113676" name="Arc 12"/>
          <p:cNvSpPr>
            <a:spLocks/>
          </p:cNvSpPr>
          <p:nvPr/>
        </p:nvSpPr>
        <p:spPr bwMode="auto">
          <a:xfrm>
            <a:off x="2794000" y="1885950"/>
            <a:ext cx="231775" cy="1468438"/>
          </a:xfrm>
          <a:custGeom>
            <a:avLst/>
            <a:gdLst>
              <a:gd name="G0" fmla="+- 0 0 0"/>
              <a:gd name="G1" fmla="+- 18711 0 0"/>
              <a:gd name="G2" fmla="+- 21600 0 0"/>
              <a:gd name="T0" fmla="*/ 10792 w 21600"/>
              <a:gd name="T1" fmla="*/ 0 h 37356"/>
              <a:gd name="T2" fmla="*/ 10906 w 21600"/>
              <a:gd name="T3" fmla="*/ 37356 h 37356"/>
              <a:gd name="T4" fmla="*/ 0 w 21600"/>
              <a:gd name="T5" fmla="*/ 18711 h 37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356" fill="none" extrusionOk="0">
                <a:moveTo>
                  <a:pt x="10791" y="0"/>
                </a:moveTo>
                <a:cubicBezTo>
                  <a:pt x="17479" y="3857"/>
                  <a:pt x="21600" y="10990"/>
                  <a:pt x="21600" y="18711"/>
                </a:cubicBezTo>
                <a:cubicBezTo>
                  <a:pt x="21600" y="26384"/>
                  <a:pt x="17529" y="33481"/>
                  <a:pt x="10905" y="37355"/>
                </a:cubicBezTo>
              </a:path>
              <a:path w="21600" h="37356" stroke="0" extrusionOk="0">
                <a:moveTo>
                  <a:pt x="10791" y="0"/>
                </a:moveTo>
                <a:cubicBezTo>
                  <a:pt x="17479" y="3857"/>
                  <a:pt x="21600" y="10990"/>
                  <a:pt x="21600" y="18711"/>
                </a:cubicBezTo>
                <a:cubicBezTo>
                  <a:pt x="21600" y="26384"/>
                  <a:pt x="17529" y="33481"/>
                  <a:pt x="10905" y="37355"/>
                </a:cubicBezTo>
                <a:lnTo>
                  <a:pt x="0" y="1871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77" name="Arc 13"/>
          <p:cNvSpPr>
            <a:spLocks/>
          </p:cNvSpPr>
          <p:nvPr/>
        </p:nvSpPr>
        <p:spPr bwMode="auto">
          <a:xfrm>
            <a:off x="3297238" y="1885950"/>
            <a:ext cx="231775" cy="1468438"/>
          </a:xfrm>
          <a:custGeom>
            <a:avLst/>
            <a:gdLst>
              <a:gd name="G0" fmla="+- 0 0 0"/>
              <a:gd name="G1" fmla="+- 18711 0 0"/>
              <a:gd name="G2" fmla="+- 21600 0 0"/>
              <a:gd name="T0" fmla="*/ 10792 w 21600"/>
              <a:gd name="T1" fmla="*/ 0 h 37356"/>
              <a:gd name="T2" fmla="*/ 10906 w 21600"/>
              <a:gd name="T3" fmla="*/ 37356 h 37356"/>
              <a:gd name="T4" fmla="*/ 0 w 21600"/>
              <a:gd name="T5" fmla="*/ 18711 h 37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356" fill="none" extrusionOk="0">
                <a:moveTo>
                  <a:pt x="10791" y="0"/>
                </a:moveTo>
                <a:cubicBezTo>
                  <a:pt x="17479" y="3857"/>
                  <a:pt x="21600" y="10990"/>
                  <a:pt x="21600" y="18711"/>
                </a:cubicBezTo>
                <a:cubicBezTo>
                  <a:pt x="21600" y="26384"/>
                  <a:pt x="17529" y="33481"/>
                  <a:pt x="10905" y="37355"/>
                </a:cubicBezTo>
              </a:path>
              <a:path w="21600" h="37356" stroke="0" extrusionOk="0">
                <a:moveTo>
                  <a:pt x="10791" y="0"/>
                </a:moveTo>
                <a:cubicBezTo>
                  <a:pt x="17479" y="3857"/>
                  <a:pt x="21600" y="10990"/>
                  <a:pt x="21600" y="18711"/>
                </a:cubicBezTo>
                <a:cubicBezTo>
                  <a:pt x="21600" y="26384"/>
                  <a:pt x="17529" y="33481"/>
                  <a:pt x="10905" y="37355"/>
                </a:cubicBezTo>
                <a:lnTo>
                  <a:pt x="0" y="1871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78" name="Arc 14"/>
          <p:cNvSpPr>
            <a:spLocks/>
          </p:cNvSpPr>
          <p:nvPr/>
        </p:nvSpPr>
        <p:spPr bwMode="auto">
          <a:xfrm>
            <a:off x="3802063" y="1885950"/>
            <a:ext cx="231775" cy="1468438"/>
          </a:xfrm>
          <a:custGeom>
            <a:avLst/>
            <a:gdLst>
              <a:gd name="G0" fmla="+- 0 0 0"/>
              <a:gd name="G1" fmla="+- 18711 0 0"/>
              <a:gd name="G2" fmla="+- 21600 0 0"/>
              <a:gd name="T0" fmla="*/ 10792 w 21600"/>
              <a:gd name="T1" fmla="*/ 0 h 37356"/>
              <a:gd name="T2" fmla="*/ 10906 w 21600"/>
              <a:gd name="T3" fmla="*/ 37356 h 37356"/>
              <a:gd name="T4" fmla="*/ 0 w 21600"/>
              <a:gd name="T5" fmla="*/ 18711 h 37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356" fill="none" extrusionOk="0">
                <a:moveTo>
                  <a:pt x="10791" y="0"/>
                </a:moveTo>
                <a:cubicBezTo>
                  <a:pt x="17479" y="3857"/>
                  <a:pt x="21600" y="10990"/>
                  <a:pt x="21600" y="18711"/>
                </a:cubicBezTo>
                <a:cubicBezTo>
                  <a:pt x="21600" y="26384"/>
                  <a:pt x="17529" y="33481"/>
                  <a:pt x="10905" y="37355"/>
                </a:cubicBezTo>
              </a:path>
              <a:path w="21600" h="37356" stroke="0" extrusionOk="0">
                <a:moveTo>
                  <a:pt x="10791" y="0"/>
                </a:moveTo>
                <a:cubicBezTo>
                  <a:pt x="17479" y="3857"/>
                  <a:pt x="21600" y="10990"/>
                  <a:pt x="21600" y="18711"/>
                </a:cubicBezTo>
                <a:cubicBezTo>
                  <a:pt x="21600" y="26384"/>
                  <a:pt x="17529" y="33481"/>
                  <a:pt x="10905" y="37355"/>
                </a:cubicBezTo>
                <a:lnTo>
                  <a:pt x="0" y="1871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79" name="Rectangle 15"/>
          <p:cNvSpPr>
            <a:spLocks noChangeArrowheads="1"/>
          </p:cNvSpPr>
          <p:nvPr/>
        </p:nvSpPr>
        <p:spPr bwMode="auto">
          <a:xfrm>
            <a:off x="3154363" y="3397250"/>
            <a:ext cx="504825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/>
              <a:t>8e</a:t>
            </a:r>
            <a:endParaRPr lang="ru-RU" b="1"/>
          </a:p>
        </p:txBody>
      </p:sp>
      <p:sp>
        <p:nvSpPr>
          <p:cNvPr id="113680" name="Rectangle 16"/>
          <p:cNvSpPr>
            <a:spLocks noChangeArrowheads="1"/>
          </p:cNvSpPr>
          <p:nvPr/>
        </p:nvSpPr>
        <p:spPr bwMode="auto">
          <a:xfrm>
            <a:off x="3657600" y="3397250"/>
            <a:ext cx="504825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/>
              <a:t>3e</a:t>
            </a:r>
            <a:endParaRPr lang="ru-RU" b="1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356100" y="2133600"/>
            <a:ext cx="1152525" cy="1196975"/>
            <a:chOff x="2744" y="1344"/>
            <a:chExt cx="726" cy="754"/>
          </a:xfrm>
        </p:grpSpPr>
        <p:sp>
          <p:nvSpPr>
            <p:cNvPr id="113682" name="Rectangle 18"/>
            <p:cNvSpPr>
              <a:spLocks noChangeArrowheads="1"/>
            </p:cNvSpPr>
            <p:nvPr/>
          </p:nvSpPr>
          <p:spPr bwMode="auto">
            <a:xfrm>
              <a:off x="2744" y="1344"/>
              <a:ext cx="726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2400" b="1">
                  <a:latin typeface="Times New Roman" pitchFamily="18" charset="0"/>
                </a:rPr>
                <a:t>P</a:t>
              </a:r>
              <a:r>
                <a:rPr lang="en-US" sz="2400" b="1" baseline="30000">
                  <a:latin typeface="Times New Roman" pitchFamily="18" charset="0"/>
                </a:rPr>
                <a:t>+</a:t>
              </a:r>
              <a:r>
                <a:rPr lang="en-US" sz="2400" b="1">
                  <a:latin typeface="Times New Roman" pitchFamily="18" charset="0"/>
                </a:rPr>
                <a:t> = 13</a:t>
              </a:r>
              <a:endParaRPr lang="ru-RU" sz="2400" b="1">
                <a:latin typeface="Times New Roman" pitchFamily="18" charset="0"/>
              </a:endParaRPr>
            </a:p>
          </p:txBody>
        </p:sp>
        <p:sp>
          <p:nvSpPr>
            <p:cNvPr id="113683" name="Rectangle 19"/>
            <p:cNvSpPr>
              <a:spLocks noChangeArrowheads="1"/>
            </p:cNvSpPr>
            <p:nvPr/>
          </p:nvSpPr>
          <p:spPr bwMode="auto">
            <a:xfrm>
              <a:off x="2744" y="1830"/>
              <a:ext cx="726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2400" b="1">
                  <a:latin typeface="Times New Roman" pitchFamily="18" charset="0"/>
                </a:rPr>
                <a:t>n</a:t>
              </a:r>
              <a:r>
                <a:rPr lang="en-US" sz="2400" b="1" baseline="30000">
                  <a:latin typeface="Times New Roman" pitchFamily="18" charset="0"/>
                </a:rPr>
                <a:t>0</a:t>
              </a:r>
              <a:r>
                <a:rPr lang="en-US" sz="2400" b="1">
                  <a:latin typeface="Times New Roman" pitchFamily="18" charset="0"/>
                </a:rPr>
                <a:t> </a:t>
              </a:r>
              <a:r>
                <a:rPr lang="ru-RU" sz="2400" b="1">
                  <a:latin typeface="Times New Roman" pitchFamily="18" charset="0"/>
                </a:rPr>
                <a:t> </a:t>
              </a:r>
              <a:r>
                <a:rPr lang="en-US" sz="2400" b="1">
                  <a:latin typeface="Times New Roman" pitchFamily="18" charset="0"/>
                </a:rPr>
                <a:t>= 14</a:t>
              </a:r>
              <a:endParaRPr lang="ru-RU" sz="2400" b="1">
                <a:latin typeface="Times New Roman" pitchFamily="18" charset="0"/>
              </a:endParaRPr>
            </a:p>
          </p:txBody>
        </p:sp>
        <p:sp>
          <p:nvSpPr>
            <p:cNvPr id="113684" name="Rectangle 20"/>
            <p:cNvSpPr>
              <a:spLocks noChangeArrowheads="1"/>
            </p:cNvSpPr>
            <p:nvPr/>
          </p:nvSpPr>
          <p:spPr bwMode="auto">
            <a:xfrm>
              <a:off x="2744" y="1558"/>
              <a:ext cx="726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2400" b="1">
                  <a:latin typeface="Times New Roman" pitchFamily="18" charset="0"/>
                </a:rPr>
                <a:t>e</a:t>
              </a:r>
              <a:r>
                <a:rPr lang="en-US" sz="2400" b="1" baseline="30000">
                  <a:latin typeface="Times New Roman" pitchFamily="18" charset="0"/>
                </a:rPr>
                <a:t>- </a:t>
              </a:r>
              <a:r>
                <a:rPr lang="ru-RU" sz="2400" b="1" baseline="30000">
                  <a:latin typeface="Times New Roman" pitchFamily="18" charset="0"/>
                </a:rPr>
                <a:t>   </a:t>
              </a:r>
              <a:r>
                <a:rPr lang="en-US" sz="2400" b="1">
                  <a:latin typeface="Times New Roman" pitchFamily="18" charset="0"/>
                </a:rPr>
                <a:t>=</a:t>
              </a:r>
              <a:r>
                <a:rPr lang="ru-RU" sz="2400" b="1">
                  <a:latin typeface="Times New Roman" pitchFamily="18" charset="0"/>
                </a:rPr>
                <a:t> </a:t>
              </a:r>
              <a:r>
                <a:rPr lang="en-US" sz="2400" b="1">
                  <a:latin typeface="Times New Roman" pitchFamily="18" charset="0"/>
                </a:rPr>
                <a:t>13</a:t>
              </a:r>
              <a:endParaRPr lang="ru-RU" sz="2400" b="1">
                <a:latin typeface="Times New Roman" pitchFamily="18" charset="0"/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46113" y="4121150"/>
            <a:ext cx="8281987" cy="2520950"/>
            <a:chOff x="249" y="2387"/>
            <a:chExt cx="5217" cy="1588"/>
          </a:xfrm>
        </p:grpSpPr>
        <p:sp>
          <p:nvSpPr>
            <p:cNvPr id="113686" name="Rectangle 22"/>
            <p:cNvSpPr>
              <a:spLocks noChangeArrowheads="1"/>
            </p:cNvSpPr>
            <p:nvPr/>
          </p:nvSpPr>
          <p:spPr bwMode="auto">
            <a:xfrm>
              <a:off x="249" y="3612"/>
              <a:ext cx="36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87" name="Rectangle 23"/>
            <p:cNvSpPr>
              <a:spLocks noChangeArrowheads="1"/>
            </p:cNvSpPr>
            <p:nvPr/>
          </p:nvSpPr>
          <p:spPr bwMode="auto">
            <a:xfrm>
              <a:off x="1066" y="3067"/>
              <a:ext cx="36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88" name="Rectangle 24"/>
            <p:cNvSpPr>
              <a:spLocks noChangeArrowheads="1"/>
            </p:cNvSpPr>
            <p:nvPr/>
          </p:nvSpPr>
          <p:spPr bwMode="auto">
            <a:xfrm>
              <a:off x="704" y="3249"/>
              <a:ext cx="36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89" name="Rectangle 25"/>
            <p:cNvSpPr>
              <a:spLocks noChangeArrowheads="1"/>
            </p:cNvSpPr>
            <p:nvPr/>
          </p:nvSpPr>
          <p:spPr bwMode="auto">
            <a:xfrm>
              <a:off x="1429" y="3067"/>
              <a:ext cx="36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90" name="Rectangle 26"/>
            <p:cNvSpPr>
              <a:spLocks noChangeArrowheads="1"/>
            </p:cNvSpPr>
            <p:nvPr/>
          </p:nvSpPr>
          <p:spPr bwMode="auto">
            <a:xfrm>
              <a:off x="1792" y="3067"/>
              <a:ext cx="36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91" name="Rectangle 27"/>
            <p:cNvSpPr>
              <a:spLocks noChangeArrowheads="1"/>
            </p:cNvSpPr>
            <p:nvPr/>
          </p:nvSpPr>
          <p:spPr bwMode="auto">
            <a:xfrm>
              <a:off x="2200" y="2704"/>
              <a:ext cx="36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92" name="Rectangle 28"/>
            <p:cNvSpPr>
              <a:spLocks noChangeArrowheads="1"/>
            </p:cNvSpPr>
            <p:nvPr/>
          </p:nvSpPr>
          <p:spPr bwMode="auto">
            <a:xfrm>
              <a:off x="2563" y="2523"/>
              <a:ext cx="36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93" name="Rectangle 29"/>
            <p:cNvSpPr>
              <a:spLocks noChangeArrowheads="1"/>
            </p:cNvSpPr>
            <p:nvPr/>
          </p:nvSpPr>
          <p:spPr bwMode="auto">
            <a:xfrm>
              <a:off x="2926" y="2523"/>
              <a:ext cx="36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94" name="Rectangle 30"/>
            <p:cNvSpPr>
              <a:spLocks noChangeArrowheads="1"/>
            </p:cNvSpPr>
            <p:nvPr/>
          </p:nvSpPr>
          <p:spPr bwMode="auto">
            <a:xfrm>
              <a:off x="3288" y="2523"/>
              <a:ext cx="36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95" name="Rectangle 31"/>
            <p:cNvSpPr>
              <a:spLocks noChangeArrowheads="1"/>
            </p:cNvSpPr>
            <p:nvPr/>
          </p:nvSpPr>
          <p:spPr bwMode="auto">
            <a:xfrm>
              <a:off x="3652" y="2387"/>
              <a:ext cx="36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96" name="Rectangle 32"/>
            <p:cNvSpPr>
              <a:spLocks noChangeArrowheads="1"/>
            </p:cNvSpPr>
            <p:nvPr/>
          </p:nvSpPr>
          <p:spPr bwMode="auto">
            <a:xfrm>
              <a:off x="4015" y="2387"/>
              <a:ext cx="36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97" name="Rectangle 33"/>
            <p:cNvSpPr>
              <a:spLocks noChangeArrowheads="1"/>
            </p:cNvSpPr>
            <p:nvPr/>
          </p:nvSpPr>
          <p:spPr bwMode="auto">
            <a:xfrm>
              <a:off x="4378" y="2387"/>
              <a:ext cx="36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98" name="Rectangle 34"/>
            <p:cNvSpPr>
              <a:spLocks noChangeArrowheads="1"/>
            </p:cNvSpPr>
            <p:nvPr/>
          </p:nvSpPr>
          <p:spPr bwMode="auto">
            <a:xfrm>
              <a:off x="4741" y="2387"/>
              <a:ext cx="36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99" name="Rectangle 35"/>
            <p:cNvSpPr>
              <a:spLocks noChangeArrowheads="1"/>
            </p:cNvSpPr>
            <p:nvPr/>
          </p:nvSpPr>
          <p:spPr bwMode="auto">
            <a:xfrm>
              <a:off x="5103" y="2387"/>
              <a:ext cx="363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3700" name="AutoShape 36"/>
          <p:cNvSpPr>
            <a:spLocks noChangeArrowheads="1"/>
          </p:cNvSpPr>
          <p:nvPr/>
        </p:nvSpPr>
        <p:spPr bwMode="auto">
          <a:xfrm>
            <a:off x="755650" y="6137275"/>
            <a:ext cx="71438" cy="430213"/>
          </a:xfrm>
          <a:prstGeom prst="upArrow">
            <a:avLst>
              <a:gd name="adj1" fmla="val 50000"/>
              <a:gd name="adj2" fmla="val 15055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13701" name="AutoShape 37"/>
          <p:cNvSpPr>
            <a:spLocks noChangeArrowheads="1"/>
          </p:cNvSpPr>
          <p:nvPr/>
        </p:nvSpPr>
        <p:spPr bwMode="auto">
          <a:xfrm>
            <a:off x="971550" y="6137275"/>
            <a:ext cx="71438" cy="431800"/>
          </a:xfrm>
          <a:prstGeom prst="downArrow">
            <a:avLst>
              <a:gd name="adj1" fmla="val 50000"/>
              <a:gd name="adj2" fmla="val 15111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13702" name="AutoShape 38"/>
          <p:cNvSpPr>
            <a:spLocks noChangeArrowheads="1"/>
          </p:cNvSpPr>
          <p:nvPr/>
        </p:nvSpPr>
        <p:spPr bwMode="auto">
          <a:xfrm>
            <a:off x="1474788" y="5561013"/>
            <a:ext cx="71437" cy="430212"/>
          </a:xfrm>
          <a:prstGeom prst="upArrow">
            <a:avLst>
              <a:gd name="adj1" fmla="val 50000"/>
              <a:gd name="adj2" fmla="val 15055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13703" name="AutoShape 39"/>
          <p:cNvSpPr>
            <a:spLocks noChangeArrowheads="1"/>
          </p:cNvSpPr>
          <p:nvPr/>
        </p:nvSpPr>
        <p:spPr bwMode="auto">
          <a:xfrm>
            <a:off x="3203575" y="5273675"/>
            <a:ext cx="71438" cy="430213"/>
          </a:xfrm>
          <a:prstGeom prst="upArrow">
            <a:avLst>
              <a:gd name="adj1" fmla="val 50000"/>
              <a:gd name="adj2" fmla="val 15055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13704" name="AutoShape 40"/>
          <p:cNvSpPr>
            <a:spLocks noChangeArrowheads="1"/>
          </p:cNvSpPr>
          <p:nvPr/>
        </p:nvSpPr>
        <p:spPr bwMode="auto">
          <a:xfrm>
            <a:off x="2627313" y="5273675"/>
            <a:ext cx="71437" cy="430213"/>
          </a:xfrm>
          <a:prstGeom prst="upArrow">
            <a:avLst>
              <a:gd name="adj1" fmla="val 50000"/>
              <a:gd name="adj2" fmla="val 15055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13705" name="AutoShape 41"/>
          <p:cNvSpPr>
            <a:spLocks noChangeArrowheads="1"/>
          </p:cNvSpPr>
          <p:nvPr/>
        </p:nvSpPr>
        <p:spPr bwMode="auto">
          <a:xfrm>
            <a:off x="2051050" y="5273675"/>
            <a:ext cx="71438" cy="430213"/>
          </a:xfrm>
          <a:prstGeom prst="upArrow">
            <a:avLst>
              <a:gd name="adj1" fmla="val 50000"/>
              <a:gd name="adj2" fmla="val 15055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13706" name="AutoShape 42"/>
          <p:cNvSpPr>
            <a:spLocks noChangeArrowheads="1"/>
          </p:cNvSpPr>
          <p:nvPr/>
        </p:nvSpPr>
        <p:spPr bwMode="auto">
          <a:xfrm>
            <a:off x="3851275" y="4697413"/>
            <a:ext cx="71438" cy="430212"/>
          </a:xfrm>
          <a:prstGeom prst="upArrow">
            <a:avLst>
              <a:gd name="adj1" fmla="val 50000"/>
              <a:gd name="adj2" fmla="val 15055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13707" name="AutoShape 43"/>
          <p:cNvSpPr>
            <a:spLocks noChangeArrowheads="1"/>
          </p:cNvSpPr>
          <p:nvPr/>
        </p:nvSpPr>
        <p:spPr bwMode="auto">
          <a:xfrm>
            <a:off x="3419475" y="5273675"/>
            <a:ext cx="71438" cy="431800"/>
          </a:xfrm>
          <a:prstGeom prst="downArrow">
            <a:avLst>
              <a:gd name="adj1" fmla="val 50000"/>
              <a:gd name="adj2" fmla="val 15111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13708" name="AutoShape 44"/>
          <p:cNvSpPr>
            <a:spLocks noChangeArrowheads="1"/>
          </p:cNvSpPr>
          <p:nvPr/>
        </p:nvSpPr>
        <p:spPr bwMode="auto">
          <a:xfrm>
            <a:off x="1692275" y="5589588"/>
            <a:ext cx="71438" cy="431800"/>
          </a:xfrm>
          <a:prstGeom prst="downArrow">
            <a:avLst>
              <a:gd name="adj1" fmla="val 50000"/>
              <a:gd name="adj2" fmla="val 15111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13709" name="AutoShape 45"/>
          <p:cNvSpPr>
            <a:spLocks noChangeArrowheads="1"/>
          </p:cNvSpPr>
          <p:nvPr/>
        </p:nvSpPr>
        <p:spPr bwMode="auto">
          <a:xfrm>
            <a:off x="2843213" y="5273675"/>
            <a:ext cx="71437" cy="431800"/>
          </a:xfrm>
          <a:prstGeom prst="downArrow">
            <a:avLst>
              <a:gd name="adj1" fmla="val 50000"/>
              <a:gd name="adj2" fmla="val 15111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13710" name="AutoShape 46"/>
          <p:cNvSpPr>
            <a:spLocks noChangeArrowheads="1"/>
          </p:cNvSpPr>
          <p:nvPr/>
        </p:nvSpPr>
        <p:spPr bwMode="auto">
          <a:xfrm>
            <a:off x="2266950" y="5273675"/>
            <a:ext cx="71438" cy="431800"/>
          </a:xfrm>
          <a:prstGeom prst="downArrow">
            <a:avLst>
              <a:gd name="adj1" fmla="val 50000"/>
              <a:gd name="adj2" fmla="val 15111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13711" name="Rectangle 47"/>
          <p:cNvSpPr>
            <a:spLocks noChangeArrowheads="1"/>
          </p:cNvSpPr>
          <p:nvPr/>
        </p:nvSpPr>
        <p:spPr bwMode="auto">
          <a:xfrm>
            <a:off x="611188" y="548957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/>
              <a:t>1</a:t>
            </a:r>
            <a:r>
              <a:rPr lang="en-US" sz="2400" b="1"/>
              <a:t>s</a:t>
            </a:r>
            <a:r>
              <a:rPr lang="en-US" sz="2400" b="1" baseline="30000"/>
              <a:t>2</a:t>
            </a:r>
            <a:endParaRPr lang="ru-RU" sz="2400" b="1" baseline="30000"/>
          </a:p>
        </p:txBody>
      </p:sp>
      <p:sp>
        <p:nvSpPr>
          <p:cNvPr id="113712" name="AutoShape 48"/>
          <p:cNvSpPr>
            <a:spLocks noChangeArrowheads="1"/>
          </p:cNvSpPr>
          <p:nvPr/>
        </p:nvSpPr>
        <p:spPr bwMode="auto">
          <a:xfrm>
            <a:off x="4067175" y="4697413"/>
            <a:ext cx="71438" cy="431800"/>
          </a:xfrm>
          <a:prstGeom prst="downArrow">
            <a:avLst>
              <a:gd name="adj1" fmla="val 50000"/>
              <a:gd name="adj2" fmla="val 15111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13713" name="AutoShape 49"/>
          <p:cNvSpPr>
            <a:spLocks noChangeArrowheads="1"/>
          </p:cNvSpPr>
          <p:nvPr/>
        </p:nvSpPr>
        <p:spPr bwMode="auto">
          <a:xfrm>
            <a:off x="4500563" y="4408488"/>
            <a:ext cx="71437" cy="430212"/>
          </a:xfrm>
          <a:prstGeom prst="upArrow">
            <a:avLst>
              <a:gd name="adj1" fmla="val 50000"/>
              <a:gd name="adj2" fmla="val 15055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13714" name="Rectangle 50"/>
          <p:cNvSpPr>
            <a:spLocks noChangeArrowheads="1"/>
          </p:cNvSpPr>
          <p:nvPr/>
        </p:nvSpPr>
        <p:spPr bwMode="auto">
          <a:xfrm>
            <a:off x="1331913" y="49133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/>
              <a:t>2</a:t>
            </a:r>
            <a:r>
              <a:rPr lang="en-US" sz="2400" b="1"/>
              <a:t>s</a:t>
            </a:r>
            <a:r>
              <a:rPr lang="en-US" sz="2400" b="1" baseline="30000"/>
              <a:t>2</a:t>
            </a:r>
            <a:endParaRPr lang="ru-RU" sz="2400" b="1" baseline="30000"/>
          </a:p>
        </p:txBody>
      </p:sp>
      <p:sp>
        <p:nvSpPr>
          <p:cNvPr id="113715" name="Rectangle 51"/>
          <p:cNvSpPr>
            <a:spLocks noChangeArrowheads="1"/>
          </p:cNvSpPr>
          <p:nvPr/>
        </p:nvSpPr>
        <p:spPr bwMode="auto">
          <a:xfrm>
            <a:off x="2484438" y="462438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/>
              <a:t>2p</a:t>
            </a:r>
            <a:r>
              <a:rPr lang="en-US" sz="2400" b="1" baseline="30000"/>
              <a:t>6</a:t>
            </a:r>
            <a:endParaRPr lang="ru-RU" sz="2400" b="1" baseline="30000"/>
          </a:p>
        </p:txBody>
      </p:sp>
      <p:sp>
        <p:nvSpPr>
          <p:cNvPr id="113716" name="Rectangle 52"/>
          <p:cNvSpPr>
            <a:spLocks noChangeArrowheads="1"/>
          </p:cNvSpPr>
          <p:nvPr/>
        </p:nvSpPr>
        <p:spPr bwMode="auto">
          <a:xfrm>
            <a:off x="3708400" y="4048125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/>
              <a:t>3s</a:t>
            </a:r>
            <a:r>
              <a:rPr lang="en-US" sz="2400" b="1" baseline="30000"/>
              <a:t>2</a:t>
            </a:r>
            <a:endParaRPr lang="ru-RU" sz="2400" b="1" baseline="30000"/>
          </a:p>
        </p:txBody>
      </p:sp>
      <p:sp>
        <p:nvSpPr>
          <p:cNvPr id="113717" name="Rectangle 53"/>
          <p:cNvSpPr>
            <a:spLocks noChangeArrowheads="1"/>
          </p:cNvSpPr>
          <p:nvPr/>
        </p:nvSpPr>
        <p:spPr bwMode="auto">
          <a:xfrm>
            <a:off x="4787900" y="376078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/>
              <a:t>3p</a:t>
            </a:r>
            <a:r>
              <a:rPr lang="en-US" sz="2400" b="1" baseline="30000"/>
              <a:t>1</a:t>
            </a:r>
            <a:endParaRPr lang="ru-RU" sz="2400" b="1" baseline="30000"/>
          </a:p>
        </p:txBody>
      </p:sp>
      <p:sp>
        <p:nvSpPr>
          <p:cNvPr id="113718" name="Rectangle 54"/>
          <p:cNvSpPr>
            <a:spLocks noChangeArrowheads="1"/>
          </p:cNvSpPr>
          <p:nvPr/>
        </p:nvSpPr>
        <p:spPr bwMode="auto">
          <a:xfrm>
            <a:off x="2051050" y="6165850"/>
            <a:ext cx="41767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Краткая электронная запись</a:t>
            </a:r>
          </a:p>
        </p:txBody>
      </p:sp>
      <p:sp>
        <p:nvSpPr>
          <p:cNvPr id="113719" name="Rectangle 55"/>
          <p:cNvSpPr>
            <a:spLocks noChangeArrowheads="1"/>
          </p:cNvSpPr>
          <p:nvPr/>
        </p:nvSpPr>
        <p:spPr bwMode="auto">
          <a:xfrm>
            <a:off x="611188" y="548957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/>
              <a:t>1</a:t>
            </a:r>
            <a:r>
              <a:rPr lang="en-US" sz="2400" b="1"/>
              <a:t>s</a:t>
            </a:r>
            <a:r>
              <a:rPr lang="en-US" sz="2400" b="1" baseline="30000"/>
              <a:t>2</a:t>
            </a:r>
            <a:endParaRPr lang="ru-RU" sz="2400" b="1" baseline="30000"/>
          </a:p>
        </p:txBody>
      </p:sp>
      <p:sp>
        <p:nvSpPr>
          <p:cNvPr id="113720" name="Rectangle 56"/>
          <p:cNvSpPr>
            <a:spLocks noChangeArrowheads="1"/>
          </p:cNvSpPr>
          <p:nvPr/>
        </p:nvSpPr>
        <p:spPr bwMode="auto">
          <a:xfrm>
            <a:off x="1331913" y="49133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/>
              <a:t>2</a:t>
            </a:r>
            <a:r>
              <a:rPr lang="en-US" sz="2400" b="1"/>
              <a:t>s</a:t>
            </a:r>
            <a:r>
              <a:rPr lang="en-US" sz="2400" b="1" baseline="30000"/>
              <a:t>2</a:t>
            </a:r>
            <a:endParaRPr lang="ru-RU" sz="2400" b="1" baseline="30000"/>
          </a:p>
        </p:txBody>
      </p:sp>
      <p:sp>
        <p:nvSpPr>
          <p:cNvPr id="113721" name="Rectangle 57"/>
          <p:cNvSpPr>
            <a:spLocks noChangeArrowheads="1"/>
          </p:cNvSpPr>
          <p:nvPr/>
        </p:nvSpPr>
        <p:spPr bwMode="auto">
          <a:xfrm>
            <a:off x="2484438" y="462438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/>
              <a:t>2p</a:t>
            </a:r>
            <a:r>
              <a:rPr lang="en-US" sz="2400" b="1" baseline="30000"/>
              <a:t>6</a:t>
            </a:r>
            <a:endParaRPr lang="ru-RU" sz="2400" b="1" baseline="30000"/>
          </a:p>
        </p:txBody>
      </p:sp>
      <p:sp>
        <p:nvSpPr>
          <p:cNvPr id="113722" name="Rectangle 58"/>
          <p:cNvSpPr>
            <a:spLocks noChangeArrowheads="1"/>
          </p:cNvSpPr>
          <p:nvPr/>
        </p:nvSpPr>
        <p:spPr bwMode="auto">
          <a:xfrm>
            <a:off x="3708400" y="4048125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/>
              <a:t>3s</a:t>
            </a:r>
            <a:r>
              <a:rPr lang="en-US" sz="2400" b="1" baseline="30000"/>
              <a:t>2</a:t>
            </a:r>
            <a:endParaRPr lang="ru-RU" sz="2400" b="1" baseline="30000"/>
          </a:p>
        </p:txBody>
      </p:sp>
      <p:sp>
        <p:nvSpPr>
          <p:cNvPr id="113723" name="Rectangle 59"/>
          <p:cNvSpPr>
            <a:spLocks noChangeArrowheads="1"/>
          </p:cNvSpPr>
          <p:nvPr/>
        </p:nvSpPr>
        <p:spPr bwMode="auto">
          <a:xfrm>
            <a:off x="4787900" y="376078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/>
              <a:t>3p</a:t>
            </a:r>
            <a:r>
              <a:rPr lang="en-US" sz="2400" b="1" baseline="30000"/>
              <a:t>1</a:t>
            </a:r>
            <a:endParaRPr lang="ru-RU" sz="2400" b="1" baseline="30000"/>
          </a:p>
        </p:txBody>
      </p:sp>
      <p:sp>
        <p:nvSpPr>
          <p:cNvPr id="113724" name="Line 60"/>
          <p:cNvSpPr>
            <a:spLocks noChangeShapeType="1"/>
          </p:cNvSpPr>
          <p:nvPr/>
        </p:nvSpPr>
        <p:spPr bwMode="auto">
          <a:xfrm>
            <a:off x="7885113" y="6597650"/>
            <a:ext cx="9350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725" name="AutoShape 61"/>
          <p:cNvSpPr>
            <a:spLocks noChangeArrowheads="1"/>
          </p:cNvSpPr>
          <p:nvPr/>
        </p:nvSpPr>
        <p:spPr bwMode="auto">
          <a:xfrm>
            <a:off x="6011863" y="2133600"/>
            <a:ext cx="2879725" cy="431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Порядок заполнения</a:t>
            </a:r>
          </a:p>
        </p:txBody>
      </p:sp>
      <p:sp>
        <p:nvSpPr>
          <p:cNvPr id="113728" name="AutoShape 6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18450" y="1268413"/>
            <a:ext cx="1008063" cy="287337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hlinkClick r:id="rId2" action="ppaction://hlinksldjump"/>
              </a:rPr>
              <a:t>главная</a:t>
            </a:r>
            <a:endParaRPr lang="ru-RU"/>
          </a:p>
        </p:txBody>
      </p:sp>
      <p:sp>
        <p:nvSpPr>
          <p:cNvPr id="113729" name="AutoShape 6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26513" y="1268413"/>
            <a:ext cx="217487" cy="287337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73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01013" y="5734050"/>
            <a:ext cx="1042987" cy="333375"/>
          </a:xfrm>
          <a:prstGeom prst="actionButtonBlank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hlinkClick r:id="rId4" action="ppaction://hlinksldjump"/>
              </a:rPr>
              <a:t>Далее</a:t>
            </a: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3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3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3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3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1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1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1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13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1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1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1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13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13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500"/>
                            </p:stCondLst>
                            <p:childTnLst>
                              <p:par>
                                <p:cTn id="120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00417 L 0.60643 0.08796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113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500"/>
                            </p:stCondLst>
                            <p:childTnLst>
                              <p:par>
                                <p:cTn id="123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94 0.02523 L 0.58473 0.17223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113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500"/>
                            </p:stCondLst>
                            <p:childTnLst>
                              <p:par>
                                <p:cTn id="126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5198 0.21436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113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500"/>
                            </p:stCondLst>
                            <p:childTnLst>
                              <p:par>
                                <p:cTn id="129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0.01481 L 0.44896 0.29838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113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2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0.00416 L 0.37813 0.34444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113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11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725"/>
                  </p:tgtEl>
                </p:cond>
              </p:nextCondLst>
            </p:seq>
          </p:childTnLst>
        </p:cTn>
      </p:par>
    </p:tnLst>
    <p:bldLst>
      <p:bldP spid="113669" grpId="0" animBg="1"/>
      <p:bldP spid="113670" grpId="0"/>
      <p:bldP spid="113672" grpId="0"/>
      <p:bldP spid="113673" grpId="0"/>
      <p:bldP spid="113674" grpId="0"/>
      <p:bldP spid="113675" grpId="0"/>
      <p:bldP spid="113676" grpId="0" animBg="1"/>
      <p:bldP spid="113677" grpId="0" animBg="1"/>
      <p:bldP spid="113678" grpId="0" animBg="1"/>
      <p:bldP spid="113679" grpId="0"/>
      <p:bldP spid="113700" grpId="0" animBg="1"/>
      <p:bldP spid="113701" grpId="0" animBg="1"/>
      <p:bldP spid="113702" grpId="0" animBg="1"/>
      <p:bldP spid="113703" grpId="0" animBg="1"/>
      <p:bldP spid="113704" grpId="0" animBg="1"/>
      <p:bldP spid="113705" grpId="0" animBg="1"/>
      <p:bldP spid="113706" grpId="0" animBg="1"/>
      <p:bldP spid="113707" grpId="0" animBg="1"/>
      <p:bldP spid="113708" grpId="0" animBg="1"/>
      <p:bldP spid="113709" grpId="0" animBg="1"/>
      <p:bldP spid="113710" grpId="0" animBg="1"/>
      <p:bldP spid="113712" grpId="0" animBg="1"/>
      <p:bldP spid="113713" grpId="0" animBg="1"/>
      <p:bldP spid="113719" grpId="0"/>
      <p:bldP spid="113720" grpId="0"/>
      <p:bldP spid="113721" grpId="0"/>
      <p:bldP spid="113722" grpId="0"/>
      <p:bldP spid="113723" grpId="0"/>
      <p:bldP spid="113724" grpId="0" animBg="1"/>
      <p:bldP spid="113725" grpId="0" animBg="1"/>
      <p:bldP spid="113725" grpId="1" animBg="1"/>
      <p:bldP spid="113725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9E65-74D8-4B8B-B444-34146D2ECABF}" type="slidenum">
              <a:rPr lang="ru-RU"/>
              <a:pPr/>
              <a:t>16</a:t>
            </a:fld>
            <a:endParaRPr lang="ru-RU"/>
          </a:p>
        </p:txBody>
      </p:sp>
      <p:sp>
        <p:nvSpPr>
          <p:cNvPr id="139266" name="Line 2"/>
          <p:cNvSpPr>
            <a:spLocks noChangeShapeType="1"/>
          </p:cNvSpPr>
          <p:nvPr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9267" name="WordArt 3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633571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1976FF"/>
                </a:solidFill>
                <a:latin typeface="Times New Roman"/>
                <a:cs typeface="Times New Roman"/>
              </a:rPr>
              <a:t>Алюминий</a:t>
            </a: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395288" y="1220788"/>
            <a:ext cx="7416800" cy="273050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9269" name="AutoShape 5"/>
          <p:cNvSpPr>
            <a:spLocks noChangeArrowheads="1"/>
          </p:cNvSpPr>
          <p:nvPr/>
        </p:nvSpPr>
        <p:spPr bwMode="auto">
          <a:xfrm>
            <a:off x="827088" y="1125538"/>
            <a:ext cx="5472112" cy="5048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2000" b="1">
                <a:latin typeface="Times New Roman" pitchFamily="18" charset="0"/>
              </a:rPr>
              <a:t>6. Химические свойства</a:t>
            </a:r>
          </a:p>
        </p:txBody>
      </p:sp>
      <p:sp>
        <p:nvSpPr>
          <p:cNvPr id="139290" name="AutoShape 26"/>
          <p:cNvSpPr>
            <a:spLocks noChangeArrowheads="1"/>
          </p:cNvSpPr>
          <p:nvPr/>
        </p:nvSpPr>
        <p:spPr bwMode="auto">
          <a:xfrm>
            <a:off x="250825" y="3860800"/>
            <a:ext cx="8642350" cy="24495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4000" b="1"/>
              <a:t>4А</a:t>
            </a:r>
            <a:r>
              <a:rPr lang="en-US" sz="4000" b="1"/>
              <a:t>l + 3O</a:t>
            </a:r>
            <a:r>
              <a:rPr lang="en-US" sz="4000" b="1" baseline="-25000"/>
              <a:t>2</a:t>
            </a:r>
            <a:r>
              <a:rPr lang="en-US" sz="4000" b="1"/>
              <a:t> = 2Al</a:t>
            </a:r>
            <a:r>
              <a:rPr lang="en-US" sz="4000" b="1" baseline="-25000"/>
              <a:t>2</a:t>
            </a:r>
            <a:r>
              <a:rPr lang="en-US" sz="4000" b="1"/>
              <a:t>O</a:t>
            </a:r>
            <a:r>
              <a:rPr lang="en-US" sz="4000" b="1" baseline="-25000"/>
              <a:t>3</a:t>
            </a:r>
          </a:p>
          <a:p>
            <a:r>
              <a:rPr lang="en-US" sz="3200" b="1"/>
              <a:t>      </a:t>
            </a:r>
            <a:r>
              <a:rPr lang="en-US" sz="2000" b="1"/>
              <a:t>t</a:t>
            </a:r>
          </a:p>
          <a:p>
            <a:r>
              <a:rPr lang="en-US" sz="4000" b="1"/>
              <a:t>2Al + 3S = Al</a:t>
            </a:r>
            <a:r>
              <a:rPr lang="en-US" sz="4000" b="1" baseline="-25000"/>
              <a:t>2</a:t>
            </a:r>
            <a:r>
              <a:rPr lang="en-US" sz="4000" b="1"/>
              <a:t>S</a:t>
            </a:r>
            <a:r>
              <a:rPr lang="en-US" sz="4000" b="1" baseline="-25000"/>
              <a:t>3</a:t>
            </a:r>
            <a:endParaRPr lang="ru-RU" sz="4000" b="1" baseline="-25000"/>
          </a:p>
        </p:txBody>
      </p:sp>
      <p:sp>
        <p:nvSpPr>
          <p:cNvPr id="139291" name="AutoShape 27"/>
          <p:cNvSpPr>
            <a:spLocks noChangeArrowheads="1"/>
          </p:cNvSpPr>
          <p:nvPr/>
        </p:nvSpPr>
        <p:spPr bwMode="auto">
          <a:xfrm>
            <a:off x="468313" y="1700213"/>
            <a:ext cx="5041900" cy="287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b="1">
                <a:latin typeface="Times New Roman" pitchFamily="18" charset="0"/>
              </a:rPr>
              <a:t>C</a:t>
            </a:r>
            <a:r>
              <a:rPr lang="ru-RU" b="1">
                <a:latin typeface="Times New Roman" pitchFamily="18" charset="0"/>
              </a:rPr>
              <a:t>  </a:t>
            </a:r>
            <a:r>
              <a:rPr lang="en-US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 н е м е т а л л а м и</a:t>
            </a:r>
            <a:r>
              <a:rPr lang="en-US" b="1">
                <a:latin typeface="Times New Roman" pitchFamily="18" charset="0"/>
              </a:rPr>
              <a:t> (c </a:t>
            </a:r>
            <a:r>
              <a:rPr lang="ru-RU" b="1">
                <a:latin typeface="Times New Roman" pitchFamily="18" charset="0"/>
              </a:rPr>
              <a:t>кислородом, с серой)</a:t>
            </a:r>
          </a:p>
        </p:txBody>
      </p:sp>
      <p:sp>
        <p:nvSpPr>
          <p:cNvPr id="139292" name="AutoShape 28"/>
          <p:cNvSpPr>
            <a:spLocks noChangeArrowheads="1"/>
          </p:cNvSpPr>
          <p:nvPr/>
        </p:nvSpPr>
        <p:spPr bwMode="auto">
          <a:xfrm>
            <a:off x="250825" y="3860800"/>
            <a:ext cx="8642350" cy="24495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b="1"/>
              <a:t>2</a:t>
            </a:r>
            <a:r>
              <a:rPr lang="ru-RU" sz="4000" b="1"/>
              <a:t>А</a:t>
            </a:r>
            <a:r>
              <a:rPr lang="en-US" sz="4000" b="1"/>
              <a:t>l + 3Cl</a:t>
            </a:r>
            <a:r>
              <a:rPr lang="en-US" sz="4000" b="1" baseline="-25000"/>
              <a:t>2</a:t>
            </a:r>
            <a:r>
              <a:rPr lang="en-US" sz="4000" b="1"/>
              <a:t> = 2AlCl</a:t>
            </a:r>
            <a:r>
              <a:rPr lang="en-US" sz="4000" b="1" baseline="-25000"/>
              <a:t>3</a:t>
            </a:r>
          </a:p>
          <a:p>
            <a:endParaRPr lang="en-US" sz="4000" b="1"/>
          </a:p>
          <a:p>
            <a:r>
              <a:rPr lang="en-US" sz="4000" b="1"/>
              <a:t>4Al + 3C = Al</a:t>
            </a:r>
            <a:r>
              <a:rPr lang="en-US" sz="4000" b="1" baseline="-25000"/>
              <a:t>4</a:t>
            </a:r>
            <a:r>
              <a:rPr lang="en-US" sz="4000" b="1"/>
              <a:t>C</a:t>
            </a:r>
            <a:r>
              <a:rPr lang="en-US" sz="4000" b="1" baseline="-25000"/>
              <a:t>3</a:t>
            </a:r>
            <a:endParaRPr lang="ru-RU" sz="4000" b="1" baseline="-25000"/>
          </a:p>
        </p:txBody>
      </p:sp>
      <p:sp>
        <p:nvSpPr>
          <p:cNvPr id="139293" name="AutoShape 29"/>
          <p:cNvSpPr>
            <a:spLocks noChangeArrowheads="1"/>
          </p:cNvSpPr>
          <p:nvPr/>
        </p:nvSpPr>
        <p:spPr bwMode="auto">
          <a:xfrm>
            <a:off x="468313" y="2060575"/>
            <a:ext cx="5041900" cy="2873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b="1">
                <a:latin typeface="Times New Roman" pitchFamily="18" charset="0"/>
              </a:rPr>
              <a:t>C</a:t>
            </a:r>
            <a:r>
              <a:rPr lang="ru-RU" b="1">
                <a:latin typeface="Times New Roman" pitchFamily="18" charset="0"/>
              </a:rPr>
              <a:t>  </a:t>
            </a:r>
            <a:r>
              <a:rPr lang="en-US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 неметаллами</a:t>
            </a:r>
            <a:r>
              <a:rPr lang="en-US" b="1">
                <a:latin typeface="Times New Roman" pitchFamily="18" charset="0"/>
              </a:rPr>
              <a:t> (c </a:t>
            </a:r>
            <a:r>
              <a:rPr lang="ru-RU" b="1">
                <a:latin typeface="Times New Roman" pitchFamily="18" charset="0"/>
              </a:rPr>
              <a:t>галогенами, с углеродом)</a:t>
            </a:r>
          </a:p>
        </p:txBody>
      </p:sp>
      <p:sp>
        <p:nvSpPr>
          <p:cNvPr id="139294" name="AutoShape 30"/>
          <p:cNvSpPr>
            <a:spLocks noChangeArrowheads="1"/>
          </p:cNvSpPr>
          <p:nvPr/>
        </p:nvSpPr>
        <p:spPr bwMode="auto">
          <a:xfrm>
            <a:off x="250825" y="3860800"/>
            <a:ext cx="8642350" cy="24495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800" b="1"/>
              <a:t>(Снять оксидную пленку)</a:t>
            </a:r>
            <a:endParaRPr lang="en-US" sz="2800" b="1" baseline="-25000"/>
          </a:p>
          <a:p>
            <a:endParaRPr lang="en-US" sz="2800" b="1"/>
          </a:p>
          <a:p>
            <a:r>
              <a:rPr lang="ru-RU" sz="4000" b="1"/>
              <a:t>2</a:t>
            </a:r>
            <a:r>
              <a:rPr lang="en-US" sz="4000" b="1"/>
              <a:t>Al + </a:t>
            </a:r>
            <a:r>
              <a:rPr lang="ru-RU" sz="4000" b="1"/>
              <a:t>6</a:t>
            </a:r>
            <a:r>
              <a:rPr lang="en-US" sz="4000" b="1"/>
              <a:t>H</a:t>
            </a:r>
            <a:r>
              <a:rPr lang="en-US" sz="4000" b="1" baseline="-25000"/>
              <a:t>2</a:t>
            </a:r>
            <a:r>
              <a:rPr lang="en-US" sz="4000" b="1"/>
              <a:t>O = 2Al(OH)</a:t>
            </a:r>
            <a:r>
              <a:rPr lang="en-US" sz="4000" b="1" baseline="-25000"/>
              <a:t>2</a:t>
            </a:r>
            <a:r>
              <a:rPr lang="en-US" sz="4000" b="1"/>
              <a:t> + H</a:t>
            </a:r>
            <a:r>
              <a:rPr lang="en-US" sz="4000" b="1" baseline="-25000"/>
              <a:t>2</a:t>
            </a:r>
            <a:r>
              <a:rPr lang="en-US" sz="4400" b="1">
                <a:cs typeface="Arial" charset="0"/>
              </a:rPr>
              <a:t>↑</a:t>
            </a:r>
          </a:p>
        </p:txBody>
      </p:sp>
      <p:sp>
        <p:nvSpPr>
          <p:cNvPr id="139295" name="AutoShape 31"/>
          <p:cNvSpPr>
            <a:spLocks noChangeArrowheads="1"/>
          </p:cNvSpPr>
          <p:nvPr/>
        </p:nvSpPr>
        <p:spPr bwMode="auto">
          <a:xfrm>
            <a:off x="468313" y="2420938"/>
            <a:ext cx="5041900" cy="287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b="1">
                <a:latin typeface="Times New Roman" pitchFamily="18" charset="0"/>
              </a:rPr>
              <a:t>C</a:t>
            </a:r>
            <a:r>
              <a:rPr lang="ru-RU" b="1">
                <a:latin typeface="Times New Roman" pitchFamily="18" charset="0"/>
              </a:rPr>
              <a:t>  </a:t>
            </a:r>
            <a:r>
              <a:rPr lang="en-US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 в о д о й </a:t>
            </a:r>
          </a:p>
        </p:txBody>
      </p:sp>
      <p:sp>
        <p:nvSpPr>
          <p:cNvPr id="139296" name="AutoShape 32"/>
          <p:cNvSpPr>
            <a:spLocks noChangeArrowheads="1"/>
          </p:cNvSpPr>
          <p:nvPr/>
        </p:nvSpPr>
        <p:spPr bwMode="auto">
          <a:xfrm>
            <a:off x="250825" y="3860800"/>
            <a:ext cx="8642350" cy="24495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4000" b="1"/>
              <a:t>2</a:t>
            </a:r>
            <a:r>
              <a:rPr lang="en-US" sz="4000" b="1"/>
              <a:t>Al + </a:t>
            </a:r>
            <a:r>
              <a:rPr lang="ru-RU" sz="4000" b="1"/>
              <a:t>6</a:t>
            </a:r>
            <a:r>
              <a:rPr lang="en-US" sz="4000" b="1"/>
              <a:t>HCl = 2AlCl</a:t>
            </a:r>
            <a:r>
              <a:rPr lang="en-US" sz="4000" b="1" baseline="-25000"/>
              <a:t>3</a:t>
            </a:r>
            <a:r>
              <a:rPr lang="en-US" sz="4000" b="1"/>
              <a:t> + H</a:t>
            </a:r>
            <a:r>
              <a:rPr lang="en-US" sz="4000" b="1" baseline="-25000"/>
              <a:t>2</a:t>
            </a:r>
            <a:r>
              <a:rPr lang="en-US" sz="4400" b="1">
                <a:cs typeface="Arial" charset="0"/>
              </a:rPr>
              <a:t>↑</a:t>
            </a:r>
          </a:p>
          <a:p>
            <a:endParaRPr lang="en-US" sz="2400" b="1">
              <a:cs typeface="Arial" charset="0"/>
            </a:endParaRPr>
          </a:p>
          <a:p>
            <a:r>
              <a:rPr lang="en-US" sz="4000" b="1">
                <a:cs typeface="Arial" charset="0"/>
              </a:rPr>
              <a:t>2Al + 3H</a:t>
            </a:r>
            <a:r>
              <a:rPr lang="en-US" sz="4000" b="1" baseline="-25000">
                <a:cs typeface="Arial" charset="0"/>
              </a:rPr>
              <a:t>2</a:t>
            </a:r>
            <a:r>
              <a:rPr lang="en-US" sz="4000" b="1">
                <a:cs typeface="Arial" charset="0"/>
              </a:rPr>
              <a:t>SO</a:t>
            </a:r>
            <a:r>
              <a:rPr lang="en-US" sz="4000" b="1" baseline="-25000">
                <a:cs typeface="Arial" charset="0"/>
              </a:rPr>
              <a:t>4</a:t>
            </a:r>
            <a:r>
              <a:rPr lang="en-US" sz="4000" b="1">
                <a:cs typeface="Arial" charset="0"/>
              </a:rPr>
              <a:t> = Al</a:t>
            </a:r>
            <a:r>
              <a:rPr lang="en-US" sz="4000" b="1" baseline="-25000">
                <a:cs typeface="Arial" charset="0"/>
              </a:rPr>
              <a:t>2</a:t>
            </a:r>
            <a:r>
              <a:rPr lang="en-US" sz="4000" b="1">
                <a:cs typeface="Arial" charset="0"/>
              </a:rPr>
              <a:t>(SO</a:t>
            </a:r>
            <a:r>
              <a:rPr lang="en-US" sz="4000" b="1" baseline="-25000">
                <a:cs typeface="Arial" charset="0"/>
              </a:rPr>
              <a:t>4</a:t>
            </a:r>
            <a:r>
              <a:rPr lang="en-US" sz="4000" b="1">
                <a:cs typeface="Arial" charset="0"/>
              </a:rPr>
              <a:t>)</a:t>
            </a:r>
            <a:r>
              <a:rPr lang="en-US" sz="4000" b="1" baseline="-25000">
                <a:cs typeface="Arial" charset="0"/>
              </a:rPr>
              <a:t>3</a:t>
            </a:r>
            <a:r>
              <a:rPr lang="en-US" sz="4000" b="1">
                <a:cs typeface="Arial" charset="0"/>
              </a:rPr>
              <a:t> + H</a:t>
            </a:r>
            <a:r>
              <a:rPr lang="en-US" sz="4000" b="1" baseline="-25000">
                <a:cs typeface="Arial" charset="0"/>
              </a:rPr>
              <a:t>2</a:t>
            </a:r>
            <a:r>
              <a:rPr lang="en-US" sz="4400" b="1">
                <a:cs typeface="Arial" charset="0"/>
              </a:rPr>
              <a:t>↑</a:t>
            </a:r>
          </a:p>
        </p:txBody>
      </p:sp>
      <p:sp>
        <p:nvSpPr>
          <p:cNvPr id="139297" name="AutoShape 33"/>
          <p:cNvSpPr>
            <a:spLocks noChangeArrowheads="1"/>
          </p:cNvSpPr>
          <p:nvPr/>
        </p:nvSpPr>
        <p:spPr bwMode="auto">
          <a:xfrm>
            <a:off x="468313" y="2781300"/>
            <a:ext cx="5041900" cy="2873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b="1">
                <a:latin typeface="Times New Roman" pitchFamily="18" charset="0"/>
              </a:rPr>
              <a:t>C</a:t>
            </a:r>
            <a:r>
              <a:rPr lang="ru-RU" b="1">
                <a:latin typeface="Times New Roman" pitchFamily="18" charset="0"/>
              </a:rPr>
              <a:t>  к и с л о т а м и</a:t>
            </a:r>
            <a:r>
              <a:rPr lang="en-US" b="1">
                <a:latin typeface="Times New Roman" pitchFamily="18" charset="0"/>
              </a:rPr>
              <a:t> </a:t>
            </a:r>
            <a:endParaRPr lang="ru-RU" b="1">
              <a:latin typeface="Times New Roman" pitchFamily="18" charset="0"/>
            </a:endParaRPr>
          </a:p>
        </p:txBody>
      </p:sp>
      <p:sp>
        <p:nvSpPr>
          <p:cNvPr id="139298" name="AutoShape 34"/>
          <p:cNvSpPr>
            <a:spLocks noChangeArrowheads="1"/>
          </p:cNvSpPr>
          <p:nvPr/>
        </p:nvSpPr>
        <p:spPr bwMode="auto">
          <a:xfrm>
            <a:off x="250825" y="3860800"/>
            <a:ext cx="8642350" cy="24495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/>
              <a:t>2</a:t>
            </a:r>
            <a:r>
              <a:rPr lang="en-US" sz="3200" b="1"/>
              <a:t>Al + 6NaOH + 6H</a:t>
            </a:r>
            <a:r>
              <a:rPr lang="en-US" sz="3200" b="1" baseline="-25000"/>
              <a:t>2</a:t>
            </a:r>
            <a:r>
              <a:rPr lang="en-US" sz="3200" b="1"/>
              <a:t>O = 2Na</a:t>
            </a:r>
            <a:r>
              <a:rPr lang="en-US" sz="3200" b="1" baseline="-25000"/>
              <a:t>3</a:t>
            </a:r>
            <a:r>
              <a:rPr lang="en-US" sz="3200" b="1">
                <a:cs typeface="Arial" charset="0"/>
              </a:rPr>
              <a:t>[</a:t>
            </a:r>
            <a:r>
              <a:rPr lang="en-US" sz="3200" b="1"/>
              <a:t>Al(OH)</a:t>
            </a:r>
            <a:r>
              <a:rPr lang="en-US" sz="3200" b="1" baseline="-25000"/>
              <a:t>6</a:t>
            </a:r>
            <a:r>
              <a:rPr lang="en-US" sz="3200" b="1">
                <a:cs typeface="Arial" charset="0"/>
              </a:rPr>
              <a:t>]</a:t>
            </a:r>
            <a:r>
              <a:rPr lang="en-US" sz="3200" b="1"/>
              <a:t> + 3H</a:t>
            </a:r>
            <a:r>
              <a:rPr lang="en-US" sz="3200" b="1" baseline="-25000"/>
              <a:t>2</a:t>
            </a:r>
            <a:r>
              <a:rPr lang="en-US" sz="3200" b="1">
                <a:cs typeface="Arial" charset="0"/>
              </a:rPr>
              <a:t>↑</a:t>
            </a:r>
          </a:p>
          <a:p>
            <a:endParaRPr lang="en-US" sz="2400" b="1">
              <a:cs typeface="Arial" charset="0"/>
            </a:endParaRPr>
          </a:p>
          <a:p>
            <a:r>
              <a:rPr lang="en-US" sz="3200" b="1">
                <a:cs typeface="Arial" charset="0"/>
              </a:rPr>
              <a:t>2Al + 2NaOH + 2H</a:t>
            </a:r>
            <a:r>
              <a:rPr lang="en-US" sz="3200" b="1" baseline="-25000">
                <a:cs typeface="Arial" charset="0"/>
              </a:rPr>
              <a:t>2</a:t>
            </a:r>
            <a:r>
              <a:rPr lang="en-US" sz="3200" b="1">
                <a:cs typeface="Arial" charset="0"/>
              </a:rPr>
              <a:t>O =2NaAlO</a:t>
            </a:r>
            <a:r>
              <a:rPr lang="en-US" sz="3200" b="1" baseline="-25000">
                <a:cs typeface="Arial" charset="0"/>
              </a:rPr>
              <a:t>2</a:t>
            </a:r>
            <a:r>
              <a:rPr lang="en-US" sz="3200" b="1">
                <a:cs typeface="Arial" charset="0"/>
              </a:rPr>
              <a:t> +3H</a:t>
            </a:r>
            <a:r>
              <a:rPr lang="en-US" sz="3200" b="1" baseline="-25000">
                <a:cs typeface="Arial" charset="0"/>
              </a:rPr>
              <a:t>2</a:t>
            </a:r>
            <a:r>
              <a:rPr lang="en-US" sz="3200" b="1">
                <a:cs typeface="Arial" charset="0"/>
              </a:rPr>
              <a:t>↑ </a:t>
            </a:r>
            <a:endParaRPr lang="en-US" b="1"/>
          </a:p>
        </p:txBody>
      </p:sp>
      <p:sp>
        <p:nvSpPr>
          <p:cNvPr id="139299" name="AutoShape 35"/>
          <p:cNvSpPr>
            <a:spLocks noChangeArrowheads="1"/>
          </p:cNvSpPr>
          <p:nvPr/>
        </p:nvSpPr>
        <p:spPr bwMode="auto">
          <a:xfrm>
            <a:off x="468313" y="3141663"/>
            <a:ext cx="5041900" cy="287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b="1">
                <a:latin typeface="Times New Roman" pitchFamily="18" charset="0"/>
              </a:rPr>
              <a:t>C</a:t>
            </a:r>
            <a:r>
              <a:rPr lang="ru-RU" b="1">
                <a:latin typeface="Times New Roman" pitchFamily="18" charset="0"/>
              </a:rPr>
              <a:t>о  щ е л о ч а м и</a:t>
            </a:r>
          </a:p>
        </p:txBody>
      </p:sp>
      <p:sp>
        <p:nvSpPr>
          <p:cNvPr id="139300" name="AutoShape 36"/>
          <p:cNvSpPr>
            <a:spLocks noChangeArrowheads="1"/>
          </p:cNvSpPr>
          <p:nvPr/>
        </p:nvSpPr>
        <p:spPr bwMode="auto">
          <a:xfrm>
            <a:off x="250825" y="3860800"/>
            <a:ext cx="8642350" cy="24495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 b="1" dirty="0">
                <a:cs typeface="Arial" charset="0"/>
              </a:rPr>
              <a:t>8Al + 3Fe</a:t>
            </a:r>
            <a:r>
              <a:rPr lang="en-US" sz="3600" b="1" baseline="-25000" dirty="0">
                <a:cs typeface="Arial" charset="0"/>
              </a:rPr>
              <a:t>3</a:t>
            </a:r>
            <a:r>
              <a:rPr lang="en-US" sz="3600" b="1" dirty="0">
                <a:cs typeface="Arial" charset="0"/>
              </a:rPr>
              <a:t>O</a:t>
            </a:r>
            <a:r>
              <a:rPr lang="en-US" sz="3600" b="1" baseline="-25000" dirty="0">
                <a:cs typeface="Arial" charset="0"/>
              </a:rPr>
              <a:t>4</a:t>
            </a:r>
            <a:r>
              <a:rPr lang="en-US" sz="3600" b="1" dirty="0">
                <a:cs typeface="Arial" charset="0"/>
              </a:rPr>
              <a:t> = 4Al</a:t>
            </a:r>
            <a:r>
              <a:rPr lang="en-US" sz="3600" b="1" baseline="-25000" dirty="0">
                <a:cs typeface="Arial" charset="0"/>
              </a:rPr>
              <a:t>2</a:t>
            </a:r>
            <a:r>
              <a:rPr lang="en-US" sz="3600" b="1" dirty="0">
                <a:cs typeface="Arial" charset="0"/>
              </a:rPr>
              <a:t>O</a:t>
            </a:r>
            <a:r>
              <a:rPr lang="en-US" sz="3600" b="1" baseline="-25000" dirty="0">
                <a:cs typeface="Arial" charset="0"/>
              </a:rPr>
              <a:t>3</a:t>
            </a:r>
            <a:r>
              <a:rPr lang="en-US" sz="3600" b="1" dirty="0">
                <a:cs typeface="Arial" charset="0"/>
              </a:rPr>
              <a:t> + 9Fe</a:t>
            </a:r>
          </a:p>
          <a:p>
            <a:endParaRPr lang="en-US" sz="3600" b="1" dirty="0">
              <a:cs typeface="Arial" charset="0"/>
            </a:endParaRPr>
          </a:p>
          <a:p>
            <a:r>
              <a:rPr lang="en-US" sz="3600" b="1" dirty="0">
                <a:cs typeface="Arial" charset="0"/>
              </a:rPr>
              <a:t>2Al + WO</a:t>
            </a:r>
            <a:r>
              <a:rPr lang="en-US" sz="3600" b="1" baseline="-25000" dirty="0">
                <a:cs typeface="Arial" charset="0"/>
              </a:rPr>
              <a:t>3</a:t>
            </a:r>
            <a:r>
              <a:rPr lang="en-US" sz="3600" b="1" dirty="0">
                <a:cs typeface="Arial" charset="0"/>
              </a:rPr>
              <a:t> = Al</a:t>
            </a:r>
            <a:r>
              <a:rPr lang="en-US" sz="3600" b="1" baseline="-25000" dirty="0">
                <a:cs typeface="Arial" charset="0"/>
              </a:rPr>
              <a:t>2</a:t>
            </a:r>
            <a:r>
              <a:rPr lang="en-US" sz="3600" b="1" dirty="0">
                <a:cs typeface="Arial" charset="0"/>
              </a:rPr>
              <a:t>O</a:t>
            </a:r>
            <a:r>
              <a:rPr lang="en-US" sz="3600" b="1" baseline="-25000" dirty="0">
                <a:cs typeface="Arial" charset="0"/>
              </a:rPr>
              <a:t>3</a:t>
            </a:r>
            <a:r>
              <a:rPr lang="en-US" sz="3600" b="1" dirty="0">
                <a:cs typeface="Arial" charset="0"/>
              </a:rPr>
              <a:t> + W</a:t>
            </a:r>
            <a:endParaRPr lang="en-US" sz="3600" b="1" dirty="0"/>
          </a:p>
        </p:txBody>
      </p:sp>
      <p:sp>
        <p:nvSpPr>
          <p:cNvPr id="139301" name="AutoShape 37"/>
          <p:cNvSpPr>
            <a:spLocks noChangeArrowheads="1"/>
          </p:cNvSpPr>
          <p:nvPr/>
        </p:nvSpPr>
        <p:spPr bwMode="auto">
          <a:xfrm>
            <a:off x="468313" y="3500438"/>
            <a:ext cx="5041900" cy="287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b="1">
                <a:latin typeface="Times New Roman" pitchFamily="18" charset="0"/>
              </a:rPr>
              <a:t>C</a:t>
            </a:r>
            <a:r>
              <a:rPr lang="ru-RU" b="1">
                <a:latin typeface="Times New Roman" pitchFamily="18" charset="0"/>
              </a:rPr>
              <a:t>  </a:t>
            </a:r>
            <a:r>
              <a:rPr lang="en-US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  о к с и д а м и     м е т а л л о в</a:t>
            </a:r>
          </a:p>
        </p:txBody>
      </p:sp>
      <p:sp>
        <p:nvSpPr>
          <p:cNvPr id="139302" name="AutoShape 3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56550" y="1196975"/>
            <a:ext cx="1008063" cy="287338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hlinkClick r:id="rId2" action="ppaction://hlinksldjump"/>
              </a:rPr>
              <a:t>главная</a:t>
            </a:r>
            <a:endParaRPr lang="ru-RU"/>
          </a:p>
        </p:txBody>
      </p:sp>
      <p:sp>
        <p:nvSpPr>
          <p:cNvPr id="139303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885113" y="6308725"/>
            <a:ext cx="1042987" cy="333375"/>
          </a:xfrm>
          <a:prstGeom prst="actionButtonBlank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hlinkClick r:id="rId3" action="ppaction://hlinksldjump"/>
              </a:rPr>
              <a:t>Далее</a:t>
            </a:r>
            <a:endParaRPr lang="ru-RU"/>
          </a:p>
        </p:txBody>
      </p:sp>
      <p:sp>
        <p:nvSpPr>
          <p:cNvPr id="139304" name="AutoShape 4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26513" y="1196975"/>
            <a:ext cx="217487" cy="287338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9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29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9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29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9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29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9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29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9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29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9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301"/>
                  </p:tgtEl>
                </p:cond>
              </p:nextCondLst>
            </p:seq>
          </p:childTnLst>
        </p:cTn>
      </p:par>
    </p:tnLst>
    <p:bldLst>
      <p:bldP spid="139290" grpId="0" animBg="1"/>
      <p:bldP spid="139290" grpId="1" animBg="1"/>
      <p:bldP spid="139291" grpId="0" animBg="1"/>
      <p:bldP spid="139292" grpId="0" animBg="1"/>
      <p:bldP spid="139292" grpId="1" animBg="1"/>
      <p:bldP spid="139293" grpId="0" animBg="1"/>
      <p:bldP spid="139294" grpId="0" animBg="1"/>
      <p:bldP spid="139294" grpId="1" animBg="1"/>
      <p:bldP spid="139295" grpId="0" animBg="1"/>
      <p:bldP spid="139296" grpId="0" animBg="1"/>
      <p:bldP spid="139296" grpId="1" animBg="1"/>
      <p:bldP spid="139297" grpId="0" animBg="1"/>
      <p:bldP spid="139298" grpId="0" animBg="1"/>
      <p:bldP spid="139298" grpId="1" animBg="1"/>
      <p:bldP spid="139299" grpId="0" animBg="1"/>
      <p:bldP spid="139300" grpId="0" animBg="1"/>
      <p:bldP spid="139300" grpId="1" animBg="1"/>
      <p:bldP spid="13930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3BCF-72B9-4210-A4BA-A8F5E8883090}" type="slidenum">
              <a:rPr lang="ru-RU"/>
              <a:pPr/>
              <a:t>17</a:t>
            </a:fld>
            <a:endParaRPr lang="ru-RU"/>
          </a:p>
        </p:txBody>
      </p:sp>
      <p:sp>
        <p:nvSpPr>
          <p:cNvPr id="152578" name="Line 2"/>
          <p:cNvSpPr>
            <a:spLocks noChangeShapeType="1"/>
          </p:cNvSpPr>
          <p:nvPr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2579" name="WordArt 3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633571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1976FF"/>
                </a:solidFill>
                <a:latin typeface="Times New Roman"/>
                <a:cs typeface="Times New Roman"/>
              </a:rPr>
              <a:t>Алюминий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395288" y="1220788"/>
            <a:ext cx="7416800" cy="273050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2581" name="AutoShape 5"/>
          <p:cNvSpPr>
            <a:spLocks noChangeArrowheads="1"/>
          </p:cNvSpPr>
          <p:nvPr/>
        </p:nvSpPr>
        <p:spPr bwMode="auto">
          <a:xfrm>
            <a:off x="827088" y="1125538"/>
            <a:ext cx="5472112" cy="5048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2000" b="1">
                <a:latin typeface="Times New Roman" pitchFamily="18" charset="0"/>
              </a:rPr>
              <a:t>8. Получение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50825" y="1989138"/>
            <a:ext cx="8642350" cy="4176712"/>
            <a:chOff x="158" y="1253"/>
            <a:chExt cx="5444" cy="2631"/>
          </a:xfrm>
        </p:grpSpPr>
        <p:sp>
          <p:nvSpPr>
            <p:cNvPr id="152589" name="AutoShape 13"/>
            <p:cNvSpPr>
              <a:spLocks noChangeArrowheads="1"/>
            </p:cNvSpPr>
            <p:nvPr/>
          </p:nvSpPr>
          <p:spPr bwMode="auto">
            <a:xfrm>
              <a:off x="158" y="1253"/>
              <a:ext cx="5444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2800" b="1">
                  <a:latin typeface="Times New Roman" pitchFamily="18" charset="0"/>
                </a:rPr>
                <a:t>1825 год Х. Эрстед:</a:t>
              </a:r>
              <a:r>
                <a:rPr lang="en-US" sz="2800" b="1">
                  <a:latin typeface="Times New Roman" pitchFamily="18" charset="0"/>
                </a:rPr>
                <a:t>       </a:t>
              </a:r>
              <a:r>
                <a:rPr lang="ru-RU" sz="2800" b="1">
                  <a:latin typeface="Times New Roman" pitchFamily="18" charset="0"/>
                </a:rPr>
                <a:t>   </a:t>
              </a:r>
              <a:r>
                <a:rPr lang="en-US" sz="3200" b="1">
                  <a:latin typeface="Times New Roman" pitchFamily="18" charset="0"/>
                </a:rPr>
                <a:t>AlCl</a:t>
              </a:r>
              <a:r>
                <a:rPr lang="en-US" sz="3200" b="1" baseline="-25000">
                  <a:latin typeface="Times New Roman" pitchFamily="18" charset="0"/>
                </a:rPr>
                <a:t>3</a:t>
              </a:r>
              <a:r>
                <a:rPr lang="en-US" sz="3200" b="1">
                  <a:latin typeface="Times New Roman" pitchFamily="18" charset="0"/>
                </a:rPr>
                <a:t> + 3K = 3KCl + Al</a:t>
              </a:r>
              <a:r>
                <a:rPr lang="ru-RU" sz="3200"/>
                <a:t> :</a:t>
              </a:r>
            </a:p>
          </p:txBody>
        </p:sp>
        <p:sp>
          <p:nvSpPr>
            <p:cNvPr id="152590" name="AutoShape 14"/>
            <p:cNvSpPr>
              <a:spLocks noChangeArrowheads="1"/>
            </p:cNvSpPr>
            <p:nvPr/>
          </p:nvSpPr>
          <p:spPr bwMode="auto">
            <a:xfrm>
              <a:off x="158" y="2024"/>
              <a:ext cx="5444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2800" b="1">
                  <a:latin typeface="Times New Roman" pitchFamily="18" charset="0"/>
                </a:rPr>
                <a:t>Электролиз (</a:t>
              </a:r>
              <a:r>
                <a:rPr lang="en-US" sz="2800" b="1">
                  <a:latin typeface="Times New Roman" pitchFamily="18" charset="0"/>
                </a:rPr>
                <a:t>t </a:t>
              </a:r>
              <a:r>
                <a:rPr lang="ru-RU" sz="2800" b="1" baseline="-25000">
                  <a:latin typeface="Times New Roman" pitchFamily="18" charset="0"/>
                </a:rPr>
                <a:t>пл.</a:t>
              </a:r>
              <a:r>
                <a:rPr lang="ru-RU" sz="2800" b="1">
                  <a:latin typeface="Times New Roman" pitchFamily="18" charset="0"/>
                </a:rPr>
                <a:t> = 2050</a:t>
              </a: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°</a:t>
              </a:r>
              <a:r>
                <a:rPr lang="ru-RU" sz="2800" b="1">
                  <a:latin typeface="Times New Roman" pitchFamily="18" charset="0"/>
                  <a:cs typeface="Times New Roman" pitchFamily="18" charset="0"/>
                </a:rPr>
                <a:t>С)</a:t>
              </a:r>
              <a:r>
                <a:rPr lang="ru-RU" sz="2800" b="1">
                  <a:latin typeface="Times New Roman" pitchFamily="18" charset="0"/>
                </a:rPr>
                <a:t> :  </a:t>
              </a:r>
              <a:r>
                <a:rPr lang="en-US" sz="2800" b="1">
                  <a:latin typeface="Times New Roman" pitchFamily="18" charset="0"/>
                </a:rPr>
                <a:t>  </a:t>
              </a:r>
              <a:r>
                <a:rPr lang="en-US" sz="3200" b="1">
                  <a:latin typeface="Times New Roman" pitchFamily="18" charset="0"/>
                </a:rPr>
                <a:t>2Al</a:t>
              </a:r>
              <a:r>
                <a:rPr lang="ru-RU" sz="3200" b="1" baseline="-25000">
                  <a:latin typeface="Times New Roman" pitchFamily="18" charset="0"/>
                </a:rPr>
                <a:t>2</a:t>
              </a:r>
              <a:r>
                <a:rPr lang="en-US" sz="3200" b="1">
                  <a:latin typeface="Times New Roman" pitchFamily="18" charset="0"/>
                </a:rPr>
                <a:t>O</a:t>
              </a:r>
              <a:r>
                <a:rPr lang="en-US" sz="3200" b="1" baseline="-25000">
                  <a:latin typeface="Times New Roman" pitchFamily="18" charset="0"/>
                </a:rPr>
                <a:t>3</a:t>
              </a:r>
              <a:r>
                <a:rPr lang="en-US" sz="3200" b="1">
                  <a:latin typeface="Times New Roman" pitchFamily="18" charset="0"/>
                </a:rPr>
                <a:t>  =  </a:t>
              </a:r>
              <a:r>
                <a:rPr lang="ru-RU" sz="3200" b="1">
                  <a:latin typeface="Times New Roman" pitchFamily="18" charset="0"/>
                </a:rPr>
                <a:t>4</a:t>
              </a:r>
              <a:r>
                <a:rPr lang="en-US" sz="3200" b="1">
                  <a:latin typeface="Times New Roman" pitchFamily="18" charset="0"/>
                </a:rPr>
                <a:t>Al</a:t>
              </a:r>
              <a:r>
                <a:rPr lang="ru-RU" sz="3200"/>
                <a:t> </a:t>
              </a:r>
              <a:r>
                <a:rPr lang="en-US" sz="3200"/>
                <a:t>+</a:t>
              </a:r>
              <a:r>
                <a:rPr lang="en-US" sz="3200" b="1">
                  <a:latin typeface="Times New Roman" pitchFamily="18" charset="0"/>
                </a:rPr>
                <a:t>3O</a:t>
              </a:r>
              <a:r>
                <a:rPr lang="en-US" sz="3200" b="1" baseline="-25000">
                  <a:latin typeface="Times New Roman" pitchFamily="18" charset="0"/>
                </a:rPr>
                <a:t>2</a:t>
              </a:r>
              <a:endParaRPr lang="ru-RU" sz="3200" b="1" baseline="-25000">
                <a:latin typeface="Times New Roman" pitchFamily="18" charset="0"/>
              </a:endParaRPr>
            </a:p>
          </p:txBody>
        </p:sp>
        <p:sp>
          <p:nvSpPr>
            <p:cNvPr id="152592" name="AutoShape 16"/>
            <p:cNvSpPr>
              <a:spLocks noChangeArrowheads="1"/>
            </p:cNvSpPr>
            <p:nvPr/>
          </p:nvSpPr>
          <p:spPr bwMode="auto">
            <a:xfrm>
              <a:off x="158" y="2931"/>
              <a:ext cx="5444" cy="95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2800" b="1">
                  <a:latin typeface="Times New Roman" pitchFamily="18" charset="0"/>
                </a:rPr>
                <a:t>Электролиз (</a:t>
              </a:r>
              <a:r>
                <a:rPr lang="ru-RU" sz="2400" b="1">
                  <a:latin typeface="Times New Roman" pitchFamily="18" charset="0"/>
                </a:rPr>
                <a:t>в распл. криолите </a:t>
              </a:r>
              <a:r>
                <a:rPr lang="en-US" sz="2400" b="1">
                  <a:latin typeface="Times New Roman" pitchFamily="18" charset="0"/>
                </a:rPr>
                <a:t>Na</a:t>
              </a:r>
              <a:r>
                <a:rPr lang="en-US" sz="2400" b="1" baseline="-25000">
                  <a:latin typeface="Times New Roman" pitchFamily="18" charset="0"/>
                </a:rPr>
                <a:t>3</a:t>
              </a:r>
              <a:r>
                <a:rPr lang="en-US" sz="2400" b="1">
                  <a:latin typeface="Times New Roman" pitchFamily="18" charset="0"/>
                </a:rPr>
                <a:t>AlF</a:t>
              </a:r>
              <a:r>
                <a:rPr lang="en-US" sz="2400" b="1" baseline="-25000">
                  <a:latin typeface="Times New Roman" pitchFamily="18" charset="0"/>
                </a:rPr>
                <a:t>6</a:t>
              </a:r>
              <a:r>
                <a:rPr lang="en-US" sz="2400" b="1">
                  <a:latin typeface="Times New Roman" pitchFamily="18" charset="0"/>
                </a:rPr>
                <a:t>, t</a:t>
              </a:r>
              <a:r>
                <a:rPr lang="ru-RU" sz="2400" b="1" baseline="-25000">
                  <a:latin typeface="Times New Roman" pitchFamily="18" charset="0"/>
                </a:rPr>
                <a:t>пл.</a:t>
              </a:r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≈</a:t>
              </a:r>
              <a:r>
                <a:rPr lang="ru-RU" sz="2400" b="1">
                  <a:latin typeface="Times New Roman" pitchFamily="18" charset="0"/>
                </a:rPr>
                <a:t>1000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°</a:t>
              </a:r>
              <a:r>
                <a:rPr lang="ru-RU" sz="2400" b="1"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ru-RU" sz="2800" b="1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ru-RU" sz="2800" b="1">
                  <a:latin typeface="Times New Roman" pitchFamily="18" charset="0"/>
                </a:rPr>
                <a:t> :  </a:t>
              </a:r>
              <a:r>
                <a:rPr lang="en-US" sz="2800" b="1">
                  <a:latin typeface="Times New Roman" pitchFamily="18" charset="0"/>
                </a:rPr>
                <a:t>  </a:t>
              </a:r>
              <a:endParaRPr lang="ru-RU" sz="2800" b="1">
                <a:latin typeface="Times New Roman" pitchFamily="18" charset="0"/>
              </a:endParaRPr>
            </a:p>
            <a:p>
              <a:r>
                <a:rPr lang="en-US" sz="3200" b="1">
                  <a:latin typeface="Times New Roman" pitchFamily="18" charset="0"/>
                </a:rPr>
                <a:t>2Al</a:t>
              </a:r>
              <a:r>
                <a:rPr lang="ru-RU" sz="3200" b="1" baseline="-25000">
                  <a:latin typeface="Times New Roman" pitchFamily="18" charset="0"/>
                </a:rPr>
                <a:t>2</a:t>
              </a:r>
              <a:r>
                <a:rPr lang="en-US" sz="3200" b="1">
                  <a:latin typeface="Times New Roman" pitchFamily="18" charset="0"/>
                </a:rPr>
                <a:t>O</a:t>
              </a:r>
              <a:r>
                <a:rPr lang="en-US" sz="3200" b="1" baseline="-25000">
                  <a:latin typeface="Times New Roman" pitchFamily="18" charset="0"/>
                </a:rPr>
                <a:t>3</a:t>
              </a:r>
              <a:r>
                <a:rPr lang="en-US" sz="3200" b="1">
                  <a:latin typeface="Times New Roman" pitchFamily="18" charset="0"/>
                </a:rPr>
                <a:t>  =  </a:t>
              </a:r>
              <a:r>
                <a:rPr lang="ru-RU" sz="3200" b="1">
                  <a:latin typeface="Times New Roman" pitchFamily="18" charset="0"/>
                </a:rPr>
                <a:t>4</a:t>
              </a:r>
              <a:r>
                <a:rPr lang="en-US" sz="3200" b="1">
                  <a:latin typeface="Times New Roman" pitchFamily="18" charset="0"/>
                </a:rPr>
                <a:t>Al</a:t>
              </a:r>
              <a:r>
                <a:rPr lang="ru-RU" sz="3200"/>
                <a:t> </a:t>
              </a:r>
              <a:r>
                <a:rPr lang="en-US" sz="3200"/>
                <a:t>+</a:t>
              </a:r>
              <a:r>
                <a:rPr lang="en-US" sz="3200" b="1">
                  <a:latin typeface="Times New Roman" pitchFamily="18" charset="0"/>
                </a:rPr>
                <a:t>3O</a:t>
              </a:r>
              <a:r>
                <a:rPr lang="en-US" sz="3200" b="1" baseline="-25000">
                  <a:latin typeface="Times New Roman" pitchFamily="18" charset="0"/>
                </a:rPr>
                <a:t>2</a:t>
              </a:r>
              <a:endParaRPr lang="ru-RU" sz="3200" b="1" baseline="-25000">
                <a:latin typeface="Times New Roman" pitchFamily="18" charset="0"/>
              </a:endParaRPr>
            </a:p>
          </p:txBody>
        </p:sp>
      </p:grpSp>
      <p:sp>
        <p:nvSpPr>
          <p:cNvPr id="152594" name="AutoShape 1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56550" y="1268413"/>
            <a:ext cx="1008063" cy="287337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hlinkClick r:id="rId2" action="ppaction://hlinksldjump"/>
              </a:rPr>
              <a:t>гл</a:t>
            </a:r>
            <a:r>
              <a:rPr lang="ru-RU">
                <a:hlinkClick r:id="rId3" action="ppaction://hlinksldjump"/>
              </a:rPr>
              <a:t>а</a:t>
            </a:r>
            <a:r>
              <a:rPr lang="ru-RU">
                <a:hlinkClick r:id="rId2" action="ppaction://hlinksldjump"/>
              </a:rPr>
              <a:t>вная</a:t>
            </a:r>
            <a:endParaRPr lang="ru-RU"/>
          </a:p>
        </p:txBody>
      </p:sp>
      <p:sp>
        <p:nvSpPr>
          <p:cNvPr id="152595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6308725"/>
            <a:ext cx="1042988" cy="333375"/>
          </a:xfrm>
          <a:prstGeom prst="actionButtonBlank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hlinkClick r:id="rId4" action="ppaction://hlinksldjump"/>
              </a:rPr>
              <a:t>Далее</a:t>
            </a:r>
            <a:endParaRPr lang="ru-RU"/>
          </a:p>
        </p:txBody>
      </p:sp>
      <p:sp>
        <p:nvSpPr>
          <p:cNvPr id="152596" name="AutoShape 2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26513" y="1268413"/>
            <a:ext cx="217487" cy="287337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88" y="142875"/>
            <a:ext cx="6143625" cy="923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" y="1857375"/>
            <a:ext cx="7643813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Ученые, получившие алюминий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50" y="1214438"/>
            <a:ext cx="8001000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Характеристика элемента - алюминия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50" y="2500313"/>
            <a:ext cx="6643688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Нахождение в природе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3143250"/>
            <a:ext cx="4286250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Физические свойства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750" y="3786188"/>
            <a:ext cx="4286250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Химические свойства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3063" y="4500563"/>
            <a:ext cx="4286250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8813" y="5214938"/>
            <a:ext cx="6500812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Соединения алюминия  и их свойства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4563" y="5857875"/>
            <a:ext cx="4286250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 для проверки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81363" y="2354263"/>
            <a:ext cx="29051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600" b="1" i="1"/>
              <a:t>AL</a:t>
            </a:r>
            <a:endParaRPr lang="ru-RU" sz="16600" b="1" i="1"/>
          </a:p>
        </p:txBody>
      </p:sp>
      <p:sp>
        <p:nvSpPr>
          <p:cNvPr id="3" name="Стрелка вверх 2"/>
          <p:cNvSpPr/>
          <p:nvPr/>
        </p:nvSpPr>
        <p:spPr>
          <a:xfrm>
            <a:off x="4572000" y="1865313"/>
            <a:ext cx="484188" cy="9794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92413" y="481013"/>
            <a:ext cx="377983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/>
              <a:t>Элемент </a:t>
            </a:r>
            <a:r>
              <a:rPr lang="en-US" sz="2800" b="1" i="1"/>
              <a:t>III</a:t>
            </a:r>
            <a:r>
              <a:rPr lang="ru-RU" sz="2800" b="1" i="1"/>
              <a:t>(</a:t>
            </a:r>
            <a:r>
              <a:rPr lang="en-US" sz="2800" b="1" i="1"/>
              <a:t>A</a:t>
            </a:r>
            <a:r>
              <a:rPr lang="ru-RU" sz="2800" b="1" i="1"/>
              <a:t>)</a:t>
            </a:r>
            <a:endParaRPr lang="en-US" sz="2800" b="1" i="1"/>
          </a:p>
          <a:p>
            <a:pPr algn="ctr"/>
            <a:r>
              <a:rPr lang="ru-RU" sz="2800" b="1" i="1"/>
              <a:t>группы таблицы </a:t>
            </a:r>
          </a:p>
          <a:p>
            <a:pPr algn="ctr"/>
            <a:r>
              <a:rPr lang="ru-RU" sz="2800" b="1" i="1"/>
              <a:t>Д.И. Менделеева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2286000" y="3643313"/>
            <a:ext cx="977900" cy="484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313" y="2643188"/>
            <a:ext cx="24431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i="1"/>
              <a:t>Элемент </a:t>
            </a:r>
          </a:p>
          <a:p>
            <a:pPr algn="ctr"/>
            <a:r>
              <a:rPr lang="ru-RU" sz="2800" b="1" i="1"/>
              <a:t>с порядковым </a:t>
            </a:r>
          </a:p>
          <a:p>
            <a:pPr algn="ctr"/>
            <a:r>
              <a:rPr lang="ru-RU" sz="2800" b="1" i="1"/>
              <a:t>№ 13, его      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5929313" y="3571875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0" y="3143250"/>
            <a:ext cx="18002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/>
              <a:t>Элемент 3 -его</a:t>
            </a:r>
          </a:p>
          <a:p>
            <a:pPr algn="ctr"/>
            <a:r>
              <a:rPr lang="ru-RU" sz="2800" b="1" i="1"/>
              <a:t>периода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511675" y="4635500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73163" y="5926138"/>
            <a:ext cx="764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/>
              <a:t>Третий по распространенности в земной коре</a:t>
            </a:r>
          </a:p>
        </p:txBody>
      </p:sp>
      <p:pic>
        <p:nvPicPr>
          <p:cNvPr id="11" name="Picture 7" descr="http://www.uzex.com/userfiles/news/real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8" y="177800"/>
            <a:ext cx="22891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http://www.uzex.com/userfiles/news/real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214313"/>
            <a:ext cx="22891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85750" y="3929063"/>
            <a:ext cx="2857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/>
              <a:t>название </a:t>
            </a:r>
          </a:p>
          <a:p>
            <a:r>
              <a:rPr lang="ru-RU" sz="2800" b="1" i="1"/>
              <a:t>образовано от лат.  «</a:t>
            </a:r>
            <a:r>
              <a:rPr lang="en-US" sz="2800" b="1" i="1"/>
              <a:t>Aluminis</a:t>
            </a:r>
            <a:r>
              <a:rPr lang="ru-RU" sz="2800" b="1" i="1"/>
              <a:t>»</a:t>
            </a:r>
            <a:r>
              <a:rPr lang="en-US" sz="2800" b="1" i="1"/>
              <a:t> – </a:t>
            </a:r>
            <a:r>
              <a:rPr lang="ru-RU" sz="2800" b="1" i="1"/>
              <a:t>квасцы</a:t>
            </a:r>
            <a:endParaRPr lang="ru-RU" sz="28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ile:Ørs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000250"/>
            <a:ext cx="3429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214313" y="0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/>
              <a:t>Датский физик</a:t>
            </a:r>
          </a:p>
          <a:p>
            <a:r>
              <a:rPr lang="ru-RU" sz="4000" b="1" i="1"/>
              <a:t> Ганс Эрстед</a:t>
            </a:r>
          </a:p>
          <a:p>
            <a:r>
              <a:rPr lang="ru-RU" sz="4000" b="1" i="1"/>
              <a:t>(1777-1851) </a:t>
            </a:r>
            <a:endParaRPr lang="ru-RU" sz="400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857625" y="1071563"/>
            <a:ext cx="5072063" cy="5357812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572000" y="1857375"/>
            <a:ext cx="38576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/>
              <a:t>Впервые алюминий был получен  им </a:t>
            </a:r>
          </a:p>
          <a:p>
            <a:r>
              <a:rPr lang="ru-RU" sz="2800" b="1" i="1"/>
              <a:t>в 1825 году действием амальгамы калия </a:t>
            </a:r>
          </a:p>
          <a:p>
            <a:r>
              <a:rPr lang="ru-RU" sz="2800" b="1" i="1"/>
              <a:t>на хлорид алюминия с последующей отгонкой ртути.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214313" y="2071688"/>
            <a:ext cx="89296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/>
              <a:t>Современное</a:t>
            </a:r>
          </a:p>
          <a:p>
            <a:pPr algn="ctr"/>
            <a:r>
              <a:rPr lang="ru-RU" sz="7200"/>
              <a:t>получение алюминия</a:t>
            </a: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285750" y="357188"/>
            <a:ext cx="85693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/>
              <a:t>Современные метод получения был разработан независимо друг от друга: американцем Чарльзом Холлом и французом Полем Эру в 1886 году.</a:t>
            </a:r>
          </a:p>
          <a:p>
            <a:r>
              <a:rPr lang="ru-RU" sz="2800" b="1" i="1"/>
              <a:t> </a:t>
            </a:r>
            <a:endParaRPr lang="ru-RU" b="1"/>
          </a:p>
        </p:txBody>
      </p:sp>
      <p:pic>
        <p:nvPicPr>
          <p:cNvPr id="9220" name="Picture 7" descr="http://www.uran.ru/rasrabotki/2008/section4/s4_5_2008_f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428875"/>
            <a:ext cx="4500562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786313" y="2214563"/>
            <a:ext cx="4071937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/>
              <a:t>Он заключается в растворении оксида алюминия в расплаве криолита с последующим электролизом с использованием расходуемых коксовых или графитовых электродов.</a:t>
            </a:r>
          </a:p>
          <a:p>
            <a:r>
              <a:rPr lang="ru-RU" sz="2800" b="1" i="1"/>
              <a:t> </a:t>
            </a:r>
            <a:r>
              <a:rPr lang="ru-RU" sz="2800" b="1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  <p:bldP spid="9219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:CharlesMartinH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42938"/>
            <a:ext cx="2782888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03848" y="1556792"/>
            <a:ext cx="554169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 i="1" dirty="0"/>
          </a:p>
          <a:p>
            <a:r>
              <a:rPr lang="ru-RU" sz="2000" b="1" i="1" dirty="0"/>
              <a:t>Будучи студентом </a:t>
            </a:r>
            <a:r>
              <a:rPr lang="ru-RU" sz="2000" b="1" i="1" dirty="0" err="1"/>
              <a:t>Оберлинского</a:t>
            </a:r>
            <a:r>
              <a:rPr lang="ru-RU" sz="2000" b="1" i="1" dirty="0"/>
              <a:t> колледжа, </a:t>
            </a:r>
          </a:p>
          <a:p>
            <a:r>
              <a:rPr lang="ru-RU" sz="2000" b="1" i="1" dirty="0"/>
              <a:t> он узнал, что можно разбогатеть и получить благодарность человечества,</a:t>
            </a:r>
          </a:p>
          <a:p>
            <a:r>
              <a:rPr lang="ru-RU" sz="2000" b="1" i="1" dirty="0"/>
              <a:t>если изобрести способ получения алюминия </a:t>
            </a:r>
          </a:p>
          <a:p>
            <a:r>
              <a:rPr lang="ru-RU" sz="2000" b="1" i="1" dirty="0"/>
              <a:t>в промышленных масштабах. </a:t>
            </a:r>
          </a:p>
          <a:p>
            <a:r>
              <a:rPr lang="ru-RU" sz="2000" b="1" i="1" dirty="0"/>
              <a:t>Как одержимый, Чарльз проводил эксперименты</a:t>
            </a:r>
          </a:p>
          <a:p>
            <a:r>
              <a:rPr lang="ru-RU" sz="2000" b="1" i="1" dirty="0"/>
              <a:t>по выработке алюминия путем </a:t>
            </a:r>
          </a:p>
          <a:p>
            <a:r>
              <a:rPr lang="ru-RU" sz="2000" b="1" i="1" dirty="0"/>
              <a:t>электролиза </a:t>
            </a:r>
            <a:r>
              <a:rPr lang="ru-RU" sz="2000" b="1" i="1" dirty="0" err="1"/>
              <a:t>криолитно-глиноземного</a:t>
            </a:r>
            <a:endParaRPr lang="ru-RU" sz="2000" b="1" i="1" dirty="0"/>
          </a:p>
          <a:p>
            <a:r>
              <a:rPr lang="ru-RU" sz="2000" b="1" i="1" dirty="0"/>
              <a:t>расплава. </a:t>
            </a:r>
          </a:p>
          <a:p>
            <a:r>
              <a:rPr lang="ru-RU" sz="2000" b="1" i="1" dirty="0"/>
              <a:t>23 февраля 1886 года спустя год</a:t>
            </a:r>
          </a:p>
          <a:p>
            <a:r>
              <a:rPr lang="ru-RU" sz="2000" b="1" i="1" dirty="0"/>
              <a:t>после окончания колледжа Чарльз получил с помощью электролиза  первый алюминий</a:t>
            </a:r>
            <a:r>
              <a:rPr lang="ru-RU" sz="2800" b="1" i="1" dirty="0"/>
              <a:t>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500438" y="332656"/>
            <a:ext cx="51435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/>
              <a:t>Холл Чарльз </a:t>
            </a:r>
          </a:p>
          <a:p>
            <a:r>
              <a:rPr lang="ru-RU" sz="2800" b="1" i="1" dirty="0"/>
              <a:t>(1863 – 1914) американский инженер-химик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5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File:PaulHero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214563"/>
            <a:ext cx="3133725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85750" y="214313"/>
            <a:ext cx="8001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/>
              <a:t>Поль Эру (1863-1914) –</a:t>
            </a:r>
          </a:p>
          <a:p>
            <a:r>
              <a:rPr lang="ru-RU" sz="4000" b="1" i="1"/>
              <a:t>французский </a:t>
            </a:r>
          </a:p>
          <a:p>
            <a:r>
              <a:rPr lang="ru-RU" sz="4000" b="1" i="1"/>
              <a:t>инженер - химик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857625" y="1071563"/>
            <a:ext cx="5072063" cy="5357812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1889 году  открыл алюминиевый завод во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Фроне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(Франция),  став его директором, он сконструировал электродуговую печь для выплавки стали, названную его именем; он разработал также электролитический способ получения алюминиевых сплавов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6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6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1338-BDBC-43CB-BE1F-62EFD0336B3C}" type="slidenum">
              <a:rPr lang="ru-RU"/>
              <a:pPr/>
              <a:t>8</a:t>
            </a:fld>
            <a:endParaRPr lang="ru-RU"/>
          </a:p>
        </p:txBody>
      </p:sp>
      <p:sp>
        <p:nvSpPr>
          <p:cNvPr id="174082" name="Line 2"/>
          <p:cNvSpPr>
            <a:spLocks noChangeShapeType="1"/>
          </p:cNvSpPr>
          <p:nvPr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083" name="WordArt 3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633571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1976FF"/>
                </a:solidFill>
                <a:latin typeface="Times New Roman"/>
                <a:cs typeface="Times New Roman"/>
              </a:rPr>
              <a:t>Алюминий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395288" y="1220788"/>
            <a:ext cx="7416800" cy="273050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085" name="AutoShape 5"/>
          <p:cNvSpPr>
            <a:spLocks noChangeArrowheads="1"/>
          </p:cNvSpPr>
          <p:nvPr/>
        </p:nvSpPr>
        <p:spPr bwMode="auto">
          <a:xfrm>
            <a:off x="900113" y="1125538"/>
            <a:ext cx="5472112" cy="5048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2000" b="1">
                <a:latin typeface="Times New Roman" pitchFamily="18" charset="0"/>
              </a:rPr>
              <a:t>1. Из истории открытия</a:t>
            </a:r>
          </a:p>
        </p:txBody>
      </p:sp>
      <p:sp>
        <p:nvSpPr>
          <p:cNvPr id="174090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1268413"/>
            <a:ext cx="1008063" cy="287337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hlinkClick r:id="rId3" action="ppaction://hlinksldjump"/>
              </a:rPr>
              <a:t>Главная</a:t>
            </a:r>
            <a:r>
              <a:rPr lang="ru-RU"/>
              <a:t> </a:t>
            </a:r>
          </a:p>
        </p:txBody>
      </p:sp>
      <p:sp>
        <p:nvSpPr>
          <p:cNvPr id="174091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26513" y="1268413"/>
            <a:ext cx="217487" cy="287337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092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6308725"/>
            <a:ext cx="1042988" cy="333375"/>
          </a:xfrm>
          <a:prstGeom prst="actionButtonBlank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hlinkClick r:id="rId5" action="ppaction://hlinksldjump"/>
              </a:rPr>
              <a:t>Далее</a:t>
            </a:r>
            <a:endParaRPr lang="ru-RU"/>
          </a:p>
        </p:txBody>
      </p:sp>
      <p:pic>
        <p:nvPicPr>
          <p:cNvPr id="174096" name="Picture 16" descr="mendel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2565400"/>
            <a:ext cx="2149475" cy="2389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74098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2268538" y="1700213"/>
            <a:ext cx="6684962" cy="4537099"/>
          </a:xfrm>
          <a:noFill/>
          <a:ln/>
        </p:spPr>
        <p:txBody>
          <a:bodyPr>
            <a:noAutofit/>
          </a:bodyPr>
          <a:lstStyle/>
          <a:p>
            <a:pPr marL="533400" indent="-533400">
              <a:buFontTx/>
              <a:buNone/>
            </a:pPr>
            <a:r>
              <a:rPr lang="ru-RU" sz="2400" dirty="0">
                <a:solidFill>
                  <a:schemeClr val="tx1"/>
                </a:solidFill>
              </a:rPr>
              <a:t>     </a:t>
            </a:r>
            <a:r>
              <a:rPr lang="ru-RU" sz="2400" b="1" dirty="0">
                <a:solidFill>
                  <a:schemeClr val="tx1"/>
                </a:solidFill>
              </a:rPr>
              <a:t>В период открытия алюминия - металл был дороже золота. Англичане хотели почтить богатым подарком великого русского химика Д.И Менделеева, подарили ему химические весы, в которых одна чашка была изготовлена из золота, другая - из алюминия. Чашка из алюминия стала дороже золотой. Полученное «серебро из глины» заинтересовало не только учёных, но и промышленников и даже императора Франции.</a:t>
            </a:r>
          </a:p>
          <a:p>
            <a:pPr marL="533400" indent="-533400">
              <a:buFontTx/>
              <a:buNone/>
            </a:pPr>
            <a:r>
              <a:rPr lang="ru-RU" sz="2400" dirty="0">
                <a:solidFill>
                  <a:schemeClr val="tx1"/>
                </a:solidFill>
              </a:rPr>
              <a:t> </a:t>
            </a:r>
          </a:p>
          <a:p>
            <a:pPr marL="533400" indent="-533400">
              <a:buFontTx/>
              <a:buNone/>
            </a:pPr>
            <a:r>
              <a:rPr lang="ru-RU" sz="2400" dirty="0">
                <a:solidFill>
                  <a:schemeClr val="tx1"/>
                </a:solidFill>
              </a:rPr>
              <a:t> 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74099" name="Rectangle 19"/>
          <p:cNvSpPr>
            <a:spLocks noChangeArrowheads="1"/>
          </p:cNvSpPr>
          <p:nvPr/>
        </p:nvSpPr>
        <p:spPr bwMode="auto">
          <a:xfrm>
            <a:off x="8931275" y="7604125"/>
            <a:ext cx="45624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 </a:t>
            </a:r>
          </a:p>
          <a:p>
            <a:pPr>
              <a:spcBef>
                <a:spcPct val="50000"/>
              </a:spcBef>
            </a:pPr>
            <a:r>
              <a:rPr lang="ru-RU"/>
              <a:t>      </a:t>
            </a:r>
          </a:p>
        </p:txBody>
      </p:sp>
      <p:sp>
        <p:nvSpPr>
          <p:cNvPr id="174100" name="AutoShape 2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6308725"/>
            <a:ext cx="1042988" cy="333375"/>
          </a:xfrm>
          <a:prstGeom prst="actionButtonBlank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hlinkClick r:id="rId7" action="ppaction://hlinksldjump"/>
              </a:rPr>
              <a:t>Далее</a:t>
            </a: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BA83-6BF6-414E-9B76-C25B3291B2A7}" type="slidenum">
              <a:rPr lang="ru-RU"/>
              <a:pPr/>
              <a:t>9</a:t>
            </a:fld>
            <a:endParaRPr lang="ru-RU"/>
          </a:p>
        </p:txBody>
      </p:sp>
      <p:sp>
        <p:nvSpPr>
          <p:cNvPr id="175106" name="Line 2"/>
          <p:cNvSpPr>
            <a:spLocks noChangeShapeType="1"/>
          </p:cNvSpPr>
          <p:nvPr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5107" name="WordArt 3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633571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60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1976FF"/>
                </a:solidFill>
                <a:latin typeface="Times New Roman"/>
                <a:cs typeface="Times New Roman"/>
              </a:rPr>
              <a:t>Алюминий</a:t>
            </a: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395288" y="1220788"/>
            <a:ext cx="7416800" cy="273050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5109" name="AutoShape 5"/>
          <p:cNvSpPr>
            <a:spLocks noChangeArrowheads="1"/>
          </p:cNvSpPr>
          <p:nvPr/>
        </p:nvSpPr>
        <p:spPr bwMode="auto">
          <a:xfrm>
            <a:off x="900113" y="1125538"/>
            <a:ext cx="5472112" cy="5048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2000" b="1">
                <a:latin typeface="Times New Roman" pitchFamily="18" charset="0"/>
              </a:rPr>
              <a:t>7. Содержание в земной коре</a:t>
            </a:r>
          </a:p>
        </p:txBody>
      </p:sp>
      <p:sp>
        <p:nvSpPr>
          <p:cNvPr id="175129" name="AutoShape 2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56550" y="1268413"/>
            <a:ext cx="1008063" cy="288925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hlinkClick r:id="rId3" action="ppaction://hlinksldjump"/>
              </a:rPr>
              <a:t>главная</a:t>
            </a:r>
            <a:endParaRPr lang="ru-RU"/>
          </a:p>
        </p:txBody>
      </p:sp>
      <p:sp>
        <p:nvSpPr>
          <p:cNvPr id="175130" name="AutoShape 2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6308725"/>
            <a:ext cx="1042988" cy="333375"/>
          </a:xfrm>
          <a:prstGeom prst="actionButtonBlank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hlinkClick r:id="rId5" action="ppaction://hlinksldjump"/>
              </a:rPr>
              <a:t>Далее</a:t>
            </a:r>
            <a:endParaRPr lang="ru-RU"/>
          </a:p>
        </p:txBody>
      </p:sp>
      <p:sp>
        <p:nvSpPr>
          <p:cNvPr id="175131" name="AutoShape 2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26513" y="1268413"/>
            <a:ext cx="217487" cy="287337"/>
          </a:xfrm>
          <a:prstGeom prst="actionButtonBlank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75132" name="Object 28"/>
          <p:cNvGraphicFramePr>
            <a:graphicFrameLocks noChangeAspect="1"/>
          </p:cNvGraphicFramePr>
          <p:nvPr>
            <p:ph/>
          </p:nvPr>
        </p:nvGraphicFramePr>
        <p:xfrm>
          <a:off x="558800" y="1709738"/>
          <a:ext cx="8015288" cy="4370387"/>
        </p:xfrm>
        <a:graphic>
          <a:graphicData uri="http://schemas.openxmlformats.org/presentationml/2006/ole">
            <p:oleObj spid="_x0000_s2050" name="Диаграмма" r:id="rId7" imgW="8039070" imgH="4381487" progId="MSGraph.Chart.8">
              <p:embed/>
            </p:oleObj>
          </a:graphicData>
        </a:graphic>
      </p:graphicFrame>
    </p:spTree>
  </p:cSld>
  <p:clrMapOvr>
    <a:masterClrMapping/>
  </p:clrMapOvr>
  <p:transition advClick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75132" grpId="0"/>
    </p:bldLst>
  </p:timing>
</p:sld>
</file>

<file path=ppt/theme/theme1.xml><?xml version="1.0" encoding="utf-8"?>
<a:theme xmlns:a="http://schemas.openxmlformats.org/drawingml/2006/main" name="globus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globus4</Template>
  <TotalTime>131</TotalTime>
  <Words>890</Words>
  <Application>Microsoft Office PowerPoint</Application>
  <PresentationFormat>Экран (4:3)</PresentationFormat>
  <Paragraphs>191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globus4</vt:lpstr>
      <vt:lpstr>Диаграмма</vt:lpstr>
      <vt:lpstr>Алюминий. Положение алюминия в периодической системе и строение его атома. Нахождение в природе. Физические и химические свойства алюминия.  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Мама</cp:lastModifiedBy>
  <cp:revision>16</cp:revision>
  <dcterms:created xsi:type="dcterms:W3CDTF">2013-01-11T09:22:37Z</dcterms:created>
  <dcterms:modified xsi:type="dcterms:W3CDTF">2013-10-08T18:42:20Z</dcterms:modified>
</cp:coreProperties>
</file>