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3" r:id="rId7"/>
    <p:sldId id="268" r:id="rId8"/>
    <p:sldId id="269" r:id="rId9"/>
    <p:sldId id="271" r:id="rId10"/>
    <p:sldId id="267" r:id="rId11"/>
    <p:sldId id="266" r:id="rId12"/>
    <p:sldId id="272" r:id="rId13"/>
    <p:sldId id="273" r:id="rId14"/>
    <p:sldId id="274" r:id="rId15"/>
    <p:sldId id="276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E7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253AC-5449-4AB7-8C87-381E0BA5B155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F45F6-BF47-4DB8-A024-C868F52990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F45F6-BF47-4DB8-A024-C868F52990F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958D02-E03C-40FF-911D-E8849180EC8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FB20F8-69DE-4736-8471-074E0A46D93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851648" cy="20431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i="1" dirty="0" smtClean="0">
                <a:solidFill>
                  <a:srgbClr val="95E7DD"/>
                </a:solidFill>
                <a:latin typeface="Calibri" pitchFamily="34" charset="0"/>
              </a:rPr>
              <a:t>Консультация для </a:t>
            </a:r>
            <a:r>
              <a:rPr lang="ru-RU" sz="3100" i="1" dirty="0" smtClean="0">
                <a:solidFill>
                  <a:srgbClr val="95E7DD"/>
                </a:solidFill>
                <a:latin typeface="Calibri" pitchFamily="34" charset="0"/>
              </a:rPr>
              <a:t>логопедов и родителей:</a:t>
            </a:r>
            <a:r>
              <a:rPr lang="ru-RU" i="1" dirty="0" smtClean="0">
                <a:solidFill>
                  <a:srgbClr val="95E7DD"/>
                </a:solidFill>
                <a:latin typeface="Calibri" pitchFamily="34" charset="0"/>
              </a:rPr>
              <a:t/>
            </a:r>
            <a:br>
              <a:rPr lang="ru-RU" i="1" dirty="0" smtClean="0">
                <a:solidFill>
                  <a:srgbClr val="95E7DD"/>
                </a:solidFill>
                <a:latin typeface="Calibri" pitchFamily="34" charset="0"/>
              </a:rPr>
            </a:br>
            <a:r>
              <a:rPr lang="ru-RU" i="1" dirty="0" smtClean="0">
                <a:solidFill>
                  <a:srgbClr val="95E7DD"/>
                </a:solidFill>
                <a:latin typeface="Calibri" pitchFamily="34" charset="0"/>
              </a:rPr>
              <a:t>«Семейное воспитание детей с нарушениями речи»</a:t>
            </a:r>
            <a:endParaRPr lang="ru-RU" i="1" dirty="0">
              <a:solidFill>
                <a:srgbClr val="95E7DD"/>
              </a:solidFill>
              <a:latin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571876"/>
            <a:ext cx="7929618" cy="3000396"/>
          </a:xfrm>
        </p:spPr>
        <p:txBody>
          <a:bodyPr>
            <a:noAutofit/>
          </a:bodyPr>
          <a:lstStyle/>
          <a:p>
            <a:r>
              <a:rPr lang="ru-RU" sz="2000" dirty="0" smtClean="0"/>
              <a:t>Учитель-логопед</a:t>
            </a:r>
          </a:p>
          <a:p>
            <a:r>
              <a:rPr lang="ru-RU" sz="2000" dirty="0" smtClean="0"/>
              <a:t>МБДОУ детский сад</a:t>
            </a:r>
          </a:p>
          <a:p>
            <a:r>
              <a:rPr lang="ru-RU" sz="2000" dirty="0" smtClean="0"/>
              <a:t> комбинированного вида № 1 </a:t>
            </a:r>
          </a:p>
          <a:p>
            <a:r>
              <a:rPr lang="ru-RU" sz="2000" dirty="0" smtClean="0"/>
              <a:t>станицы Ленинградской</a:t>
            </a:r>
          </a:p>
          <a:p>
            <a:r>
              <a:rPr lang="ru-RU" sz="2000" dirty="0" smtClean="0"/>
              <a:t>Краснодарского края</a:t>
            </a:r>
          </a:p>
          <a:p>
            <a:r>
              <a:rPr lang="ru-RU" sz="2000" dirty="0" err="1" smtClean="0"/>
              <a:t>Тебенёва</a:t>
            </a:r>
            <a:r>
              <a:rPr lang="ru-RU" sz="2000" dirty="0" smtClean="0"/>
              <a:t> Е.С.</a:t>
            </a:r>
          </a:p>
          <a:p>
            <a:endParaRPr lang="ru-RU" sz="1600" dirty="0" smtClean="0"/>
          </a:p>
          <a:p>
            <a:endParaRPr lang="ru-RU" sz="1600" dirty="0" smtClean="0"/>
          </a:p>
        </p:txBody>
      </p:sp>
      <p:pic>
        <p:nvPicPr>
          <p:cNvPr id="1026" name="Picture 2" descr="C:\Program Files\Microsoft Office\MEDIA\CAGCAT10\j029755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214554"/>
            <a:ext cx="4500594" cy="435771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семейного воспитания детей с нарушениями речи.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Принцип комплексного подхода к организации  коррекционно-педагогического процесса.</a:t>
            </a:r>
          </a:p>
          <a:p>
            <a:r>
              <a:rPr lang="ru-RU" dirty="0" smtClean="0"/>
              <a:t>Принцип единства диагностики и коррекционно-педагогического процесса.</a:t>
            </a:r>
          </a:p>
          <a:p>
            <a:r>
              <a:rPr lang="ru-RU" dirty="0" smtClean="0"/>
              <a:t>Принцип сотрудничества между родителями и специалистами, родителями и детьми.</a:t>
            </a:r>
          </a:p>
          <a:p>
            <a:r>
              <a:rPr lang="ru-RU" dirty="0" smtClean="0"/>
              <a:t>Принцип учета интересов детей и запросов родителей.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взаимодействия с семьей.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Индивидуальные консультации.</a:t>
            </a:r>
          </a:p>
          <a:p>
            <a:r>
              <a:rPr lang="ru-RU" dirty="0" smtClean="0"/>
              <a:t>Мастер-классы.</a:t>
            </a:r>
          </a:p>
          <a:p>
            <a:r>
              <a:rPr lang="ru-RU" dirty="0" smtClean="0"/>
              <a:t>Родительские собрания, анкетирование, </a:t>
            </a:r>
            <a:r>
              <a:rPr lang="ru-RU" dirty="0" err="1" smtClean="0"/>
              <a:t>опросники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Круглый стол.</a:t>
            </a:r>
          </a:p>
          <a:p>
            <a:r>
              <a:rPr lang="ru-RU" dirty="0" smtClean="0"/>
              <a:t>Информационные бюллетени.</a:t>
            </a:r>
          </a:p>
          <a:p>
            <a:r>
              <a:rPr lang="ru-RU" dirty="0" smtClean="0"/>
              <a:t>Совместное проведение праздников.</a:t>
            </a:r>
          </a:p>
          <a:p>
            <a:r>
              <a:rPr lang="ru-RU" dirty="0" smtClean="0"/>
              <a:t>Встреча родителей старших дошкольников с учителями начальных классов.</a:t>
            </a:r>
          </a:p>
          <a:p>
            <a:r>
              <a:rPr lang="ru-RU" dirty="0" smtClean="0"/>
              <a:t>Логопедические тетради.</a:t>
            </a:r>
          </a:p>
          <a:p>
            <a:r>
              <a:rPr lang="ru-RU" dirty="0" smtClean="0"/>
              <a:t>Различные тренинги.</a:t>
            </a:r>
          </a:p>
          <a:p>
            <a:r>
              <a:rPr lang="ru-RU" dirty="0" smtClean="0"/>
              <a:t>Публичные выступления родителей с сообщениями из личного опыта семейного воспитания.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38576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i="1" dirty="0" smtClean="0"/>
              <a:t>Рекомендации для </a:t>
            </a:r>
            <a:r>
              <a:rPr lang="ru-RU" sz="6000" b="1" i="1" dirty="0" smtClean="0"/>
              <a:t>педагогов, и родителей</a:t>
            </a:r>
            <a:r>
              <a:rPr lang="ru-RU" sz="6000" b="1" i="1" dirty="0" smtClean="0"/>
              <a:t>, имеющих детей с различной речевой патологией</a:t>
            </a:r>
            <a:br>
              <a:rPr lang="ru-RU" sz="6000" b="1" i="1" dirty="0" smtClean="0"/>
            </a:br>
            <a:r>
              <a:rPr lang="ru-RU" sz="6000" b="1" i="1" dirty="0" smtClean="0"/>
              <a:t>(</a:t>
            </a:r>
            <a:r>
              <a:rPr lang="ru-RU" sz="6000" b="1" i="1" dirty="0" err="1" smtClean="0"/>
              <a:t>ринолалия</a:t>
            </a:r>
            <a:r>
              <a:rPr lang="ru-RU" sz="6000" b="1" i="1" dirty="0" smtClean="0"/>
              <a:t>, ДЦП, дизартрия)</a:t>
            </a:r>
            <a:endParaRPr lang="ru-RU" sz="6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15082"/>
            <a:ext cx="8186766" cy="10951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Ринолалия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20" y="1785926"/>
            <a:ext cx="3357586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Ежедневные тренировки, непрерывность занятий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857488" y="3071810"/>
            <a:ext cx="3357586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Правильное положение во время сна (лежа на животе или на боку, для того чтобы кончик языка </a:t>
            </a:r>
            <a:r>
              <a:rPr lang="ru-RU" dirty="0" err="1" smtClean="0"/>
              <a:t>нах-одился</a:t>
            </a:r>
            <a:r>
              <a:rPr lang="ru-RU" dirty="0" smtClean="0"/>
              <a:t> ближе к зубам)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85720" y="4429132"/>
            <a:ext cx="3357586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Применение массажа в положении лёжа, сидя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357818" y="4500570"/>
            <a:ext cx="3357586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Совместная работа родителей и логопеда после </a:t>
            </a:r>
            <a:r>
              <a:rPr lang="ru-RU" dirty="0" err="1" smtClean="0"/>
              <a:t>хейлопластики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357818" y="1643050"/>
            <a:ext cx="3357586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фонематического слуха</a:t>
            </a:r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Упражнения для развития навыка смыкания губ при произношении согласных (после </a:t>
            </a:r>
            <a:r>
              <a:rPr lang="ru-RU" sz="2800" b="1" dirty="0" err="1" smtClean="0"/>
              <a:t>хейлопластики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Поднятие и опускание верхней губы</a:t>
            </a:r>
          </a:p>
          <a:p>
            <a:r>
              <a:rPr lang="ru-RU" sz="3200" dirty="0" smtClean="0"/>
              <a:t>Потягивание верхней губы на верхние резцы</a:t>
            </a:r>
          </a:p>
          <a:p>
            <a:r>
              <a:rPr lang="ru-RU" sz="3200" dirty="0" smtClean="0"/>
              <a:t>Введение пальца между губой и зубами, оттягивание губы вперед</a:t>
            </a:r>
          </a:p>
          <a:p>
            <a:r>
              <a:rPr lang="ru-RU" sz="3200" dirty="0" smtClean="0"/>
              <a:t>Вибрирование пальцами по верхней губе</a:t>
            </a:r>
          </a:p>
          <a:p>
            <a:r>
              <a:rPr lang="ru-RU" sz="3200" dirty="0" smtClean="0"/>
              <a:t>Пощипывание пальцем верхней губы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Дыхательные упражнения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«Гасим огонек»  - длительное произнесение звука </a:t>
            </a:r>
            <a:r>
              <a:rPr lang="en-US" dirty="0" smtClean="0"/>
              <a:t>[</a:t>
            </a:r>
            <a:r>
              <a:rPr lang="ru-RU" dirty="0" smtClean="0"/>
              <a:t>Ф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«Пароход гудит» – длительное произнесение звука </a:t>
            </a:r>
            <a:r>
              <a:rPr lang="en-US" dirty="0" smtClean="0"/>
              <a:t>[</a:t>
            </a:r>
            <a:r>
              <a:rPr lang="ru-RU" dirty="0" smtClean="0"/>
              <a:t>Ы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«Поезд гудит» - длительное произнесение звука </a:t>
            </a:r>
            <a:r>
              <a:rPr lang="en-US" dirty="0" smtClean="0"/>
              <a:t>[</a:t>
            </a:r>
            <a:r>
              <a:rPr lang="ru-RU" dirty="0" smtClean="0"/>
              <a:t>У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«Я большой» - длительное произнесение звука </a:t>
            </a:r>
            <a:r>
              <a:rPr lang="en-US" dirty="0" smtClean="0"/>
              <a:t>[</a:t>
            </a:r>
            <a:r>
              <a:rPr lang="ru-RU" dirty="0" smtClean="0"/>
              <a:t>О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«Как шумит ветер» - длительное произнесение звука </a:t>
            </a:r>
            <a:r>
              <a:rPr lang="en-US" dirty="0" smtClean="0"/>
              <a:t>[</a:t>
            </a:r>
            <a:r>
              <a:rPr lang="ru-RU" dirty="0" smtClean="0"/>
              <a:t>В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«Комарик звенит» - длительное произнесение звука </a:t>
            </a:r>
            <a:r>
              <a:rPr lang="en-US" dirty="0" smtClean="0"/>
              <a:t>[</a:t>
            </a:r>
            <a:r>
              <a:rPr lang="ru-RU" dirty="0" smtClean="0"/>
              <a:t>З</a:t>
            </a:r>
            <a:r>
              <a:rPr lang="en-US" dirty="0" smtClean="0"/>
              <a:t>]</a:t>
            </a:r>
            <a:r>
              <a:rPr lang="ru-RU" dirty="0" smtClean="0"/>
              <a:t> (контроль холодной струи)</a:t>
            </a:r>
          </a:p>
          <a:p>
            <a:r>
              <a:rPr lang="ru-RU" dirty="0" smtClean="0"/>
              <a:t>«Как шипит змея» - длительное произнесение звука </a:t>
            </a:r>
            <a:r>
              <a:rPr lang="en-US" dirty="0" smtClean="0"/>
              <a:t>[</a:t>
            </a:r>
            <a:r>
              <a:rPr lang="ru-RU" dirty="0" smtClean="0"/>
              <a:t>Ш</a:t>
            </a:r>
            <a:r>
              <a:rPr lang="en-US" dirty="0" smtClean="0"/>
              <a:t>]</a:t>
            </a:r>
            <a:r>
              <a:rPr lang="ru-RU" dirty="0" smtClean="0"/>
              <a:t> (контроль теплой струи)</a:t>
            </a:r>
          </a:p>
          <a:p>
            <a:r>
              <a:rPr lang="ru-RU" dirty="0" smtClean="0"/>
              <a:t>«Жук жужжит» - длительное произнесение звука </a:t>
            </a:r>
            <a:r>
              <a:rPr lang="en-US" dirty="0" smtClean="0"/>
              <a:t>[</a:t>
            </a:r>
            <a:r>
              <a:rPr lang="ru-RU" dirty="0" smtClean="0"/>
              <a:t>Ж</a:t>
            </a:r>
            <a:r>
              <a:rPr lang="en-US" dirty="0" smtClean="0"/>
              <a:t>]</a:t>
            </a:r>
            <a:r>
              <a:rPr lang="ru-RU" dirty="0" smtClean="0"/>
              <a:t> (контроль теплой струи)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Поцелуйчик</a:t>
            </a:r>
            <a:r>
              <a:rPr lang="ru-RU" dirty="0" smtClean="0"/>
              <a:t>» – отрывистое многократное произнесение звука </a:t>
            </a:r>
            <a:r>
              <a:rPr lang="en-US" dirty="0" smtClean="0"/>
              <a:t>[</a:t>
            </a:r>
            <a:r>
              <a:rPr lang="ru-RU" dirty="0" smtClean="0"/>
              <a:t>П</a:t>
            </a:r>
            <a:r>
              <a:rPr lang="en-US" dirty="0" smtClean="0"/>
              <a:t>]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Массаж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Массаж начинать с артикуляционной гимнастики:</a:t>
            </a:r>
          </a:p>
          <a:p>
            <a:pPr>
              <a:buNone/>
            </a:pPr>
            <a:r>
              <a:rPr lang="ru-RU" dirty="0" smtClean="0"/>
              <a:t>   - кончиком языка выполнять круговые движения в преддверии рта</a:t>
            </a:r>
          </a:p>
          <a:p>
            <a:pPr>
              <a:buNone/>
            </a:pPr>
            <a:r>
              <a:rPr lang="ru-RU" dirty="0" smtClean="0"/>
              <a:t>   - полоскание зубов теплой водой, удерживая воду губами ( кисель – по Ермаковой)</a:t>
            </a:r>
          </a:p>
          <a:p>
            <a:pPr>
              <a:buNone/>
            </a:pPr>
            <a:r>
              <a:rPr lang="ru-RU" dirty="0" smtClean="0"/>
              <a:t>   - при помощи комочков ваты делать ротовой выдох</a:t>
            </a:r>
          </a:p>
          <a:p>
            <a:endParaRPr lang="ru-RU" dirty="0" smtClean="0"/>
          </a:p>
          <a:p>
            <a:r>
              <a:rPr lang="ru-RU" dirty="0" smtClean="0"/>
              <a:t>Выполнять в положении лежа или сидя, голова на подлокотнике дивана:</a:t>
            </a:r>
          </a:p>
          <a:p>
            <a:pPr>
              <a:buNone/>
            </a:pPr>
            <a:r>
              <a:rPr lang="ru-RU" dirty="0" smtClean="0"/>
              <a:t>    -вторым и третьим пальцем проводить от  середины лба к вискам, от кончика носа к вискам, от средней линии подбородка к мочкам ушей; легкое поглаживание, затем вибрация и </a:t>
            </a:r>
            <a:r>
              <a:rPr lang="ru-RU" dirty="0" err="1" smtClean="0"/>
              <a:t>пальцевый</a:t>
            </a:r>
            <a:r>
              <a:rPr lang="ru-RU" dirty="0" smtClean="0"/>
              <a:t> душ</a:t>
            </a:r>
          </a:p>
          <a:p>
            <a:endParaRPr lang="ru-RU" dirty="0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8183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Общие упражнения для детей с диагнозом </a:t>
            </a:r>
            <a:r>
              <a:rPr lang="ru-RU" sz="2800" b="1" dirty="0" err="1" smtClean="0"/>
              <a:t>ринолалия</a:t>
            </a:r>
            <a:r>
              <a:rPr lang="ru-RU" sz="2800" b="1" dirty="0" smtClean="0"/>
              <a:t> (для укрепления кончика языка и опускания его корня)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  «Лопаточка», «Часики», «Качели», «Футбол», «Месим тесто», «</a:t>
            </a:r>
            <a:r>
              <a:rPr lang="ru-RU" sz="3200" dirty="0" err="1" smtClean="0"/>
              <a:t>Вылизывание</a:t>
            </a:r>
            <a:r>
              <a:rPr lang="ru-RU" sz="3200" dirty="0" smtClean="0"/>
              <a:t> тарелки всей поверхностью языка» , «</a:t>
            </a:r>
            <a:r>
              <a:rPr lang="ru-RU" sz="3200" dirty="0" err="1" smtClean="0"/>
              <a:t>Слизывание</a:t>
            </a:r>
            <a:r>
              <a:rPr lang="ru-RU" sz="3200" dirty="0" smtClean="0"/>
              <a:t> капли кончиком языка с вогнутой части ложки», «Почесывание кончика языка о </a:t>
            </a:r>
            <a:r>
              <a:rPr lang="ru-RU" sz="3200" dirty="0" err="1" smtClean="0"/>
              <a:t>верние</a:t>
            </a:r>
            <a:r>
              <a:rPr lang="ru-RU" sz="3200" dirty="0" smtClean="0"/>
              <a:t> зубы», «</a:t>
            </a:r>
            <a:r>
              <a:rPr lang="ru-RU" sz="3200" dirty="0" err="1" smtClean="0"/>
              <a:t>Пересчитывание</a:t>
            </a:r>
            <a:r>
              <a:rPr lang="ru-RU" sz="3200" dirty="0" smtClean="0"/>
              <a:t> зубов кончиком языка», «Проталкивание языка сквозь зубы»</a:t>
            </a:r>
            <a:endParaRPr lang="ru-RU" sz="3200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Упражнения для щек и губ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3200" dirty="0" smtClean="0"/>
              <a:t>«Хомячок»</a:t>
            </a:r>
          </a:p>
          <a:p>
            <a:pPr algn="ctr">
              <a:buNone/>
            </a:pPr>
            <a:r>
              <a:rPr lang="ru-RU" sz="3200" dirty="0" smtClean="0"/>
              <a:t>   «Улыбка»</a:t>
            </a:r>
          </a:p>
          <a:p>
            <a:pPr algn="ctr">
              <a:buNone/>
            </a:pPr>
            <a:r>
              <a:rPr lang="ru-RU" sz="3200" dirty="0" smtClean="0"/>
              <a:t>   Удерживание мелких предметов губами  </a:t>
            </a:r>
            <a:r>
              <a:rPr lang="ru-RU" sz="3200" dirty="0" err="1" smtClean="0"/>
              <a:t>Выплевывание</a:t>
            </a:r>
            <a:r>
              <a:rPr lang="ru-RU" sz="3200" dirty="0" smtClean="0"/>
              <a:t> губами мелких предметов  Сплевывание с кончика языка мелких предметов </a:t>
            </a:r>
            <a:endParaRPr lang="ru-RU" sz="3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Упражнения для нижней челюс</a:t>
            </a:r>
            <a:r>
              <a:rPr lang="ru-RU" sz="2400" b="1" dirty="0" smtClean="0"/>
              <a:t>ти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Открывание и закрывание рта плавно и медленно под счет до пяти</a:t>
            </a:r>
          </a:p>
          <a:p>
            <a:pPr algn="ctr">
              <a:buNone/>
            </a:pPr>
            <a:r>
              <a:rPr lang="ru-RU" sz="3200" dirty="0" smtClean="0"/>
              <a:t>Опускание нижней челюсти</a:t>
            </a:r>
          </a:p>
          <a:p>
            <a:pPr algn="ctr">
              <a:buNone/>
            </a:pPr>
            <a:r>
              <a:rPr lang="ru-RU" sz="3200" dirty="0" smtClean="0"/>
              <a:t>Имитация  жевания</a:t>
            </a:r>
          </a:p>
          <a:p>
            <a:pPr algn="ctr">
              <a:buNone/>
            </a:pPr>
            <a:r>
              <a:rPr lang="ru-RU" sz="3200" dirty="0" smtClean="0"/>
              <a:t>Движение нижней челюсти вправо-влево</a:t>
            </a:r>
            <a:endParaRPr lang="ru-RU" sz="32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Семейное воспитание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   Система воспитания и образования, складывающаяся в условиях определенной среды силами родителей и родственников.</a:t>
            </a:r>
          </a:p>
          <a:p>
            <a:pPr algn="just"/>
            <a:endParaRPr lang="ru-RU" dirty="0" smtClean="0"/>
          </a:p>
          <a:p>
            <a:pPr algn="ctr">
              <a:buNone/>
            </a:pPr>
            <a:r>
              <a:rPr lang="ru-RU" u="sng" dirty="0" smtClean="0"/>
              <a:t>Проблемой семейного воспитания занимались:</a:t>
            </a:r>
          </a:p>
          <a:p>
            <a:pPr algn="ctr">
              <a:buNone/>
            </a:pPr>
            <a:r>
              <a:rPr lang="ru-RU" dirty="0" smtClean="0"/>
              <a:t>                                                          Е.М. </a:t>
            </a:r>
            <a:r>
              <a:rPr lang="ru-RU" dirty="0" err="1" smtClean="0"/>
              <a:t>Мастюкова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                                                          К.А. Семенова</a:t>
            </a:r>
          </a:p>
          <a:p>
            <a:pPr algn="ctr">
              <a:buNone/>
            </a:pPr>
            <a:r>
              <a:rPr lang="ru-RU" dirty="0" smtClean="0"/>
              <a:t>                                                         М.В. </a:t>
            </a:r>
            <a:r>
              <a:rPr lang="ru-RU" dirty="0" err="1" smtClean="0"/>
              <a:t>Ипполитова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                                                         И.А. Смирнова</a:t>
            </a:r>
            <a:endParaRPr lang="ru-RU" dirty="0"/>
          </a:p>
        </p:txBody>
      </p:sp>
      <p:pic>
        <p:nvPicPr>
          <p:cNvPr id="2050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143380"/>
            <a:ext cx="3786214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Упражнения для активизации мышц мягкого нёба и глотки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Позёвывание</a:t>
            </a:r>
          </a:p>
          <a:p>
            <a:pPr algn="ctr">
              <a:buNone/>
            </a:pPr>
            <a:r>
              <a:rPr lang="ru-RU" sz="3200" dirty="0" smtClean="0"/>
              <a:t>Полоскание горла киселем</a:t>
            </a:r>
          </a:p>
          <a:p>
            <a:pPr algn="ctr">
              <a:buNone/>
            </a:pPr>
            <a:r>
              <a:rPr lang="ru-RU" sz="3200" dirty="0" smtClean="0"/>
              <a:t>Глотание капелек слюны</a:t>
            </a:r>
          </a:p>
          <a:p>
            <a:pPr algn="ctr">
              <a:buNone/>
            </a:pPr>
            <a:r>
              <a:rPr lang="ru-RU" sz="3200" dirty="0" smtClean="0"/>
              <a:t>Резкое отрывистое произнесение звуков: </a:t>
            </a:r>
          </a:p>
          <a:p>
            <a:pPr algn="ctr">
              <a:buNone/>
            </a:pPr>
            <a:r>
              <a:rPr lang="ru-RU" sz="3200" dirty="0" smtClean="0"/>
              <a:t>а-а-а, </a:t>
            </a:r>
            <a:r>
              <a:rPr lang="ru-RU" sz="3200" dirty="0" err="1" smtClean="0"/>
              <a:t>а-э-а-э-а-э</a:t>
            </a:r>
            <a:r>
              <a:rPr lang="ru-RU" sz="3200" dirty="0" smtClean="0"/>
              <a:t>, </a:t>
            </a:r>
            <a:r>
              <a:rPr lang="ru-RU" sz="3200" dirty="0" err="1" smtClean="0"/>
              <a:t>э-а-э-а-э-а</a:t>
            </a:r>
            <a:endParaRPr lang="ru-RU" sz="3200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Упражнения для активизации мышц шеи и гортани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u="sng" dirty="0" smtClean="0"/>
              <a:t>С закрытым ртом! Медленно!</a:t>
            </a:r>
          </a:p>
          <a:p>
            <a:pPr algn="ctr">
              <a:buNone/>
            </a:pPr>
            <a:r>
              <a:rPr lang="ru-RU" dirty="0" smtClean="0"/>
              <a:t>Опускание головы вниз</a:t>
            </a:r>
          </a:p>
          <a:p>
            <a:pPr algn="ctr">
              <a:buNone/>
            </a:pPr>
            <a:r>
              <a:rPr lang="ru-RU" dirty="0" smtClean="0"/>
              <a:t>Запрокидывание головы назад</a:t>
            </a:r>
          </a:p>
          <a:p>
            <a:pPr algn="ctr">
              <a:buNone/>
            </a:pPr>
            <a:r>
              <a:rPr lang="ru-RU" dirty="0" smtClean="0"/>
              <a:t>Повороты вправо-влево</a:t>
            </a:r>
          </a:p>
          <a:p>
            <a:pPr algn="ctr">
              <a:buNone/>
            </a:pPr>
            <a:r>
              <a:rPr lang="ru-RU" dirty="0" smtClean="0"/>
              <a:t>Руки на затылок в замок и отклонение головы назад</a:t>
            </a:r>
          </a:p>
          <a:p>
            <a:pPr algn="ctr">
              <a:buNone/>
            </a:pPr>
            <a:r>
              <a:rPr lang="ru-RU" dirty="0" err="1" smtClean="0"/>
              <a:t>Подпирание</a:t>
            </a:r>
            <a:r>
              <a:rPr lang="ru-RU" dirty="0" smtClean="0"/>
              <a:t> кулаком подбородка с наклонами головы вниз при сопротивлении рук</a:t>
            </a:r>
          </a:p>
          <a:p>
            <a:pPr algn="ctr">
              <a:buNone/>
            </a:pPr>
            <a:r>
              <a:rPr lang="ru-RU" dirty="0" smtClean="0"/>
              <a:t>Наклоны головы с приставленными к ушам ладонями</a:t>
            </a:r>
          </a:p>
          <a:p>
            <a:pPr algn="ctr">
              <a:buNone/>
            </a:pPr>
            <a:r>
              <a:rPr lang="ru-RU" dirty="0" smtClean="0"/>
              <a:t>Доставание кончиком языка мягкого неба</a:t>
            </a:r>
          </a:p>
          <a:p>
            <a:pPr algn="ctr"/>
            <a:endParaRPr lang="ru-RU" b="1" u="sng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err="1" smtClean="0"/>
              <a:t>Фонопедические</a:t>
            </a:r>
            <a:r>
              <a:rPr lang="ru-RU" sz="2800" b="1" dirty="0" smtClean="0"/>
              <a:t> упражнения способствующие устранению носовой эмиссии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Вдох носом и на выдохе произношение слогов (</a:t>
            </a:r>
            <a:r>
              <a:rPr lang="ru-RU" dirty="0" err="1" smtClean="0"/>
              <a:t>пропевая</a:t>
            </a:r>
            <a:r>
              <a:rPr lang="ru-RU" dirty="0" smtClean="0"/>
              <a:t>) : </a:t>
            </a:r>
            <a:r>
              <a:rPr lang="ru-RU" dirty="0" err="1" smtClean="0"/>
              <a:t>па-пэ-по-пу</a:t>
            </a:r>
            <a:endParaRPr lang="ru-RU" dirty="0" smtClean="0"/>
          </a:p>
          <a:p>
            <a:r>
              <a:rPr lang="ru-RU" dirty="0" smtClean="0"/>
              <a:t>Четкое произношение слогов: </a:t>
            </a:r>
            <a:r>
              <a:rPr lang="ru-RU" dirty="0" err="1" smtClean="0"/>
              <a:t>ны-пы-ны-пу</a:t>
            </a:r>
            <a:r>
              <a:rPr lang="ru-RU" dirty="0" smtClean="0"/>
              <a:t>. Использовать все согласные алфавита. Последовательность гласных: </a:t>
            </a:r>
            <a:r>
              <a:rPr lang="ru-RU" dirty="0" err="1" smtClean="0"/>
              <a:t>а-э-о-ы-у</a:t>
            </a:r>
            <a:endParaRPr lang="ru-RU" dirty="0" smtClean="0"/>
          </a:p>
          <a:p>
            <a:r>
              <a:rPr lang="ru-RU" dirty="0" smtClean="0"/>
              <a:t>Произнесение слогов акцентируя внимание на выдохе и артикуляции: </a:t>
            </a:r>
            <a:r>
              <a:rPr lang="ru-RU" dirty="0" err="1" smtClean="0"/>
              <a:t>вип-фип</a:t>
            </a:r>
            <a:r>
              <a:rPr lang="ru-RU" dirty="0" smtClean="0"/>
              <a:t>, </a:t>
            </a:r>
            <a:r>
              <a:rPr lang="ru-RU" dirty="0" err="1" smtClean="0"/>
              <a:t>вип-сиб</a:t>
            </a:r>
            <a:r>
              <a:rPr lang="ru-RU" dirty="0" smtClean="0"/>
              <a:t>, </a:t>
            </a:r>
            <a:r>
              <a:rPr lang="ru-RU" dirty="0" err="1" smtClean="0"/>
              <a:t>вип-пип</a:t>
            </a:r>
            <a:r>
              <a:rPr lang="ru-RU" dirty="0" smtClean="0"/>
              <a:t>,  </a:t>
            </a:r>
            <a:r>
              <a:rPr lang="ru-RU" dirty="0" err="1" smtClean="0"/>
              <a:t>вэп-пэп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Кроме этого необходима консультация с </a:t>
            </a:r>
            <a:r>
              <a:rPr lang="ru-RU" dirty="0" err="1" smtClean="0"/>
              <a:t>ЛОР-врачем</a:t>
            </a:r>
            <a:r>
              <a:rPr lang="ru-RU" dirty="0" smtClean="0"/>
              <a:t> для получения рекомендаций, других упражнений и последующего контроля (</a:t>
            </a:r>
            <a:r>
              <a:rPr lang="ru-RU" dirty="0" err="1" smtClean="0"/>
              <a:t>Волосовец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Дизартрические</a:t>
            </a:r>
            <a:r>
              <a:rPr lang="ru-RU" dirty="0" smtClean="0"/>
              <a:t> компоненты </a:t>
            </a:r>
            <a:br>
              <a:rPr lang="ru-RU" dirty="0" smtClean="0"/>
            </a:br>
            <a:r>
              <a:rPr lang="ru-RU" dirty="0" smtClean="0"/>
              <a:t>при ДЦП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Недостатки в развитии  двигательной сферы</a:t>
            </a:r>
          </a:p>
          <a:p>
            <a:r>
              <a:rPr lang="ru-RU" dirty="0" smtClean="0"/>
              <a:t>Трудности в овладении дифференцированными движениями пальцев рук</a:t>
            </a:r>
          </a:p>
          <a:p>
            <a:r>
              <a:rPr lang="ru-RU" dirty="0" smtClean="0"/>
              <a:t>Оральная </a:t>
            </a:r>
            <a:r>
              <a:rPr lang="ru-RU" dirty="0" err="1" smtClean="0"/>
              <a:t>апроксия</a:t>
            </a:r>
            <a:endParaRPr lang="ru-RU" dirty="0" smtClean="0"/>
          </a:p>
          <a:p>
            <a:r>
              <a:rPr lang="ru-RU" dirty="0" smtClean="0"/>
              <a:t>Гиперкинезы</a:t>
            </a:r>
          </a:p>
          <a:p>
            <a:r>
              <a:rPr lang="ru-RU" dirty="0" err="1" smtClean="0"/>
              <a:t>Синкинезии</a:t>
            </a:r>
            <a:endParaRPr lang="ru-RU" dirty="0" smtClean="0"/>
          </a:p>
          <a:p>
            <a:r>
              <a:rPr lang="ru-RU" dirty="0" smtClean="0"/>
              <a:t>Затруднение актов сосания, жевания</a:t>
            </a:r>
          </a:p>
          <a:p>
            <a:r>
              <a:rPr lang="ru-RU" dirty="0" err="1" smtClean="0"/>
              <a:t>Несмыкание</a:t>
            </a:r>
            <a:r>
              <a:rPr lang="ru-RU" dirty="0" smtClean="0"/>
              <a:t> губ, трудности в поднимание языка</a:t>
            </a:r>
            <a:endParaRPr lang="ru-RU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Упражнения при ДЦП 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Питье жидкостей через трубочки разного диаметра</a:t>
            </a:r>
          </a:p>
          <a:p>
            <a:r>
              <a:rPr lang="ru-RU" dirty="0" smtClean="0"/>
              <a:t>Жевание твердой пищи</a:t>
            </a:r>
          </a:p>
          <a:p>
            <a:r>
              <a:rPr lang="ru-RU" dirty="0" smtClean="0"/>
              <a:t>Фиксирование головы при обучении</a:t>
            </a:r>
          </a:p>
          <a:p>
            <a:r>
              <a:rPr lang="ru-RU" dirty="0" smtClean="0"/>
              <a:t>Дыхательные упражнения: «Мыльные пузыри», «Султанчик», «Пускание корабликов»</a:t>
            </a:r>
          </a:p>
          <a:p>
            <a:r>
              <a:rPr lang="ru-RU" dirty="0" smtClean="0"/>
              <a:t>Артикуляционная гимнастика: «Сказки о веселом язычке»</a:t>
            </a:r>
          </a:p>
          <a:p>
            <a:r>
              <a:rPr lang="ru-RU" dirty="0" smtClean="0"/>
              <a:t>Голосовые упражнения для развития силы голоса, высоты, интонационной выразительности</a:t>
            </a:r>
          </a:p>
          <a:p>
            <a:r>
              <a:rPr lang="ru-RU" dirty="0" smtClean="0"/>
              <a:t>Обучение открытию и закрытию рта, удерживание требуемого положения, контроль за движением нижней челюсти</a:t>
            </a:r>
          </a:p>
          <a:p>
            <a:r>
              <a:rPr lang="ru-RU" dirty="0" smtClean="0"/>
              <a:t>Запрет на общение с ребенком жестами</a:t>
            </a:r>
          </a:p>
          <a:p>
            <a:r>
              <a:rPr lang="ru-RU" dirty="0" smtClean="0"/>
              <a:t>Речевая стимуляция детей родителями</a:t>
            </a:r>
          </a:p>
          <a:p>
            <a:r>
              <a:rPr lang="ru-RU" dirty="0" smtClean="0"/>
              <a:t>Смена поз во время занятий с детьми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8800" dirty="0" smtClean="0"/>
              <a:t> </a:t>
            </a:r>
            <a:r>
              <a:rPr lang="ru-RU" sz="8800" b="1" dirty="0" smtClean="0">
                <a:solidFill>
                  <a:schemeClr val="accent5">
                    <a:lumMod val="50000"/>
                  </a:schemeClr>
                </a:solidFill>
              </a:rPr>
              <a:t>Спасибо за внимание!</a:t>
            </a:r>
            <a:endParaRPr lang="ru-RU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10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10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 smtClean="0"/>
              <a:t>Цель:</a:t>
            </a:r>
            <a:endParaRPr lang="ru-RU" sz="7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Создание благоприятных 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условий в </a:t>
            </a:r>
            <a:r>
              <a:rPr lang="ru-RU" sz="4400" dirty="0" err="1" smtClean="0">
                <a:solidFill>
                  <a:srgbClr val="C00000"/>
                </a:solidFill>
              </a:rPr>
              <a:t>микросоциуме</a:t>
            </a:r>
            <a:r>
              <a:rPr lang="ru-RU" sz="44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для всестороннего </a:t>
            </a:r>
          </a:p>
          <a:p>
            <a:pPr>
              <a:buNone/>
            </a:pPr>
            <a:r>
              <a:rPr lang="ru-RU" sz="4400" dirty="0" err="1" smtClean="0">
                <a:solidFill>
                  <a:srgbClr val="C00000"/>
                </a:solidFill>
              </a:rPr>
              <a:t>гармоничого</a:t>
            </a:r>
            <a:r>
              <a:rPr lang="ru-RU" sz="4400" dirty="0" smtClean="0">
                <a:solidFill>
                  <a:srgbClr val="C00000"/>
                </a:solidFill>
              </a:rPr>
              <a:t> развития 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личности ребенка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2500306"/>
            <a:ext cx="1928826" cy="396645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Задачи: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Обеспечение психофизического развития ребенка.</a:t>
            </a:r>
          </a:p>
          <a:p>
            <a:r>
              <a:rPr lang="ru-RU" dirty="0" smtClean="0"/>
              <a:t>Создание материальной базы для развития ребенка.</a:t>
            </a:r>
          </a:p>
          <a:p>
            <a:r>
              <a:rPr lang="ru-RU" dirty="0" smtClean="0"/>
              <a:t>Формирование навыков самообслуживания и трудовой деятельности.</a:t>
            </a:r>
          </a:p>
          <a:p>
            <a:r>
              <a:rPr lang="ru-RU" dirty="0" smtClean="0"/>
              <a:t>Передача семейного опыта младшему поколению по созданию и сохранению семейных традиций и ценностей.</a:t>
            </a:r>
          </a:p>
          <a:p>
            <a:r>
              <a:rPr lang="ru-RU" dirty="0" smtClean="0"/>
              <a:t>Воспитание полноценной </a:t>
            </a:r>
            <a:r>
              <a:rPr lang="ru-RU" dirty="0" err="1" smtClean="0"/>
              <a:t>самодостаточной</a:t>
            </a:r>
            <a:r>
              <a:rPr lang="ru-RU" dirty="0" smtClean="0"/>
              <a:t> личности с чувством ценности собственного «Я».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Модели семьи:</a:t>
            </a:r>
            <a:endParaRPr lang="ru-RU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071678"/>
            <a:ext cx="7802264" cy="4247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Патриархальная семья:</a:t>
            </a:r>
          </a:p>
          <a:p>
            <a:pPr marL="400050" indent="-400050">
              <a:buFontTx/>
              <a:buChar char="-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управленческая;</a:t>
            </a:r>
          </a:p>
          <a:p>
            <a:pPr marL="400050" indent="-400050">
              <a:buFontTx/>
              <a:buChar char="-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исполнители;</a:t>
            </a:r>
          </a:p>
          <a:p>
            <a:pPr marL="400050" indent="-400050">
              <a:buFontTx/>
              <a:buChar char="-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Иждивенцы.</a:t>
            </a:r>
          </a:p>
          <a:p>
            <a:pPr marL="400050" indent="-400050">
              <a:buAutoNum type="romanUcPeriod" startAt="2"/>
            </a:pP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Эголитарная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нукмарная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00050" indent="-400050">
              <a:buAutoNum type="romanUcPeriod" startAt="2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Неполная семья.</a:t>
            </a:r>
          </a:p>
          <a:p>
            <a:pPr marL="400050" indent="-400050">
              <a:buAutoNum type="romanUcPeriod" startAt="2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Нетрадиционная семья (полигамный брак).</a:t>
            </a:r>
          </a:p>
          <a:p>
            <a:pPr marL="400050" indent="-400050">
              <a:buAutoNum type="romanUcPeriod" startAt="2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Семья-двор.</a:t>
            </a:r>
          </a:p>
          <a:p>
            <a:pPr marL="400050" indent="-400050">
              <a:buAutoNum type="romanUcPeriod" startAt="2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Асоциальная семья.</a:t>
            </a:r>
          </a:p>
          <a:p>
            <a:pPr marL="400050" indent="-400050">
              <a:buFontTx/>
              <a:buChar char="-"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Стили</a:t>
            </a:r>
            <a:r>
              <a:rPr lang="ru-RU" dirty="0" smtClean="0"/>
              <a:t> </a:t>
            </a:r>
            <a:r>
              <a:rPr lang="ru-RU" b="1" dirty="0" smtClean="0"/>
              <a:t>воспитания</a:t>
            </a:r>
            <a:r>
              <a:rPr lang="ru-RU" dirty="0" smtClean="0"/>
              <a:t> </a:t>
            </a:r>
            <a:r>
              <a:rPr lang="ru-RU" b="1" dirty="0" smtClean="0"/>
              <a:t>в семье: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428868"/>
            <a:ext cx="513146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ru-RU" sz="4400" dirty="0" smtClean="0"/>
              <a:t>Конструктивный.</a:t>
            </a:r>
          </a:p>
          <a:p>
            <a:pPr marL="400050" indent="-400050">
              <a:buAutoNum type="romanUcPeriod"/>
            </a:pPr>
            <a:endParaRPr lang="ru-RU" sz="4400" dirty="0" smtClean="0"/>
          </a:p>
          <a:p>
            <a:pPr marL="400050" indent="-400050">
              <a:buAutoNum type="romanUcPeriod"/>
            </a:pPr>
            <a:r>
              <a:rPr lang="ru-RU" sz="4400" dirty="0" smtClean="0"/>
              <a:t>Деструктивный.</a:t>
            </a:r>
          </a:p>
          <a:p>
            <a:pPr marL="400050" indent="-400050">
              <a:buAutoNum type="romanUcPeriod"/>
            </a:pPr>
            <a:endParaRPr lang="ru-RU" sz="4400" dirty="0" smtClean="0"/>
          </a:p>
          <a:p>
            <a:pPr marL="400050" indent="-400050">
              <a:buAutoNum type="romanUcPeriod"/>
            </a:pPr>
            <a:r>
              <a:rPr lang="ru-RU" sz="4400" dirty="0" smtClean="0"/>
              <a:t>Смешанный.</a:t>
            </a:r>
            <a:endParaRPr lang="ru-RU" sz="4400" dirty="0"/>
          </a:p>
        </p:txBody>
      </p:sp>
      <p:pic>
        <p:nvPicPr>
          <p:cNvPr id="4098" name="Picture 2" descr="C:\Program Files\Microsoft Office\MEDIA\CAGCAT10\j021651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643182"/>
            <a:ext cx="3357554" cy="4214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3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851648" cy="5072098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chemeClr val="tx1"/>
                </a:solidFill>
              </a:rPr>
              <a:t>Координация работы логопеда с семьями детей, имеющих речевую патологию.</a:t>
            </a:r>
            <a:endParaRPr lang="ru-RU" sz="72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 flipV="1">
            <a:off x="533400" y="6429395"/>
            <a:ext cx="7854696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928671"/>
            <a:ext cx="80010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/>
              <a:t>Семья безусловно важна при формировании и развитии личности ребенка. С рождения человек является социальным существом. Родители занимают статус жизненно важных фигур по умолчанию, ведь физическая жизнь в самом прямом смысле зависит от них; в дальнейшем потребность в их любви и одобрении приобретают для него такое же значение. Во отношениях с родителями ребенок получает и осваивает поведенческие навыки, навыки межличностного общения, </a:t>
            </a:r>
            <a:r>
              <a:rPr lang="ru-RU" sz="2400" b="1" i="1" dirty="0" err="1" smtClean="0"/>
              <a:t>полоролевые</a:t>
            </a:r>
            <a:r>
              <a:rPr lang="ru-RU" sz="2400" b="1" i="1" dirty="0" smtClean="0"/>
              <a:t> образцы поведения многое другое. Отношение родителей — один из наиболее важных аспектов межличностных отношений в семье.</a:t>
            </a:r>
            <a:endParaRPr lang="ru-RU" sz="2400" b="1" i="1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Распространенные реакции детей на собственный речевой дефект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85937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Безболезненное отношение к речевому дефекту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8548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Патологические личностные реакции на дефект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928934"/>
            <a:ext cx="4040188" cy="343138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Причины:</a:t>
            </a:r>
          </a:p>
          <a:p>
            <a:pPr>
              <a:buFontTx/>
              <a:buChar char="-"/>
            </a:pPr>
            <a:r>
              <a:rPr lang="ru-RU" dirty="0" smtClean="0"/>
              <a:t>Неадекватное отношение в семье, укоры, насмешки, сравнение с речью других детей.</a:t>
            </a:r>
          </a:p>
          <a:p>
            <a:pPr>
              <a:buFontTx/>
              <a:buChar char="-"/>
            </a:pPr>
            <a:r>
              <a:rPr lang="ru-RU" dirty="0" smtClean="0"/>
              <a:t>Неадекватное отношение сверстников.</a:t>
            </a:r>
          </a:p>
          <a:p>
            <a:pPr>
              <a:buFontTx/>
              <a:buChar char="-"/>
            </a:pPr>
            <a:r>
              <a:rPr lang="ru-RU" dirty="0" err="1" smtClean="0"/>
              <a:t>Неосознание</a:t>
            </a:r>
            <a:r>
              <a:rPr lang="ru-RU" dirty="0" smtClean="0"/>
              <a:t> до определенного времени своего дефекта.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928934"/>
            <a:ext cx="4041775" cy="3431386"/>
          </a:xfrm>
        </p:spPr>
        <p:txBody>
          <a:bodyPr/>
          <a:lstStyle/>
          <a:p>
            <a:r>
              <a:rPr lang="ru-RU" b="1" dirty="0" smtClean="0"/>
              <a:t>Причины:</a:t>
            </a:r>
          </a:p>
          <a:p>
            <a:pPr>
              <a:buFontTx/>
              <a:buChar char="-"/>
            </a:pPr>
            <a:r>
              <a:rPr lang="ru-RU" dirty="0" smtClean="0"/>
              <a:t>Отсутствие внимания родителей.</a:t>
            </a:r>
          </a:p>
          <a:p>
            <a:pPr>
              <a:buFontTx/>
              <a:buChar char="-"/>
            </a:pPr>
            <a:r>
              <a:rPr lang="ru-RU" dirty="0" smtClean="0"/>
              <a:t>Наличие дефекта у родителей.</a:t>
            </a:r>
          </a:p>
          <a:p>
            <a:pPr>
              <a:buFontTx/>
              <a:buChar char="-"/>
            </a:pPr>
            <a:r>
              <a:rPr lang="ru-RU" dirty="0" err="1" smtClean="0"/>
              <a:t>Неосознание</a:t>
            </a:r>
            <a:r>
              <a:rPr lang="ru-RU" dirty="0" smtClean="0"/>
              <a:t> самими родителями важности правильной речи в развитии ребенка.</a:t>
            </a: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429</TotalTime>
  <Words>1031</Words>
  <Application>Microsoft Office PowerPoint</Application>
  <PresentationFormat>Экран (4:3)</PresentationFormat>
  <Paragraphs>159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Консультация для логопедов и родителей: «Семейное воспитание детей с нарушениями речи»</vt:lpstr>
      <vt:lpstr>Семейное воспитание</vt:lpstr>
      <vt:lpstr>Цель:</vt:lpstr>
      <vt:lpstr>Задачи:</vt:lpstr>
      <vt:lpstr>Модели семьи:</vt:lpstr>
      <vt:lpstr>Стили воспитания в семье:</vt:lpstr>
      <vt:lpstr>Координация работы логопеда с семьями детей, имеющих речевую патологию.</vt:lpstr>
      <vt:lpstr>Слайд 8</vt:lpstr>
      <vt:lpstr>Распространенные реакции детей на собственный речевой дефект</vt:lpstr>
      <vt:lpstr>Принципы семейного воспитания детей с нарушениями речи.</vt:lpstr>
      <vt:lpstr>Формы взаимодействия с семьей.</vt:lpstr>
      <vt:lpstr>Рекомендации для педагогов, и родителей, имеющих детей с различной речевой патологией (ринолалия, ДЦП, дизартрия)</vt:lpstr>
      <vt:lpstr>Ринолалия</vt:lpstr>
      <vt:lpstr>Упражнения для развития навыка смыкания губ при произношении согласных (после хейлопластики)</vt:lpstr>
      <vt:lpstr>Дыхательные упражнения</vt:lpstr>
      <vt:lpstr>Массаж</vt:lpstr>
      <vt:lpstr>Общие упражнения для детей с диагнозом ринолалия (для укрепления кончика языка и опускания его корня)</vt:lpstr>
      <vt:lpstr>Упражнения для щек и губ </vt:lpstr>
      <vt:lpstr>Упражнения для нижней челюсти</vt:lpstr>
      <vt:lpstr>Упражнения для активизации мышц мягкого нёба и глотки</vt:lpstr>
      <vt:lpstr>Упражнения для активизации мышц шеи и гортани</vt:lpstr>
      <vt:lpstr>Фонопедические упражнения способствующие устранению носовой эмиссии</vt:lpstr>
      <vt:lpstr>Дизартрические компоненты  при ДЦП</vt:lpstr>
      <vt:lpstr>Упражнения при ДЦП  </vt:lpstr>
      <vt:lpstr>Слайд 25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Семейное воспитание</dc:title>
  <dc:creator>Your User Name</dc:creator>
  <cp:lastModifiedBy>Your User Name</cp:lastModifiedBy>
  <cp:revision>46</cp:revision>
  <dcterms:created xsi:type="dcterms:W3CDTF">2011-01-16T09:00:18Z</dcterms:created>
  <dcterms:modified xsi:type="dcterms:W3CDTF">2013-06-12T17:50:45Z</dcterms:modified>
</cp:coreProperties>
</file>