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63"/>
    </p:cViewPr>
  </p:sorterViewPr>
  <p:notesViewPr>
    <p:cSldViewPr>
      <p:cViewPr varScale="1">
        <p:scale>
          <a:sx n="53" d="100"/>
          <a:sy n="53" d="100"/>
        </p:scale>
        <p:origin x="-2256" y="-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A4FDB-E8E3-4ADB-9173-A8B72DBAE1F7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58CBE-EB1F-42DB-8A48-A1CBDC5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885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58CBE-EB1F-42DB-8A48-A1CBDC59EEE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15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81A9-01E1-422E-AA87-07DBA8E6A015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3D07-EDAB-4AA6-AD73-CEFA155F142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81A9-01E1-422E-AA87-07DBA8E6A015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3D07-EDAB-4AA6-AD73-CEFA155F14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81A9-01E1-422E-AA87-07DBA8E6A015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3D07-EDAB-4AA6-AD73-CEFA155F14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81A9-01E1-422E-AA87-07DBA8E6A015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3D07-EDAB-4AA6-AD73-CEFA155F14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81A9-01E1-422E-AA87-07DBA8E6A015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3D07-EDAB-4AA6-AD73-CEFA155F14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81A9-01E1-422E-AA87-07DBA8E6A015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3D07-EDAB-4AA6-AD73-CEFA155F14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81A9-01E1-422E-AA87-07DBA8E6A015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3D07-EDAB-4AA6-AD73-CEFA155F142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81A9-01E1-422E-AA87-07DBA8E6A015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3D07-EDAB-4AA6-AD73-CEFA155F14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81A9-01E1-422E-AA87-07DBA8E6A015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3D07-EDAB-4AA6-AD73-CEFA155F14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81A9-01E1-422E-AA87-07DBA8E6A015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3D07-EDAB-4AA6-AD73-CEFA155F14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81A9-01E1-422E-AA87-07DBA8E6A015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3D07-EDAB-4AA6-AD73-CEFA155F142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081A9-01E1-422E-AA87-07DBA8E6A015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2A3D07-EDAB-4AA6-AD73-CEFA155F142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88" y="3284984"/>
            <a:ext cx="3977237" cy="331236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725144"/>
            <a:ext cx="6400800" cy="1473200"/>
          </a:xfrm>
        </p:spPr>
        <p:txBody>
          <a:bodyPr/>
          <a:lstStyle/>
          <a:p>
            <a:r>
              <a:rPr lang="ru-RU" dirty="0" smtClean="0"/>
              <a:t>Бабаджанова Элина </a:t>
            </a:r>
            <a:r>
              <a:rPr lang="ru-RU" dirty="0" err="1" smtClean="0"/>
              <a:t>Ашотовна</a:t>
            </a:r>
            <a:endParaRPr lang="ru-RU" dirty="0" smtClean="0"/>
          </a:p>
          <a:p>
            <a:r>
              <a:rPr lang="ru-RU" dirty="0" smtClean="0"/>
              <a:t>МБОУ Школы № 47 г. о. Самара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3294" y="566268"/>
            <a:ext cx="7175351" cy="1793167"/>
          </a:xfrm>
        </p:spPr>
        <p:txBody>
          <a:bodyPr/>
          <a:lstStyle/>
          <a:p>
            <a:r>
              <a:rPr lang="ru-RU" dirty="0"/>
              <a:t>Патриотическое воспитание школьников на уроках химии</a:t>
            </a:r>
          </a:p>
        </p:txBody>
      </p:sp>
    </p:spTree>
    <p:extLst>
      <p:ext uri="{BB962C8B-B14F-4D97-AF65-F5344CB8AC3E}">
        <p14:creationId xmlns:p14="http://schemas.microsoft.com/office/powerpoint/2010/main" val="93220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368146"/>
            <a:ext cx="4572000" cy="30403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25115" cy="1145624"/>
          </a:xfrm>
        </p:spPr>
        <p:txBody>
          <a:bodyPr/>
          <a:lstStyle/>
          <a:p>
            <a:pPr algn="l"/>
            <a:r>
              <a:rPr lang="ru-RU" sz="4400" dirty="0" smtClean="0"/>
              <a:t>Патриотическое воспитание на уроках химии в 8 классе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528418" y="1340768"/>
            <a:ext cx="626469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Периодический закон и периодическая система химических элементов Д. И. Менделеева.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Важнейшие классы неорганических соединений.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Кислород.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Водород.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Кислоты.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 Соли.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 Демонстрационный опыт «Очистка воды от содержащихся в ней солей и примесей».</a:t>
            </a:r>
          </a:p>
          <a:p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71" y="942222"/>
            <a:ext cx="8430205" cy="51845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70" y="836712"/>
            <a:ext cx="7503973" cy="600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9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8640959" cy="479904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Алмазный фонд</a:t>
            </a:r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Углерод</a:t>
            </a:r>
            <a:r>
              <a:rPr lang="ru-RU" dirty="0"/>
              <a:t>. Аллотропные видоизменения углерода.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Царь – пушка. Царь – колокол.	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Железо</a:t>
            </a:r>
            <a:r>
              <a:rPr lang="ru-RU" dirty="0"/>
              <a:t>. Сплавы железа.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Выдающиеся химики России, их вклад в науку:  </a:t>
            </a:r>
            <a:r>
              <a:rPr lang="ru-RU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П.П</a:t>
            </a:r>
            <a:r>
              <a:rPr lang="ru-RU" dirty="0"/>
              <a:t>. Аносов – впервые опубликовал научное обоснование получения </a:t>
            </a:r>
            <a:r>
              <a:rPr lang="ru-RU" dirty="0" smtClean="0"/>
              <a:t>стали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В.А</a:t>
            </a:r>
            <a:r>
              <a:rPr lang="ru-RU" dirty="0"/>
              <a:t>. Чернов, А.Д. Зеленский, М.С. Цвет – теория ионного обмена</a:t>
            </a:r>
            <a:r>
              <a:rPr lang="ru-RU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/>
              <a:t>А.А. Мусин – Пушкин – получение аллотропной видоизменений фосфора – фосфора фиолетового.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84976" cy="1440159"/>
          </a:xfrm>
        </p:spPr>
        <p:txBody>
          <a:bodyPr/>
          <a:lstStyle/>
          <a:p>
            <a:r>
              <a:rPr lang="ru-RU" sz="4400" dirty="0"/>
              <a:t>Патриотическое воспитание на уроках химии в </a:t>
            </a:r>
            <a:r>
              <a:rPr lang="ru-RU" sz="4400" dirty="0" smtClean="0"/>
              <a:t>9 </a:t>
            </a:r>
            <a:r>
              <a:rPr lang="ru-RU" sz="4400" dirty="0"/>
              <a:t>классе</a:t>
            </a:r>
            <a:br>
              <a:rPr lang="ru-RU" sz="4400" dirty="0"/>
            </a:b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420888"/>
            <a:ext cx="5538045" cy="4248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212976"/>
            <a:ext cx="2437001" cy="3066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889" y="3685037"/>
            <a:ext cx="3417144" cy="25944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894" y="2420888"/>
            <a:ext cx="3061196" cy="44236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708920"/>
            <a:ext cx="2940908" cy="327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8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12968" cy="1944216"/>
          </a:xfrm>
        </p:spPr>
        <p:txBody>
          <a:bodyPr/>
          <a:lstStyle/>
          <a:p>
            <a:pPr algn="l"/>
            <a:r>
              <a:rPr lang="ru-RU" sz="4400" dirty="0"/>
              <a:t>Патриотическое воспитание на уроках химии в </a:t>
            </a:r>
            <a:r>
              <a:rPr lang="ru-RU" sz="4400" dirty="0" smtClean="0"/>
              <a:t>10 </a:t>
            </a:r>
            <a:r>
              <a:rPr lang="ru-RU" sz="4400" dirty="0"/>
              <a:t>классе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844824"/>
            <a:ext cx="8568952" cy="5013176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ru-RU" sz="3200" dirty="0"/>
              <a:t>Предельные </a:t>
            </a:r>
            <a:r>
              <a:rPr lang="ru-RU" sz="3200" dirty="0" smtClean="0"/>
              <a:t>углеводороды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3200" dirty="0"/>
              <a:t>Непредельные углеводороды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3200" dirty="0"/>
              <a:t>Ароматические углеводороды. </a:t>
            </a:r>
            <a:endParaRPr lang="ru-RU" sz="32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3200" dirty="0" smtClean="0"/>
              <a:t>Природные </a:t>
            </a:r>
            <a:r>
              <a:rPr lang="ru-RU" sz="3200" dirty="0"/>
              <a:t>источники углеводорода. Загрязнение биосферы продуктами сгорания природного газа, нефти, нефтепродуктов, угля.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775" y="2647950"/>
            <a:ext cx="5610225" cy="4210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995117"/>
            <a:ext cx="3972064" cy="36566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87369"/>
            <a:ext cx="8004512" cy="56706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693" y="1187032"/>
            <a:ext cx="4066376" cy="60774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17417"/>
            <a:ext cx="4035469" cy="605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0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1" y="0"/>
            <a:ext cx="10260555" cy="66693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66" y="-171400"/>
            <a:ext cx="9505055" cy="2408480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Патриотическое воспитание на уроках химии в </a:t>
            </a:r>
            <a:r>
              <a:rPr lang="ru-RU" dirty="0" smtClean="0">
                <a:solidFill>
                  <a:schemeClr val="bg1"/>
                </a:solidFill>
              </a:rPr>
              <a:t>11 </a:t>
            </a:r>
            <a:r>
              <a:rPr lang="ru-RU" dirty="0">
                <a:solidFill>
                  <a:schemeClr val="bg1"/>
                </a:solidFill>
              </a:rPr>
              <a:t>классе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916832"/>
            <a:ext cx="8208912" cy="4176464"/>
          </a:xfrm>
        </p:spPr>
        <p:txBody>
          <a:bodyPr>
            <a:no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Периодический закон и периодическая система химических элементов Д. И. </a:t>
            </a:r>
            <a:r>
              <a:rPr lang="ru-RU" sz="2400" dirty="0" smtClean="0">
                <a:solidFill>
                  <a:schemeClr val="bg1"/>
                </a:solidFill>
              </a:rPr>
              <a:t>Менделеева.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Химический </a:t>
            </a:r>
            <a:r>
              <a:rPr lang="ru-RU" sz="2400" dirty="0">
                <a:solidFill>
                  <a:schemeClr val="bg1"/>
                </a:solidFill>
              </a:rPr>
              <a:t>состав организма как отражение химического состава окружающей человека среды. Изменение качества среды обитания - причина экологического кризиса на </a:t>
            </a:r>
            <a:r>
              <a:rPr lang="ru-RU" sz="2400" dirty="0" smtClean="0">
                <a:solidFill>
                  <a:schemeClr val="bg1"/>
                </a:solidFill>
              </a:rPr>
              <a:t>планете.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Неметаллы</a:t>
            </a:r>
            <a:r>
              <a:rPr lang="ru-RU" sz="2400" dirty="0">
                <a:solidFill>
                  <a:schemeClr val="bg1"/>
                </a:solidFill>
              </a:rPr>
              <a:t>. Примеры соединений неметаллов - основных загрязнителей </a:t>
            </a:r>
            <a:r>
              <a:rPr lang="ru-RU" sz="2400" dirty="0" smtClean="0">
                <a:solidFill>
                  <a:schemeClr val="bg1"/>
                </a:solidFill>
              </a:rPr>
              <a:t>биосферы.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Металлы</a:t>
            </a:r>
            <a:r>
              <a:rPr lang="ru-RU" sz="2400" dirty="0">
                <a:solidFill>
                  <a:schemeClr val="bg1"/>
                </a:solidFill>
              </a:rPr>
              <a:t>. Двойственная роль металлов в отношении живой природы. Проблема «металлизации» окружающей среды.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7" y="0"/>
            <a:ext cx="10224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496944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b="0" dirty="0" smtClean="0"/>
              <a:t>Спасибо за внимание!</a:t>
            </a:r>
            <a:endParaRPr lang="ru-RU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828" y="1988840"/>
            <a:ext cx="4716016" cy="471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789040"/>
            <a:ext cx="2783386" cy="28038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67000"/>
            <a:ext cx="7772400" cy="2244080"/>
          </a:xfrm>
        </p:spPr>
        <p:txBody>
          <a:bodyPr>
            <a:normAutofit/>
          </a:bodyPr>
          <a:lstStyle/>
          <a:p>
            <a:pPr algn="l"/>
            <a:r>
              <a:rPr lang="ru-RU" sz="3200" b="0" dirty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«</a:t>
            </a:r>
            <a:r>
              <a:rPr lang="ru-RU" sz="3200" b="0" dirty="0" err="1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Non</a:t>
            </a:r>
            <a:r>
              <a:rPr lang="ru-RU" sz="3200" b="0" dirty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 </a:t>
            </a:r>
            <a:r>
              <a:rPr lang="ru-RU" sz="3200" b="0" dirty="0" err="1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scholae</a:t>
            </a:r>
            <a:r>
              <a:rPr lang="ru-RU" sz="3200" b="0" dirty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, </a:t>
            </a:r>
            <a:r>
              <a:rPr lang="ru-RU" sz="3200" b="0" dirty="0" err="1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sed</a:t>
            </a:r>
            <a:r>
              <a:rPr lang="ru-RU" sz="3200" b="0" dirty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 </a:t>
            </a:r>
            <a:r>
              <a:rPr lang="ru-RU" sz="3200" b="0" dirty="0" err="1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vitae</a:t>
            </a:r>
            <a:r>
              <a:rPr lang="ru-RU" sz="3200" b="0" dirty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 </a:t>
            </a:r>
            <a:r>
              <a:rPr lang="ru-RU" sz="3200" b="0" dirty="0" err="1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discimus</a:t>
            </a:r>
            <a:r>
              <a:rPr lang="ru-RU" sz="3200" b="0" dirty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» - «мы учимся не для школы, а для жизни</a:t>
            </a:r>
            <a:r>
              <a:rPr lang="ru-RU" sz="3200" b="0" dirty="0">
                <a:solidFill>
                  <a:schemeClr val="tx2">
                    <a:lumMod val="50000"/>
                  </a:schemeClr>
                </a:solidFill>
              </a:rPr>
              <a:t>».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836712"/>
            <a:ext cx="6417734" cy="2260617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3200" dirty="0"/>
              <a:t> </a:t>
            </a:r>
            <a:r>
              <a:rPr lang="ru-RU" sz="3500" dirty="0">
                <a:solidFill>
                  <a:schemeClr val="tx2">
                    <a:lumMod val="50000"/>
                  </a:schemeClr>
                </a:solidFill>
              </a:rPr>
              <a:t>«Воспитание человека – </a:t>
            </a:r>
            <a:r>
              <a:rPr lang="ru-RU" sz="3500" dirty="0" smtClean="0">
                <a:solidFill>
                  <a:schemeClr val="tx2">
                    <a:lumMod val="50000"/>
                  </a:schemeClr>
                </a:solidFill>
              </a:rPr>
              <a:t>гражданина, человека – патриота</a:t>
            </a:r>
            <a:r>
              <a:rPr lang="ru-RU" sz="3500" dirty="0">
                <a:solidFill>
                  <a:schemeClr val="tx2">
                    <a:lumMod val="50000"/>
                  </a:schemeClr>
                </a:solidFill>
              </a:rPr>
              <a:t>, должно </a:t>
            </a:r>
            <a:r>
              <a:rPr lang="ru-RU" sz="3500" dirty="0" smtClean="0">
                <a:solidFill>
                  <a:schemeClr val="tx2">
                    <a:lumMod val="50000"/>
                  </a:schemeClr>
                </a:solidFill>
              </a:rPr>
              <a:t>быть  </a:t>
            </a:r>
            <a:r>
              <a:rPr lang="ru-RU" sz="3500" dirty="0">
                <a:solidFill>
                  <a:schemeClr val="tx2">
                    <a:lumMod val="50000"/>
                  </a:schemeClr>
                </a:solidFill>
              </a:rPr>
              <a:t>главной целью </a:t>
            </a:r>
            <a:r>
              <a:rPr lang="ru-RU" sz="3500" dirty="0" smtClean="0">
                <a:solidFill>
                  <a:schemeClr val="tx2">
                    <a:lumMod val="50000"/>
                  </a:schemeClr>
                </a:solidFill>
              </a:rPr>
              <a:t>всего педагогического </a:t>
            </a:r>
            <a:r>
              <a:rPr lang="ru-RU" sz="3500" dirty="0">
                <a:solidFill>
                  <a:schemeClr val="tx2">
                    <a:lumMod val="50000"/>
                  </a:schemeClr>
                </a:solidFill>
              </a:rPr>
              <a:t>процесса»</a:t>
            </a:r>
          </a:p>
          <a:p>
            <a:pPr algn="l"/>
            <a:r>
              <a:rPr lang="ru-RU" sz="3500" dirty="0">
                <a:solidFill>
                  <a:schemeClr val="tx2">
                    <a:lumMod val="50000"/>
                  </a:schemeClr>
                </a:solidFill>
              </a:rPr>
              <a:t> М.В. Ломоносов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52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2636912"/>
            <a:ext cx="28803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03848" y="285293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Патриотическая работа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1772816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34" y="4227969"/>
            <a:ext cx="1603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809" y="74843"/>
            <a:ext cx="2786267" cy="91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74843"/>
            <a:ext cx="2969145" cy="97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80" y="74843"/>
            <a:ext cx="2908699" cy="95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603" y="5390660"/>
            <a:ext cx="3400594" cy="111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49606"/>
            <a:ext cx="3039775" cy="993194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10" y="5427947"/>
            <a:ext cx="3031457" cy="9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1484784"/>
            <a:ext cx="2016224" cy="540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125" y="1340769"/>
            <a:ext cx="2514815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80" y="3583781"/>
            <a:ext cx="203676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80" y="2877344"/>
            <a:ext cx="203676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05219"/>
            <a:ext cx="203676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740" y="3708400"/>
            <a:ext cx="203676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176" y="2877344"/>
            <a:ext cx="208932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177" y="2147957"/>
            <a:ext cx="203676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70312" y="1907540"/>
            <a:ext cx="1531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Цели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4328" y="4305241"/>
            <a:ext cx="138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Условия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592" y="121630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Формирование гармонично развитой личности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127635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Формирование системы знаний и умений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7612" y="101881"/>
            <a:ext cx="242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Формирование жизненных ценностей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85" y="5384576"/>
            <a:ext cx="3184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Соответствие гражданских позиций учителей и преподавателей проводимой им работе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7367" y="5346038"/>
            <a:ext cx="2925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Непрерывное повышение уровня знаний и профессиональных качеств учителей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48992" y="5384576"/>
            <a:ext cx="3233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Учет в работе </a:t>
            </a:r>
            <a:r>
              <a:rPr lang="ru-RU" dirty="0" err="1" smtClean="0">
                <a:solidFill>
                  <a:schemeClr val="bg1"/>
                </a:solidFill>
              </a:rPr>
              <a:t>индвидуальных</a:t>
            </a:r>
            <a:r>
              <a:rPr lang="ru-RU" dirty="0" smtClean="0">
                <a:solidFill>
                  <a:schemeClr val="bg1"/>
                </a:solidFill>
              </a:rPr>
              <a:t> особенностей учащихся и их родителей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180" y="1588150"/>
            <a:ext cx="1873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НАучность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0180" y="2276872"/>
            <a:ext cx="1873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Непрерывность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16185" y="2857970"/>
            <a:ext cx="2070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Преемственность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3708400"/>
            <a:ext cx="1963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Интеграция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27612" y="1311151"/>
            <a:ext cx="2716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Изучение культурного наследия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44444" y="2267580"/>
            <a:ext cx="1882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Развиающая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65740" y="2785050"/>
            <a:ext cx="1882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Уровневый подход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43006" y="361610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Практическая ориентация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4" name="Прямая со стрелкой 23"/>
          <p:cNvCxnSpPr>
            <a:stCxn id="6" idx="2"/>
          </p:cNvCxnSpPr>
          <p:nvPr/>
        </p:nvCxnSpPr>
        <p:spPr>
          <a:xfrm flipH="1">
            <a:off x="4535995" y="2276872"/>
            <a:ext cx="1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4650589" y="2254418"/>
            <a:ext cx="0" cy="4344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4" idx="0"/>
            <a:endCxn id="1029" idx="2"/>
          </p:cNvCxnSpPr>
          <p:nvPr/>
        </p:nvCxnSpPr>
        <p:spPr>
          <a:xfrm flipH="1" flipV="1">
            <a:off x="1704530" y="1025210"/>
            <a:ext cx="2867470" cy="7476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Прямая со стрелкой 1024"/>
          <p:cNvCxnSpPr>
            <a:stCxn id="4" idx="0"/>
            <a:endCxn id="1028" idx="2"/>
          </p:cNvCxnSpPr>
          <p:nvPr/>
        </p:nvCxnSpPr>
        <p:spPr>
          <a:xfrm flipV="1">
            <a:off x="4572000" y="1044960"/>
            <a:ext cx="116421" cy="727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Прямая со стрелкой 1043"/>
          <p:cNvCxnSpPr>
            <a:stCxn id="4" idx="0"/>
            <a:endCxn id="10" idx="2"/>
          </p:cNvCxnSpPr>
          <p:nvPr/>
        </p:nvCxnSpPr>
        <p:spPr>
          <a:xfrm flipV="1">
            <a:off x="4572000" y="1025211"/>
            <a:ext cx="3066776" cy="7476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Прямая со стрелкой 1045"/>
          <p:cNvCxnSpPr>
            <a:stCxn id="1026" idx="2"/>
          </p:cNvCxnSpPr>
          <p:nvPr/>
        </p:nvCxnSpPr>
        <p:spPr>
          <a:xfrm flipH="1">
            <a:off x="1475656" y="4751844"/>
            <a:ext cx="3150266" cy="6388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Прямая со стрелкой 1047"/>
          <p:cNvCxnSpPr>
            <a:stCxn id="1026" idx="2"/>
          </p:cNvCxnSpPr>
          <p:nvPr/>
        </p:nvCxnSpPr>
        <p:spPr>
          <a:xfrm>
            <a:off x="4625922" y="4751844"/>
            <a:ext cx="62499" cy="697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Прямая со стрелкой 1049"/>
          <p:cNvCxnSpPr>
            <a:stCxn id="1026" idx="2"/>
            <a:endCxn id="13" idx="0"/>
          </p:cNvCxnSpPr>
          <p:nvPr/>
        </p:nvCxnSpPr>
        <p:spPr>
          <a:xfrm>
            <a:off x="4625922" y="4751844"/>
            <a:ext cx="3539673" cy="632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Прямая соединительная линия 1051"/>
          <p:cNvCxnSpPr>
            <a:stCxn id="2" idx="1"/>
          </p:cNvCxnSpPr>
          <p:nvPr/>
        </p:nvCxnSpPr>
        <p:spPr>
          <a:xfrm flipH="1">
            <a:off x="2843808" y="3104964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4" name="Прямая соединительная линия 1053"/>
          <p:cNvCxnSpPr>
            <a:stCxn id="2" idx="3"/>
          </p:cNvCxnSpPr>
          <p:nvPr/>
        </p:nvCxnSpPr>
        <p:spPr>
          <a:xfrm>
            <a:off x="6084168" y="3104964"/>
            <a:ext cx="3434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Прямая со стрелкой 1055"/>
          <p:cNvCxnSpPr>
            <a:endCxn id="5" idx="3"/>
          </p:cNvCxnSpPr>
          <p:nvPr/>
        </p:nvCxnSpPr>
        <p:spPr>
          <a:xfrm flipH="1" flipV="1">
            <a:off x="2195736" y="1754814"/>
            <a:ext cx="648072" cy="1350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Прямая со стрелкой 1057"/>
          <p:cNvCxnSpPr>
            <a:endCxn id="1039" idx="3"/>
          </p:cNvCxnSpPr>
          <p:nvPr/>
        </p:nvCxnSpPr>
        <p:spPr>
          <a:xfrm flipH="1" flipV="1">
            <a:off x="2216275" y="2382238"/>
            <a:ext cx="627533" cy="7227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0" name="Прямая со стрелкой 1059"/>
          <p:cNvCxnSpPr>
            <a:endCxn id="1038" idx="3"/>
          </p:cNvCxnSpPr>
          <p:nvPr/>
        </p:nvCxnSpPr>
        <p:spPr>
          <a:xfrm flipH="1">
            <a:off x="2286943" y="3104964"/>
            <a:ext cx="556865" cy="49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2" name="Прямая со стрелкой 1061"/>
          <p:cNvCxnSpPr>
            <a:endCxn id="17" idx="3"/>
          </p:cNvCxnSpPr>
          <p:nvPr/>
        </p:nvCxnSpPr>
        <p:spPr>
          <a:xfrm flipH="1">
            <a:off x="2286943" y="3104964"/>
            <a:ext cx="556865" cy="7881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4" name="Прямая со стрелкой 1063"/>
          <p:cNvCxnSpPr>
            <a:endCxn id="1042" idx="1"/>
          </p:cNvCxnSpPr>
          <p:nvPr/>
        </p:nvCxnSpPr>
        <p:spPr>
          <a:xfrm flipV="1">
            <a:off x="6395758" y="2424976"/>
            <a:ext cx="417419" cy="6832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Прямая со стрелкой 1065"/>
          <p:cNvCxnSpPr>
            <a:endCxn id="1041" idx="1"/>
          </p:cNvCxnSpPr>
          <p:nvPr/>
        </p:nvCxnSpPr>
        <p:spPr>
          <a:xfrm>
            <a:off x="6381603" y="3104964"/>
            <a:ext cx="431573" cy="49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8" name="Прямая со стрелкой 1067"/>
          <p:cNvCxnSpPr>
            <a:endCxn id="1040" idx="1"/>
          </p:cNvCxnSpPr>
          <p:nvPr/>
        </p:nvCxnSpPr>
        <p:spPr>
          <a:xfrm>
            <a:off x="6427612" y="3108215"/>
            <a:ext cx="438128" cy="8772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0" name="Прямая со стрелкой 1069"/>
          <p:cNvCxnSpPr>
            <a:stCxn id="2" idx="2"/>
          </p:cNvCxnSpPr>
          <p:nvPr/>
        </p:nvCxnSpPr>
        <p:spPr>
          <a:xfrm>
            <a:off x="4644008" y="3573016"/>
            <a:ext cx="13163" cy="5648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2" name="Прямая со стрелкой 1071"/>
          <p:cNvCxnSpPr/>
          <p:nvPr/>
        </p:nvCxnSpPr>
        <p:spPr>
          <a:xfrm flipV="1">
            <a:off x="4811142" y="3573016"/>
            <a:ext cx="0" cy="5648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74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04856" cy="1512168"/>
          </a:xfrm>
        </p:spPr>
        <p:txBody>
          <a:bodyPr/>
          <a:lstStyle/>
          <a:p>
            <a:pPr algn="l"/>
            <a:r>
              <a:rPr lang="ru-RU" dirty="0" smtClean="0"/>
              <a:t>Формирование нравственных качеств: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2060848"/>
            <a:ext cx="6400800" cy="468052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/>
              <a:t>гуманность, 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товарищество,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доброту,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деликатность</a:t>
            </a:r>
            <a:r>
              <a:rPr lang="ru-RU" dirty="0"/>
              <a:t>, 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вежливость, 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скромность, 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дисциплинированность, 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ответственность, 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честность.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40" y="3356992"/>
            <a:ext cx="463486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5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05064"/>
            <a:ext cx="3759807" cy="26916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32848" cy="1728192"/>
          </a:xfrm>
        </p:spPr>
        <p:txBody>
          <a:bodyPr/>
          <a:lstStyle/>
          <a:p>
            <a:pPr algn="l"/>
            <a:r>
              <a:rPr lang="ru-RU" dirty="0" smtClean="0"/>
              <a:t>Формирование правильного отношение </a:t>
            </a:r>
            <a:r>
              <a:rPr lang="ru-RU" dirty="0"/>
              <a:t>к самому себе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36912"/>
            <a:ext cx="6400800" cy="347472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/>
              <a:t>гордость и скромность, 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требовательность к себе, 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чувство собственного достоинства, 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дисциплинированность, 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аккуратность, 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добросовестность, 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ответственность и честность.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16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512511" cy="1143000"/>
          </a:xfrm>
        </p:spPr>
        <p:txBody>
          <a:bodyPr/>
          <a:lstStyle/>
          <a:p>
            <a:pPr algn="l"/>
            <a:r>
              <a:rPr lang="ru-RU" dirty="0" smtClean="0"/>
              <a:t>Отношение ученика к обществу </a:t>
            </a:r>
            <a:r>
              <a:rPr lang="ru-RU" dirty="0"/>
              <a:t>и </a:t>
            </a:r>
            <a:r>
              <a:rPr lang="ru-RU" dirty="0" smtClean="0"/>
              <a:t>коллективу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2924944"/>
            <a:ext cx="6400800" cy="347472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чувство </a:t>
            </a:r>
            <a:r>
              <a:rPr lang="ru-RU" dirty="0"/>
              <a:t>долга, 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ответственность, 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трудолюбие, 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добросовестность, 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честность, 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озабоченность неудачами товарищей, 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радость сопереживания их </a:t>
            </a:r>
            <a:r>
              <a:rPr lang="ru-RU" dirty="0" smtClean="0"/>
              <a:t>успехам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71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6512511" cy="1143000"/>
          </a:xfrm>
        </p:spPr>
        <p:txBody>
          <a:bodyPr/>
          <a:lstStyle/>
          <a:p>
            <a:pPr algn="l"/>
            <a:r>
              <a:rPr lang="ru-RU" dirty="0"/>
              <a:t>Родина. Отношение к </a:t>
            </a:r>
            <a:r>
              <a:rPr lang="ru-RU" dirty="0" smtClean="0"/>
              <a:t>ней проявляется </a:t>
            </a:r>
            <a:r>
              <a:rPr lang="ru-RU" dirty="0"/>
              <a:t>в: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2420888"/>
            <a:ext cx="6400800" cy="3474720"/>
          </a:xfrm>
        </p:spPr>
        <p:txBody>
          <a:bodyPr>
            <a:normAutofit/>
          </a:bodyPr>
          <a:lstStyle/>
          <a:p>
            <a:r>
              <a:rPr lang="ru-RU" dirty="0" smtClean="0"/>
              <a:t>добросовестности </a:t>
            </a:r>
            <a:r>
              <a:rPr lang="ru-RU" dirty="0"/>
              <a:t>и ответственности,</a:t>
            </a:r>
          </a:p>
          <a:p>
            <a:r>
              <a:rPr lang="ru-RU" dirty="0"/>
              <a:t>в чувстве гордости за ее успехи, </a:t>
            </a:r>
          </a:p>
          <a:p>
            <a:r>
              <a:rPr lang="ru-RU" dirty="0"/>
              <a:t>в озабоченности ее трудностями, </a:t>
            </a:r>
          </a:p>
          <a:p>
            <a:r>
              <a:rPr lang="ru-RU" dirty="0"/>
              <a:t>в желании достичь наивысших успехов в умственном развитии, чтобы принести ей пользу, </a:t>
            </a:r>
          </a:p>
          <a:p>
            <a:r>
              <a:rPr lang="ru-RU" dirty="0"/>
              <a:t>в общем отношении к учению и своему учебному труду.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61" y="548680"/>
            <a:ext cx="6624736" cy="49685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520" y="4464351"/>
            <a:ext cx="2539681" cy="2393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5157192"/>
            <a:ext cx="2979420" cy="2095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61" y="610558"/>
            <a:ext cx="7040374" cy="46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0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97" y="1340768"/>
            <a:ext cx="2927257" cy="32590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467" y="709063"/>
            <a:ext cx="3274749" cy="4509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2794620" cy="3726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4653136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М.В. Ломоносов - создатель корпускулярного (атомно-молекулярного) учения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43304" y="5114801"/>
            <a:ext cx="30701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Д.И.Менделеев</a:t>
            </a:r>
            <a:r>
              <a:rPr lang="ru-RU" dirty="0" smtClean="0"/>
              <a:t>, открывший один из фундаментальных законов природы – периодический закон химических элементов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93740" y="4846480"/>
            <a:ext cx="288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А.М.Бутлеров</a:t>
            </a:r>
            <a:r>
              <a:rPr lang="ru-RU" dirty="0" smtClean="0"/>
              <a:t>, создавший и обосновавший теорию химического строения, лежащую в основе современной органической химии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09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512511" cy="1143000"/>
          </a:xfrm>
        </p:spPr>
        <p:txBody>
          <a:bodyPr/>
          <a:lstStyle/>
          <a:p>
            <a:pPr algn="l"/>
            <a:r>
              <a:rPr lang="ru-RU" dirty="0" smtClean="0"/>
              <a:t>Женщины -химики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35758"/>
            <a:ext cx="2880320" cy="355239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62404"/>
            <a:ext cx="3048000" cy="39547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834" y="1462404"/>
            <a:ext cx="2687166" cy="37206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530120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Анна Федоровна Волкова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75856" y="541718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Вера </a:t>
            </a:r>
            <a:r>
              <a:rPr lang="ru-RU" dirty="0" err="1" smtClean="0"/>
              <a:t>Евстафьевна</a:t>
            </a:r>
            <a:r>
              <a:rPr lang="ru-RU" dirty="0" smtClean="0"/>
              <a:t> </a:t>
            </a:r>
            <a:r>
              <a:rPr lang="ru-RU" dirty="0" err="1" smtClean="0"/>
              <a:t>Богдановская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456834" y="5301208"/>
            <a:ext cx="2687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Юлия Всеволодовна Лермонтова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9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218</TotalTime>
  <Words>469</Words>
  <Application>Microsoft Office PowerPoint</Application>
  <PresentationFormat>Экран (4:3)</PresentationFormat>
  <Paragraphs>91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Патриотическое воспитание школьников на уроках химии</vt:lpstr>
      <vt:lpstr>«Non scholae, sed vitae discimus» - «мы учимся не для школы, а для жизни».</vt:lpstr>
      <vt:lpstr>Презентация PowerPoint</vt:lpstr>
      <vt:lpstr>Формирование нравственных качеств:</vt:lpstr>
      <vt:lpstr>Формирование правильного отношение к самому себе </vt:lpstr>
      <vt:lpstr>Отношение ученика к обществу и коллективу</vt:lpstr>
      <vt:lpstr>Родина. Отношение к ней проявляется в:  </vt:lpstr>
      <vt:lpstr>Презентация PowerPoint</vt:lpstr>
      <vt:lpstr>Женщины -химики</vt:lpstr>
      <vt:lpstr>Патриотическое воспитание на уроках химии в 8 классе </vt:lpstr>
      <vt:lpstr>Патриотическое воспитание на уроках химии в 9 классе </vt:lpstr>
      <vt:lpstr>Патриотическое воспитание на уроках химии в 10 классе </vt:lpstr>
      <vt:lpstr>Патриотическое воспитание на уроках химии в 11 классе </vt:lpstr>
      <vt:lpstr>Спасибо за внимание!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Патриотическое воспитание школьников на уроках химии</dc:title>
  <dc:creator>Elm</dc:creator>
  <cp:lastModifiedBy>Elm</cp:lastModifiedBy>
  <cp:revision>18</cp:revision>
  <dcterms:created xsi:type="dcterms:W3CDTF">2013-03-11T15:56:03Z</dcterms:created>
  <dcterms:modified xsi:type="dcterms:W3CDTF">2013-03-11T19:35:02Z</dcterms:modified>
</cp:coreProperties>
</file>