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302" r:id="rId2"/>
    <p:sldId id="303" r:id="rId3"/>
    <p:sldId id="304" r:id="rId4"/>
    <p:sldId id="307" r:id="rId5"/>
    <p:sldId id="306" r:id="rId6"/>
    <p:sldId id="308" r:id="rId7"/>
    <p:sldId id="309" r:id="rId8"/>
    <p:sldId id="285" r:id="rId9"/>
    <p:sldId id="310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801" autoAdjust="0"/>
  </p:normalViewPr>
  <p:slideViewPr>
    <p:cSldViewPr>
      <p:cViewPr varScale="1">
        <p:scale>
          <a:sx n="73" d="100"/>
          <a:sy n="73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5AD1C8-A02A-4014-8DA4-0594359A5562}" type="datetimeFigureOut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A1852B-1F31-4A3A-9AB3-2BA24D8E3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595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789DE-B579-4348-9647-C923D614C5C6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0EFD3-0A65-46BB-BC39-6543BB784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59588-0CC1-427A-B6DE-31CDBE69A7FA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7A94E-D559-4797-8C65-D4EF92595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1C576-61EE-424D-A29F-A1B48E34E947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D4615-5A27-4957-9216-F6D7C3B1B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CE2E9-19F8-454D-A430-C7296ADCDDBF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DAE6BC-6514-4657-84A5-74CF5FD9A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E9AC3B-7DB7-40FF-B1E3-5CE26ABF2641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488E32-85F2-47E5-B561-E9EB89481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A50C8-77E9-45B3-B0B4-D4C299B6DBB5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11DC2-99EC-4405-BDCD-9BFE9CFF3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DC3E-9352-4F35-B8FE-0B0EFE240E70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CEF02-A8AC-4D92-BA5E-852FE8E3B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EA280-6538-42A7-A059-CF8004F0CCD0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39356-5D13-4FCD-A21A-80C345916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E2827-7E77-4C9C-8EAB-35DA939F0DE6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FEB7A-68C6-44EF-A5B1-2656145F5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F1700-EC2D-4B8F-88D8-C95814363303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F2DE-D674-4618-A078-D30069B29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B1FBF-943C-4D21-B24B-94FBC6659AAA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58139-7C8D-4BE4-A074-D00ADE722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5E9A9-28C8-4E64-9FD0-929D103AA051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E6C1D-478B-4EBD-BAAD-D13C3C393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FB2F-9B8D-4788-9441-5DD0AD68E5B6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6A72-8FF4-4148-8890-B27593396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CF1FA8-AF12-4891-B68C-D617A9A59EC8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7A8A21-9F2C-4DAD-9E2D-43E6C0A0E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добра и толерантности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7544" y="6813376"/>
            <a:ext cx="21336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000240"/>
            <a:ext cx="487636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088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3008313" cy="116205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Толерантность (терпимость)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166937"/>
            <a:ext cx="3008313" cy="4691063"/>
          </a:xfrm>
        </p:spPr>
        <p:txBody>
          <a:bodyPr/>
          <a:lstStyle/>
          <a:p>
            <a:r>
              <a:rPr lang="ru-RU" sz="2000" b="1" dirty="0" smtClean="0"/>
              <a:t>– </a:t>
            </a:r>
            <a:r>
              <a:rPr lang="ru-RU" sz="2000" b="1" dirty="0"/>
              <a:t>это единство в многообразии. Это не только моральный долг, но и политическая и правовая потребность. 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800" b="1" dirty="0" smtClean="0"/>
              <a:t>Терпимость </a:t>
            </a:r>
            <a:r>
              <a:rPr lang="ru-RU" sz="2000" b="1" dirty="0"/>
              <a:t>– это то, что делает возможным достижение мира и ведет от культуры войны к культуре мира.</a:t>
            </a:r>
          </a:p>
          <a:p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15E9A9-28C8-4E64-9FD0-929D103AA051}" type="datetime1">
              <a:rPr lang="ru-RU" smtClean="0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E6C1D-478B-4EBD-BAAD-D13C3C393F2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99664"/>
            <a:ext cx="5111750" cy="379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421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3008313" cy="116205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Терпимость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3008313" cy="4691063"/>
          </a:xfrm>
        </p:spPr>
        <p:txBody>
          <a:bodyPr/>
          <a:lstStyle/>
          <a:p>
            <a:r>
              <a:rPr lang="ru-RU" sz="1800" b="1" dirty="0" smtClean="0"/>
              <a:t>– </a:t>
            </a:r>
            <a:r>
              <a:rPr lang="ru-RU" sz="1800" b="1" dirty="0"/>
              <a:t>это не уступка, снисхождение или потворство</a:t>
            </a:r>
            <a:r>
              <a:rPr lang="ru-RU" sz="1800" b="1" dirty="0" smtClean="0"/>
              <a:t>.;</a:t>
            </a:r>
            <a:endParaRPr lang="ru-RU" sz="1800" b="1" dirty="0"/>
          </a:p>
          <a:p>
            <a:r>
              <a:rPr lang="ru-RU" sz="1800" b="1" dirty="0" smtClean="0"/>
              <a:t>– </a:t>
            </a:r>
            <a:r>
              <a:rPr lang="ru-RU" sz="1800" b="1" dirty="0"/>
              <a:t>это прежде всего активное отношение, формируемое на основе универсальных прав и основных свобод человека. Ни при ка­ких обстоятельствах терпимость не может служить оправданием пося­гательств на эти основные ценности. Терпимость должны проявлять </a:t>
            </a:r>
            <a:r>
              <a:rPr lang="ru-RU" sz="1800" b="1" i="1" dirty="0"/>
              <a:t> </a:t>
            </a:r>
            <a:r>
              <a:rPr lang="ru-RU" sz="1800" b="1" dirty="0"/>
              <a:t>отдельные лица группы и государства.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15E9A9-28C8-4E64-9FD0-929D103AA051}" type="datetime1">
              <a:rPr lang="ru-RU" smtClean="0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E6C1D-478B-4EBD-BAAD-D13C3C393F2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5111750" cy="578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0004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3008313" cy="116205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Проявление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терпимости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988840"/>
            <a:ext cx="3008313" cy="4691063"/>
          </a:xfrm>
        </p:spPr>
        <p:txBody>
          <a:bodyPr/>
          <a:lstStyle/>
          <a:p>
            <a:r>
              <a:rPr lang="ru-RU" sz="2000" b="1" dirty="0"/>
              <a:t>означает признание того, что люди по своей природе различаются по внешнему виду, положению, речи, по­ведению и ценностям и обладают правом жить в мире и сохранять свою индивидуальность. Это также означает, что взгляды одного че­ловека не могут быть навязаны другим.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15E9A9-28C8-4E64-9FD0-929D103AA051}" type="datetime1">
              <a:rPr lang="ru-RU" smtClean="0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E6C1D-478B-4EBD-BAAD-D13C3C393F2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7500" y="1194314"/>
            <a:ext cx="4286849" cy="40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002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3008313" cy="116205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Терпимость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988840"/>
            <a:ext cx="3008313" cy="4691063"/>
          </a:xfrm>
        </p:spPr>
        <p:txBody>
          <a:bodyPr/>
          <a:lstStyle/>
          <a:p>
            <a:r>
              <a:rPr lang="ru-RU" sz="2800" b="1" dirty="0" smtClean="0"/>
              <a:t> </a:t>
            </a:r>
            <a:r>
              <a:rPr lang="ru-RU" sz="2800" b="1" dirty="0"/>
              <a:t>– это социально-психологическая черта человека, показатель внутренней силы, условие конструктивного общения</a:t>
            </a:r>
            <a:r>
              <a:rPr lang="ru-RU" dirty="0"/>
              <a:t>. 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15E9A9-28C8-4E64-9FD0-929D103AA051}" type="datetime1">
              <a:rPr lang="ru-RU" smtClean="0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E6C1D-478B-4EBD-BAAD-D13C3C393F2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495690"/>
            <a:ext cx="5111750" cy="340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5172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Интолерантное</a:t>
            </a:r>
            <a:r>
              <a:rPr lang="ru-RU" b="1" dirty="0" smtClean="0">
                <a:solidFill>
                  <a:srgbClr val="FF0000"/>
                </a:solidFill>
              </a:rPr>
              <a:t> поведение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400" b="1" dirty="0"/>
              <a:t>Лишение терпимость, неумение считаться с чужим мнением.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/>
              <a:t>Чувство гневного раздражения, </a:t>
            </a:r>
            <a:r>
              <a:rPr lang="ru-RU" sz="2400" b="1" dirty="0" smtClean="0"/>
              <a:t>недоброжелательность.</a:t>
            </a:r>
            <a:endParaRPr lang="ru-RU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/>
              <a:t>Обсуждение чего-либо, кого-либо с целью вынести оценку, выявить недостатки.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/>
              <a:t>Отсутствие умения проявлять стойкость, самообладание.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/>
              <a:t>Отсутствие подлинных чувств, открытости, откровенности.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/>
              <a:t>Столкновение противоположных интересов, взглядов, серьезное разногласие, острый спор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6A50C8-77E9-45B3-B0B4-D4C299B6DBB5}" type="datetime1">
              <a:rPr lang="ru-RU" smtClean="0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11DC2-99EC-4405-BDCD-9BFE9CFF385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827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Интолерантное</a:t>
            </a:r>
            <a:r>
              <a:rPr lang="ru-RU" b="1" dirty="0">
                <a:solidFill>
                  <a:srgbClr val="FF0000"/>
                </a:solidFill>
              </a:rPr>
              <a:t> поведение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 - это поведение человека, которое характеризуется нетерпимостью, злобой, критикой, причем не конструктивной , а обличающей, невыдержанностью, неискренностью, конфликтностью.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6A50C8-77E9-45B3-B0B4-D4C299B6DBB5}" type="datetime1">
              <a:rPr lang="ru-RU" smtClean="0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11DC2-99EC-4405-BDCD-9BFE9CFF385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35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Добро и толерантность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Добро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916832"/>
            <a:ext cx="4040188" cy="3951288"/>
          </a:xfrm>
        </p:spPr>
        <p:txBody>
          <a:bodyPr/>
          <a:lstStyle/>
          <a:p>
            <a:pPr lvl="0"/>
            <a:r>
              <a:rPr lang="ru-RU" sz="1600" b="1" dirty="0"/>
              <a:t>моральные (добрые)  поступки, совершаемые бескорыстно;</a:t>
            </a:r>
          </a:p>
          <a:p>
            <a:pPr lvl="0"/>
            <a:r>
              <a:rPr lang="ru-RU" sz="1600" b="1" dirty="0"/>
              <a:t>поступки, которые помогают преодолеть разобщенность между людьми,  </a:t>
            </a:r>
          </a:p>
          <a:p>
            <a:pPr lvl="0"/>
            <a:r>
              <a:rPr lang="ru-RU" sz="1600" b="1" dirty="0"/>
              <a:t>поступки, которые способствуют утверждению гуманности - человеколюбия,</a:t>
            </a:r>
          </a:p>
          <a:p>
            <a:pPr lvl="0"/>
            <a:r>
              <a:rPr lang="ru-RU" sz="1600" b="1" dirty="0"/>
              <a:t>взаимопонимания;  </a:t>
            </a:r>
          </a:p>
          <a:p>
            <a:pPr lvl="0"/>
            <a:r>
              <a:rPr lang="ru-RU" sz="1600" b="1" dirty="0"/>
              <a:t>взаимоуважения;</a:t>
            </a:r>
          </a:p>
          <a:p>
            <a:pPr lvl="0"/>
            <a:r>
              <a:rPr lang="ru-RU" sz="1600" b="1" dirty="0"/>
              <a:t>поступки, которые помогают развиваться самому человеку и окружающим его людям;</a:t>
            </a:r>
          </a:p>
          <a:p>
            <a:pPr lvl="0"/>
            <a:r>
              <a:rPr lang="ru-RU" sz="1600" b="1" dirty="0"/>
              <a:t>милосердие;</a:t>
            </a:r>
          </a:p>
          <a:p>
            <a:pPr lvl="0"/>
            <a:r>
              <a:rPr lang="ru-RU" sz="1600" b="1" dirty="0"/>
              <a:t>любовь;</a:t>
            </a:r>
          </a:p>
          <a:p>
            <a:pPr lvl="0"/>
            <a:r>
              <a:rPr lang="ru-RU" sz="1600" b="1" dirty="0"/>
              <a:t>сострадание;</a:t>
            </a:r>
          </a:p>
          <a:p>
            <a:r>
              <a:rPr lang="ru-RU" sz="1600" b="1" dirty="0"/>
              <a:t>великодушие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9992" y="1196752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Толерантность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1916832"/>
            <a:ext cx="4041775" cy="3951288"/>
          </a:xfrm>
        </p:spPr>
        <p:txBody>
          <a:bodyPr/>
          <a:lstStyle/>
          <a:p>
            <a:pPr lvl="0"/>
            <a:r>
              <a:rPr lang="ru-RU" sz="1600" b="1" dirty="0"/>
              <a:t>способность признавать отличные от своих собственных идеи и мнения;</a:t>
            </a:r>
          </a:p>
          <a:p>
            <a:pPr lvl="0"/>
            <a:r>
              <a:rPr lang="ru-RU" sz="1600" b="1" dirty="0"/>
              <a:t>это терпимость – способность терпеть что-то или кого-то,</a:t>
            </a:r>
          </a:p>
          <a:p>
            <a:pPr lvl="0"/>
            <a:r>
              <a:rPr lang="ru-RU" sz="1600" b="1" dirty="0"/>
              <a:t>быть выдержанным,</a:t>
            </a:r>
          </a:p>
          <a:p>
            <a:pPr lvl="0"/>
            <a:r>
              <a:rPr lang="ru-RU" sz="1600" b="1" dirty="0"/>
              <a:t>выносливым, стойким, уметь мириться, </a:t>
            </a:r>
          </a:p>
          <a:p>
            <a:pPr lvl="0"/>
            <a:r>
              <a:rPr lang="ru-RU" sz="1600" b="1" dirty="0"/>
              <a:t>принимать существование кого-то, считаться с мнением других, </a:t>
            </a:r>
          </a:p>
          <a:p>
            <a:pPr lvl="0"/>
            <a:r>
              <a:rPr lang="ru-RU" sz="1600" b="1" dirty="0"/>
              <a:t>быть снисходительным.</a:t>
            </a:r>
          </a:p>
          <a:p>
            <a:pPr lvl="0"/>
            <a:r>
              <a:rPr lang="ru-RU" sz="1600" b="1" dirty="0"/>
              <a:t>способность  позволять, принимать, быть по отношению к другим великодушным;</a:t>
            </a:r>
          </a:p>
          <a:p>
            <a:pPr lvl="0"/>
            <a:r>
              <a:rPr lang="ru-RU" sz="1600" b="1" dirty="0"/>
              <a:t>прощение,   снисходительность,   мягкость, </a:t>
            </a:r>
          </a:p>
          <a:p>
            <a:pPr lvl="0"/>
            <a:r>
              <a:rPr lang="ru-RU" sz="1600" b="1" dirty="0"/>
              <a:t>милосердие, сострадание, терпение, </a:t>
            </a:r>
          </a:p>
          <a:p>
            <a:pPr lvl="0"/>
            <a:r>
              <a:rPr lang="ru-RU" sz="1600" b="1" dirty="0"/>
              <a:t>расположенность к  другим;</a:t>
            </a:r>
          </a:p>
          <a:p>
            <a:pPr marL="0" indent="0">
              <a:buNone/>
            </a:pPr>
            <a:r>
              <a:rPr lang="ru-RU" b="1" dirty="0"/>
              <a:t> </a:t>
            </a:r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3E2827-7E77-4C9C-8EAB-35DA939F0DE6}" type="datetime1">
              <a:rPr lang="ru-RU" smtClean="0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FEB7A-68C6-44EF-A5B1-2656145F58C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646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Зло и </a:t>
            </a:r>
            <a:r>
              <a:rPr lang="ru-RU" b="1" dirty="0" err="1" smtClean="0">
                <a:solidFill>
                  <a:srgbClr val="FF0000"/>
                </a:solidFill>
              </a:rPr>
              <a:t>интолерантность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Зло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sz="2000" b="1" dirty="0"/>
              <a:t>- сознательное унижение других людей, которое чаще всего проявляется в неуважении и нетерпимости к ним;</a:t>
            </a:r>
          </a:p>
          <a:p>
            <a:pPr lvl="0"/>
            <a:r>
              <a:rPr lang="ru-RU" sz="2000" b="1" dirty="0"/>
              <a:t>- обман, из-за которого те, кого обманули, совершают неправильные поступки;</a:t>
            </a:r>
          </a:p>
          <a:p>
            <a:r>
              <a:rPr lang="ru-RU" sz="2000" b="1" dirty="0"/>
              <a:t>- насилие, которое подавляет свободу человека, лишая его способности к самостоятельности, или делает его недобрым.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3200" dirty="0" err="1" smtClean="0">
                <a:solidFill>
                  <a:srgbClr val="0070C0"/>
                </a:solidFill>
              </a:rPr>
              <a:t>Интолерантность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ru-RU" b="1" dirty="0"/>
              <a:t>нетерпимость,  </a:t>
            </a:r>
          </a:p>
          <a:p>
            <a:pPr lvl="0"/>
            <a:r>
              <a:rPr lang="ru-RU" b="1" dirty="0"/>
              <a:t>злоба, </a:t>
            </a:r>
          </a:p>
          <a:p>
            <a:pPr lvl="0"/>
            <a:r>
              <a:rPr lang="ru-RU" b="1" dirty="0"/>
              <a:t>критика, причем не конструктивная, а обличающая</a:t>
            </a:r>
            <a:r>
              <a:rPr lang="ru-RU" b="1" dirty="0" smtClean="0"/>
              <a:t>,</a:t>
            </a:r>
            <a:r>
              <a:rPr lang="ru-RU" b="1" dirty="0"/>
              <a:t> </a:t>
            </a:r>
          </a:p>
          <a:p>
            <a:pPr lvl="0"/>
            <a:r>
              <a:rPr lang="ru-RU" b="1" dirty="0"/>
              <a:t>невыдержанность,  </a:t>
            </a:r>
          </a:p>
          <a:p>
            <a:pPr lvl="0"/>
            <a:r>
              <a:rPr lang="ru-RU" b="1" dirty="0"/>
              <a:t>неискренность, </a:t>
            </a:r>
          </a:p>
          <a:p>
            <a:r>
              <a:rPr lang="ru-RU" b="1" dirty="0"/>
              <a:t>конфликтность.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3E2827-7E77-4C9C-8EAB-35DA939F0DE6}" type="datetime1">
              <a:rPr lang="ru-RU" smtClean="0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FEB7A-68C6-44EF-A5B1-2656145F58C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658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Добро и толерантность -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 понятия  неразрывно связанные друг с другом, более того, понятие толерантность или терпимость, как бы вытекает из понятия добра, являясь одной из его составляющих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6A50C8-77E9-45B3-B0B4-D4C299B6DBB5}" type="datetime1">
              <a:rPr lang="ru-RU" smtClean="0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11DC2-99EC-4405-BDCD-9BFE9CFF385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899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3008313" cy="1738114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Франсуа   Эли   Жюль   </a:t>
            </a:r>
            <a:r>
              <a:rPr lang="ru-RU" sz="2400" dirty="0" err="1">
                <a:solidFill>
                  <a:srgbClr val="0070C0"/>
                </a:solidFill>
              </a:rPr>
              <a:t>Леметр</a:t>
            </a:r>
            <a:r>
              <a:rPr lang="ru-RU" sz="2400" dirty="0">
                <a:solidFill>
                  <a:srgbClr val="0070C0"/>
                </a:solidFill>
              </a:rPr>
              <a:t>  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(</a:t>
            </a:r>
            <a:r>
              <a:rPr lang="ru-RU" sz="2400" dirty="0">
                <a:solidFill>
                  <a:srgbClr val="0070C0"/>
                </a:solidFill>
              </a:rPr>
              <a:t>1853—1914) — </a:t>
            </a:r>
            <a:r>
              <a:rPr lang="ru-RU" sz="1800" dirty="0">
                <a:solidFill>
                  <a:srgbClr val="0070C0"/>
                </a:solidFill>
              </a:rPr>
              <a:t>французский критик, член французской академии, глава «импрессионистской школы».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3429000"/>
            <a:ext cx="3008313" cy="3129211"/>
          </a:xfrm>
        </p:spPr>
        <p:txBody>
          <a:bodyPr/>
          <a:lstStyle/>
          <a:p>
            <a:pPr algn="ctr"/>
            <a:r>
              <a:rPr lang="ru-RU" sz="2400" b="1" dirty="0"/>
              <a:t>«</a:t>
            </a:r>
            <a:r>
              <a:rPr lang="ru-RU" sz="2800" b="1" dirty="0"/>
              <a:t>Терпимость </a:t>
            </a:r>
            <a:r>
              <a:rPr lang="ru-RU" sz="2400" b="1" dirty="0"/>
              <a:t>– это очень трудная добродетель, для некоторых труднее героизма». </a:t>
            </a:r>
          </a:p>
          <a:p>
            <a:pPr algn="ctr"/>
            <a:endParaRPr lang="ru-RU" sz="2400" b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15E9A9-28C8-4E64-9FD0-929D103AA051}" type="datetime1">
              <a:rPr lang="ru-RU" smtClean="0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E6C1D-478B-4EBD-BAAD-D13C3C393F2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6862" y="1732756"/>
            <a:ext cx="404812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501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добро?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332037"/>
            <a:ext cx="4038600" cy="4525963"/>
          </a:xfrm>
        </p:spPr>
        <p:txBody>
          <a:bodyPr/>
          <a:lstStyle/>
          <a:p>
            <a:r>
              <a:rPr lang="ru-RU" sz="1800" b="1" dirty="0"/>
              <a:t>Д</a:t>
            </a:r>
            <a:r>
              <a:rPr lang="ru-RU" sz="1800" b="1" dirty="0" smtClean="0"/>
              <a:t>обро</a:t>
            </a:r>
            <a:r>
              <a:rPr lang="ru-RU" sz="1800" dirty="0" smtClean="0"/>
              <a:t> </a:t>
            </a:r>
            <a:r>
              <a:rPr lang="ru-RU" sz="1800" dirty="0"/>
              <a:t>– это нравственная ценность, которая относится к человеческой деятельности, образец  поступков людей в отношениях между ними. Совершать моральные (добрые)  поступки сознательно, бескорыстно, а не с расчетом на выгоду или награду – значит делать добро</a:t>
            </a:r>
            <a:r>
              <a:rPr lang="ru-RU" sz="1600" dirty="0"/>
              <a:t>.</a:t>
            </a:r>
          </a:p>
          <a:p>
            <a:endParaRPr lang="ru-RU" sz="1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297755"/>
            <a:ext cx="4038600" cy="4525963"/>
          </a:xfrm>
        </p:spPr>
        <p:txBody>
          <a:bodyPr/>
          <a:lstStyle/>
          <a:p>
            <a:r>
              <a:rPr lang="ru-RU" sz="1800" b="1" dirty="0"/>
              <a:t>Добро</a:t>
            </a:r>
            <a:r>
              <a:rPr lang="ru-RU" sz="1800" dirty="0"/>
              <a:t> – это поступки, которые помогают преодолеть разобщенность между людьми,  способствуют утверждению гуманности (человеколюбия, взаимопонимания и взаимоуважения);</a:t>
            </a:r>
          </a:p>
          <a:p>
            <a:r>
              <a:rPr lang="ru-RU" sz="1800" b="1" dirty="0"/>
              <a:t>Добро</a:t>
            </a:r>
            <a:r>
              <a:rPr lang="ru-RU" sz="1800" dirty="0"/>
              <a:t> - это поступки, которые помогают развиваться самому человеку и окружающим его людям.</a:t>
            </a:r>
          </a:p>
          <a:p>
            <a:endParaRPr lang="ru-RU" sz="18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39356-5D13-4FCD-A21A-80C34591650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584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Добродетель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/>
              <a:t>это </a:t>
            </a:r>
            <a:r>
              <a:rPr lang="ru-RU" b="1" dirty="0"/>
              <a:t>отдельное положительно качество человека, а также  выражает стремление человека к добру.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Первым </a:t>
            </a:r>
            <a:r>
              <a:rPr lang="ru-RU" b="1" dirty="0"/>
              <a:t>шагом к добродетельному поведению является </a:t>
            </a:r>
            <a:r>
              <a:rPr lang="ru-RU" b="1" i="1" dirty="0"/>
              <a:t>признание ценности других людей</a:t>
            </a:r>
            <a:r>
              <a:rPr lang="ru-RU" b="1" dirty="0"/>
              <a:t>. Ни это ли является  основным смыслом  понятия «толерантность».</a:t>
            </a:r>
          </a:p>
          <a:p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6A50C8-77E9-45B3-B0B4-D4C299B6DBB5}" type="datetime1">
              <a:rPr lang="ru-RU" smtClean="0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11DC2-99EC-4405-BDCD-9BFE9CFF385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449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зло?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b="1" dirty="0">
                <a:cs typeface="Times New Roman" pitchFamily="18" charset="0"/>
              </a:rPr>
              <a:t>Зло </a:t>
            </a:r>
            <a:r>
              <a:rPr lang="ru-RU" sz="1800" dirty="0">
                <a:cs typeface="Times New Roman" pitchFamily="18" charset="0"/>
              </a:rPr>
              <a:t>– противоположность добра, это то, что мораль стремиться устранить и исправить. Зло может существовать в разных поступках людей. </a:t>
            </a:r>
            <a:endParaRPr lang="ru-RU" sz="18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cs typeface="Times New Roman" pitchFamily="18" charset="0"/>
            </a:endParaRPr>
          </a:p>
          <a:p>
            <a:r>
              <a:rPr lang="ru-RU" sz="1800" b="1" dirty="0" smtClean="0">
                <a:cs typeface="Times New Roman" pitchFamily="18" charset="0"/>
              </a:rPr>
              <a:t>Зло </a:t>
            </a:r>
            <a:r>
              <a:rPr lang="ru-RU" sz="1800" dirty="0" smtClean="0">
                <a:cs typeface="Times New Roman" pitchFamily="18" charset="0"/>
              </a:rPr>
              <a:t>- как </a:t>
            </a:r>
            <a:r>
              <a:rPr lang="ru-RU" sz="1800" dirty="0">
                <a:cs typeface="Times New Roman" pitchFamily="18" charset="0"/>
              </a:rPr>
              <a:t>противоположность </a:t>
            </a:r>
            <a:r>
              <a:rPr lang="ru-RU" sz="1800" dirty="0" smtClean="0">
                <a:cs typeface="Times New Roman" pitchFamily="18" charset="0"/>
              </a:rPr>
              <a:t>добра,  </a:t>
            </a:r>
            <a:r>
              <a:rPr lang="ru-RU" sz="1800" dirty="0">
                <a:cs typeface="Times New Roman" pitchFamily="18" charset="0"/>
              </a:rPr>
              <a:t>разрушает взаимоотношения и сотрудничество людей, распространяет вражду между ними, препятствует развитию человеческих способностей. Злые поступки приносят беды и страдания людям. </a:t>
            </a:r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               Зло-  это </a:t>
            </a:r>
          </a:p>
          <a:p>
            <a:r>
              <a:rPr lang="ru-RU" sz="1800" dirty="0" smtClean="0"/>
              <a:t> сознательное </a:t>
            </a:r>
            <a:r>
              <a:rPr lang="ru-RU" sz="1800" b="1" dirty="0"/>
              <a:t>унижение </a:t>
            </a:r>
            <a:r>
              <a:rPr lang="ru-RU" sz="1800" dirty="0"/>
              <a:t>других людей, которое чаще всего проявляется в неуважении и нетерпимости к ним</a:t>
            </a:r>
            <a:r>
              <a:rPr lang="ru-RU" sz="1800" dirty="0" smtClean="0"/>
              <a:t>;</a:t>
            </a:r>
          </a:p>
          <a:p>
            <a:pPr marL="0" indent="0">
              <a:buNone/>
            </a:pPr>
            <a:endParaRPr lang="ru-RU" sz="1800" dirty="0"/>
          </a:p>
          <a:p>
            <a:r>
              <a:rPr lang="ru-RU" sz="1800" dirty="0" smtClean="0"/>
              <a:t>- </a:t>
            </a:r>
            <a:r>
              <a:rPr lang="ru-RU" sz="1800" b="1" dirty="0"/>
              <a:t>обман</a:t>
            </a:r>
            <a:r>
              <a:rPr lang="ru-RU" sz="1800" dirty="0"/>
              <a:t>, из-за которого те, кого обманули, совершают неправильные поступки</a:t>
            </a:r>
            <a:r>
              <a:rPr lang="ru-RU" sz="1800" dirty="0" smtClean="0"/>
              <a:t>;</a:t>
            </a:r>
          </a:p>
          <a:p>
            <a:pPr marL="0" indent="0">
              <a:buNone/>
            </a:pPr>
            <a:endParaRPr lang="ru-RU" sz="1800" dirty="0"/>
          </a:p>
          <a:p>
            <a:r>
              <a:rPr lang="ru-RU" sz="1800" dirty="0"/>
              <a:t>- </a:t>
            </a:r>
            <a:r>
              <a:rPr lang="ru-RU" sz="1800" b="1" dirty="0"/>
              <a:t>насилие</a:t>
            </a:r>
            <a:r>
              <a:rPr lang="ru-RU" sz="1800" dirty="0"/>
              <a:t>, которое подавляет свободу человека, лишая его способности к самостоятельности, или делает его недобрым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39356-5D13-4FCD-A21A-80C34591650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215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толерантность?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в переводе </a:t>
            </a:r>
            <a:r>
              <a:rPr lang="ru-RU" i="1" dirty="0"/>
              <a:t>с </a:t>
            </a:r>
            <a:r>
              <a:rPr lang="ru-RU" b="1" i="1" dirty="0"/>
              <a:t>английского</a:t>
            </a:r>
            <a:r>
              <a:rPr lang="ru-RU" dirty="0"/>
              <a:t> означает готовность быть терпимым,</a:t>
            </a:r>
          </a:p>
          <a:p>
            <a:r>
              <a:rPr lang="ru-RU" dirty="0"/>
              <a:t>- </a:t>
            </a:r>
            <a:r>
              <a:rPr lang="ru-RU" i="1" dirty="0"/>
              <a:t>с </a:t>
            </a:r>
            <a:r>
              <a:rPr lang="ru-RU" b="1" i="1" dirty="0"/>
              <a:t>испанского</a:t>
            </a:r>
            <a:r>
              <a:rPr lang="ru-RU" dirty="0"/>
              <a:t> – способность признавать отличные от своих собственных идеи и мнения;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i="1" dirty="0"/>
              <a:t>- с </a:t>
            </a:r>
            <a:r>
              <a:rPr lang="ru-RU" sz="2400" b="1" i="1" dirty="0"/>
              <a:t>французского</a:t>
            </a:r>
            <a:r>
              <a:rPr lang="ru-RU" sz="2400" dirty="0"/>
              <a:t> – отношение, при котором допускается, что другие могут думать или   действовать иначе, нежели ты сам;</a:t>
            </a:r>
          </a:p>
          <a:p>
            <a:r>
              <a:rPr lang="ru-RU" sz="2400" i="1" dirty="0"/>
              <a:t>- с </a:t>
            </a:r>
            <a:r>
              <a:rPr lang="ru-RU" sz="2400" b="1" i="1" dirty="0"/>
              <a:t>китайского</a:t>
            </a:r>
            <a:r>
              <a:rPr lang="ru-RU" sz="2400" b="1" dirty="0"/>
              <a:t> </a:t>
            </a:r>
            <a:r>
              <a:rPr lang="ru-RU" sz="2400" dirty="0"/>
              <a:t>– позволять, принимать, быть по отношению к другим великодушным;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8EA280-6538-42A7-A059-CF8004F0CCD0}" type="datetime1">
              <a:rPr lang="ru-RU" smtClean="0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39356-5D13-4FCD-A21A-80C34591650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967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3008313" cy="116205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Толерантность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916832"/>
            <a:ext cx="3008313" cy="4691063"/>
          </a:xfrm>
        </p:spPr>
        <p:txBody>
          <a:bodyPr/>
          <a:lstStyle/>
          <a:p>
            <a:r>
              <a:rPr lang="ru-RU" sz="2400" b="1" dirty="0"/>
              <a:t>в</a:t>
            </a:r>
            <a:r>
              <a:rPr lang="ru-RU" sz="2400" b="1" dirty="0" smtClean="0"/>
              <a:t> переводе - </a:t>
            </a:r>
            <a:r>
              <a:rPr lang="ru-RU" sz="2400" b="1" i="1" dirty="0"/>
              <a:t>с арабского</a:t>
            </a:r>
            <a:r>
              <a:rPr lang="ru-RU" sz="2400" b="1" dirty="0"/>
              <a:t> – прощение, снисходительность, мягкость, милосердие, сострадание, терпение, расположенность к  другим;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15E9A9-28C8-4E64-9FD0-929D103AA051}" type="datetime1">
              <a:rPr lang="ru-RU" smtClean="0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E6C1D-478B-4EBD-BAAD-D13C3C393F2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94606"/>
            <a:ext cx="508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396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008313" cy="1162050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Толерантность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/>
              <a:t>  в </a:t>
            </a:r>
            <a:r>
              <a:rPr lang="ru-RU" sz="2000" b="1" i="1" dirty="0"/>
              <a:t>русском языке   </a:t>
            </a:r>
            <a:r>
              <a:rPr lang="ru-RU" sz="2000" b="1" dirty="0" smtClean="0"/>
              <a:t>–</a:t>
            </a:r>
            <a:r>
              <a:rPr lang="en-US" sz="2000" b="1" dirty="0" smtClean="0"/>
              <a:t> </a:t>
            </a:r>
            <a:r>
              <a:rPr lang="ru-RU" sz="2000" b="1" dirty="0" smtClean="0"/>
              <a:t> </a:t>
            </a:r>
            <a:r>
              <a:rPr lang="ru-RU" sz="3200" b="1" dirty="0">
                <a:solidFill>
                  <a:srgbClr val="FF0000"/>
                </a:solidFill>
              </a:rPr>
              <a:t>терпимость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000" b="1" dirty="0"/>
              <a:t>– способность терпеть что-то или кого-то, быть выдержанным, выносливым, стойким, уметь мириться, принимать существование кого-то, считаться с мнением других, быть снисходительным.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15E9A9-28C8-4E64-9FD0-929D103AA051}" type="datetime1">
              <a:rPr lang="ru-RU" smtClean="0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E6C1D-478B-4EBD-BAAD-D13C3C393F2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436053"/>
            <a:ext cx="5111750" cy="35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658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67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Что такое толерантность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F1700-EC2D-4B8F-88D8-C95814363303}" type="datetime1">
              <a:rPr lang="ru-RU" smtClean="0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AF2DE-D674-4618-A078-D30069B2922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288" y="1412875"/>
            <a:ext cx="8569325" cy="525621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xmlns="" val="338536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2205038"/>
            <a:ext cx="6048375" cy="3287712"/>
          </a:xfrm>
        </p:spPr>
      </p:pic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581025"/>
          </a:xfrm>
          <a:noFill/>
          <a:ln/>
        </p:spPr>
        <p:txBody>
          <a:bodyPr/>
          <a:lstStyle/>
          <a:p>
            <a:pPr algn="l"/>
            <a:r>
              <a:rPr lang="ru-RU" sz="2000" b="1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2000" b="1" smtClean="0">
                <a:solidFill>
                  <a:schemeClr val="accent2"/>
                </a:solidFill>
                <a:latin typeface="Arial" charset="0"/>
              </a:rPr>
            </a:br>
            <a:r>
              <a:rPr lang="ru-RU" sz="2000" b="1" smtClean="0">
                <a:solidFill>
                  <a:schemeClr val="accent2"/>
                </a:solidFill>
                <a:latin typeface="Arial" charset="0"/>
              </a:rPr>
              <a:t>16 ноября отмечается Международный день толерантности (терпимости). Он объявлен ЮНЕСКО в 1995 году по случаю 50-летнего юбилея этой организации</a:t>
            </a:r>
          </a:p>
        </p:txBody>
      </p:sp>
      <p:sp>
        <p:nvSpPr>
          <p:cNvPr id="64518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635375" y="5734050"/>
            <a:ext cx="43434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символ толерантности - радужный знак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</a:rPr>
              <a:t>Декларация </a:t>
            </a:r>
            <a:r>
              <a:rPr lang="ru-RU" sz="3600" b="1" dirty="0">
                <a:solidFill>
                  <a:srgbClr val="FF0000"/>
                </a:solidFill>
              </a:rPr>
              <a:t>принципов терпимости (ЮНЕСКО</a:t>
            </a:r>
            <a:r>
              <a:rPr lang="ru-RU" sz="3600" b="1" dirty="0" smtClean="0">
                <a:solidFill>
                  <a:srgbClr val="FF0000"/>
                </a:solidFill>
              </a:rPr>
              <a:t>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525963"/>
          </a:xfrm>
        </p:spPr>
        <p:txBody>
          <a:bodyPr/>
          <a:lstStyle/>
          <a:p>
            <a:r>
              <a:rPr lang="ru-RU" b="1" dirty="0"/>
              <a:t>Терпимость</a:t>
            </a:r>
            <a:r>
              <a:rPr lang="ru-RU" sz="2400" dirty="0"/>
              <a:t> </a:t>
            </a:r>
            <a:r>
              <a:rPr lang="ru-RU" sz="2400" b="1" dirty="0"/>
              <a:t>означает уважение, принятие и правильное понима­ние богатого разнообразия культур нашего мира, форм самовыраже­ния и проявления человеческой индивидуальности. Ей способствуют знания, открытость, общение и свобода мысли, совести и убеждений. 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8EA280-6538-42A7-A059-CF8004F0CCD0}" type="datetime1">
              <a:rPr lang="ru-RU" smtClean="0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39356-5D13-4FCD-A21A-80C34591650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9210"/>
            <a:ext cx="4038600" cy="268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8561046"/>
      </p:ext>
    </p:extLst>
  </p:cSld>
  <p:clrMapOvr>
    <a:masterClrMapping/>
  </p:clrMapOvr>
</p:sld>
</file>

<file path=ppt/theme/theme1.xml><?xml version="1.0" encoding="utf-8"?>
<a:theme xmlns:a="http://schemas.openxmlformats.org/drawingml/2006/main" name="Литература 2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2</Template>
  <TotalTime>556</TotalTime>
  <Words>911</Words>
  <Application>Microsoft Office PowerPoint</Application>
  <PresentationFormat>Экран (4:3)</PresentationFormat>
  <Paragraphs>127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Литература 2</vt:lpstr>
      <vt:lpstr>Урок добра и толерантности</vt:lpstr>
      <vt:lpstr>Что такое добро?</vt:lpstr>
      <vt:lpstr>Что такое зло?</vt:lpstr>
      <vt:lpstr>Что такое толерантность?</vt:lpstr>
      <vt:lpstr>Толерантность </vt:lpstr>
      <vt:lpstr>Толерантность</vt:lpstr>
      <vt:lpstr>Что такое толерантность</vt:lpstr>
      <vt:lpstr> 16 ноября отмечается Международный день толерантности (терпимости). Он объявлен ЮНЕСКО в 1995 году по случаю 50-летнего юбилея этой организации</vt:lpstr>
      <vt:lpstr>   Декларация принципов терпимости (ЮНЕСКО)</vt:lpstr>
      <vt:lpstr>Толерантность (терпимость)</vt:lpstr>
      <vt:lpstr>Терпимость</vt:lpstr>
      <vt:lpstr>Проявление  терпимости</vt:lpstr>
      <vt:lpstr>Терпимость</vt:lpstr>
      <vt:lpstr>Интолерантное поведение</vt:lpstr>
      <vt:lpstr>Интолерантное поведение</vt:lpstr>
      <vt:lpstr>Добро и толерантность</vt:lpstr>
      <vt:lpstr>Зло и интолерантность</vt:lpstr>
      <vt:lpstr>Добро и толерантность - </vt:lpstr>
      <vt:lpstr>Франсуа   Эли   Жюль   Леметр   (1853—1914) — французский критик, член французской академии, глава «импрессионистской школы».</vt:lpstr>
      <vt:lpstr>Добродетель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dc:description>http://aida.ucoz.ru</dc:description>
  <cp:lastModifiedBy>XTreme</cp:lastModifiedBy>
  <cp:revision>35</cp:revision>
  <dcterms:created xsi:type="dcterms:W3CDTF">2011-10-20T15:43:39Z</dcterms:created>
  <dcterms:modified xsi:type="dcterms:W3CDTF">2013-12-25T09:42:25Z</dcterms:modified>
  <cp:category>шаблоны к Powerpoint</cp:category>
</cp:coreProperties>
</file>