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58" r:id="rId24"/>
    <p:sldId id="282" r:id="rId25"/>
    <p:sldId id="283" r:id="rId26"/>
    <p:sldId id="259" r:id="rId27"/>
    <p:sldId id="284" r:id="rId28"/>
    <p:sldId id="260" r:id="rId29"/>
    <p:sldId id="26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7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3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93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02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64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98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1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28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2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87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25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C9143-AE92-4D2B-890D-AE93D37EF173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72B8D-20B5-48E9-8849-9281F3E4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45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Диссоциация кислот, оснований и солей в воде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www.usiter.com/uploads/20101012/medicina_biologij_99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2828125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solidFill>
                  <a:schemeClr val="tx2"/>
                </a:solidFill>
              </a:rPr>
              <a:t>Автор Могилевская А.Е. 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Санкт-Петербург. ГБОУ СОШ№535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09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Диссоциирует</a:t>
            </a:r>
            <a:r>
              <a:rPr lang="ru-RU" dirty="0" smtClean="0"/>
              <a:t> в растворе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1. </a:t>
            </a:r>
            <a:r>
              <a:rPr lang="en-US" sz="5400" b="1" dirty="0" smtClean="0"/>
              <a:t>Mg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2. </a:t>
            </a:r>
            <a:r>
              <a:rPr lang="en-US" sz="5400" b="1" dirty="0" smtClean="0"/>
              <a:t>Cl</a:t>
            </a:r>
            <a:r>
              <a:rPr lang="en-US" sz="5400" b="1" baseline="-25000" dirty="0" smtClean="0"/>
              <a:t>2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3. </a:t>
            </a:r>
            <a:r>
              <a:rPr lang="en-US" sz="5400" b="1" dirty="0" smtClean="0"/>
              <a:t>NaNO</a:t>
            </a:r>
            <a:r>
              <a:rPr lang="en-US" sz="5400" b="1" baseline="-25000" dirty="0" smtClean="0"/>
              <a:t>3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4. </a:t>
            </a:r>
            <a:r>
              <a:rPr lang="en-US" sz="5400" b="1" dirty="0" err="1" smtClean="0"/>
              <a:t>CuO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437112"/>
            <a:ext cx="6048672" cy="720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68817"/>
            <a:ext cx="3242195" cy="339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27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Диссоциирует</a:t>
            </a:r>
            <a:r>
              <a:rPr lang="ru-RU" dirty="0" smtClean="0"/>
              <a:t> на ион водорода и анион кислотного остатка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1. </a:t>
            </a:r>
            <a:r>
              <a:rPr lang="en-US" sz="5400" b="1" dirty="0" smtClean="0"/>
              <a:t>MgCL</a:t>
            </a:r>
            <a:r>
              <a:rPr lang="en-US" sz="5400" b="1" baseline="-25000" dirty="0" smtClean="0"/>
              <a:t>2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2. </a:t>
            </a:r>
            <a:r>
              <a:rPr lang="en-US" sz="5400" b="1" dirty="0" err="1" smtClean="0"/>
              <a:t>HCl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3. </a:t>
            </a:r>
            <a:r>
              <a:rPr lang="en-US" sz="5400" b="1" dirty="0" smtClean="0"/>
              <a:t>NaNO</a:t>
            </a:r>
            <a:r>
              <a:rPr lang="en-US" sz="5400" b="1" baseline="-25000" dirty="0" smtClean="0"/>
              <a:t>3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4. </a:t>
            </a:r>
            <a:r>
              <a:rPr lang="en-US" sz="5400" b="1" dirty="0" smtClean="0"/>
              <a:t>H </a:t>
            </a:r>
            <a:r>
              <a:rPr lang="en-US" sz="5400" b="1" baseline="-25000" dirty="0" smtClean="0"/>
              <a:t>2</a:t>
            </a:r>
            <a:r>
              <a:rPr lang="en-US" sz="5400" b="1" dirty="0" smtClean="0"/>
              <a:t>O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403193"/>
            <a:ext cx="6048672" cy="720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68817"/>
            <a:ext cx="3242195" cy="339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59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растворе серной кислоты присутствуют ионы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1. </a:t>
            </a:r>
            <a:r>
              <a:rPr lang="en-US" sz="5400" b="1" dirty="0" smtClean="0"/>
              <a:t>H</a:t>
            </a:r>
            <a:r>
              <a:rPr lang="en-US" sz="5400" b="1" baseline="30000" dirty="0" smtClean="0"/>
              <a:t>+ </a:t>
            </a:r>
            <a:r>
              <a:rPr lang="ru-RU" sz="5400" b="1" baseline="30000" dirty="0" smtClean="0"/>
              <a:t>,  </a:t>
            </a:r>
            <a:r>
              <a:rPr lang="en-US" sz="5400" b="1" dirty="0" smtClean="0"/>
              <a:t>SO</a:t>
            </a:r>
            <a:r>
              <a:rPr lang="en-US" sz="5400" b="1" baseline="-25000" dirty="0" smtClean="0"/>
              <a:t>4</a:t>
            </a:r>
            <a:r>
              <a:rPr lang="en-US" sz="5400" b="1" baseline="30000" dirty="0" smtClean="0"/>
              <a:t> 2-</a:t>
            </a:r>
            <a:endParaRPr lang="ru-RU" sz="5400" b="1" dirty="0" smtClean="0"/>
          </a:p>
          <a:p>
            <a:pPr marL="0" lvl="0" indent="0">
              <a:buNone/>
            </a:pPr>
            <a:r>
              <a:rPr lang="ru-RU" sz="5400" b="1" dirty="0" smtClean="0"/>
              <a:t>2. </a:t>
            </a:r>
            <a:r>
              <a:rPr lang="ru-RU" sz="5400" b="1" dirty="0"/>
              <a:t>Н</a:t>
            </a:r>
            <a:r>
              <a:rPr lang="en-US" sz="5400" b="1" baseline="-25000" dirty="0" smtClean="0"/>
              <a:t>2</a:t>
            </a:r>
            <a:r>
              <a:rPr lang="ru-RU" sz="5400" b="1" baseline="30000" dirty="0" smtClean="0"/>
              <a:t>+   ,</a:t>
            </a:r>
            <a:r>
              <a:rPr lang="ru-RU" sz="5400" b="1" dirty="0" smtClean="0"/>
              <a:t> </a:t>
            </a:r>
            <a:r>
              <a:rPr lang="en-US" sz="5400" b="1" dirty="0" smtClean="0">
                <a:solidFill>
                  <a:prstClr val="black"/>
                </a:solidFill>
              </a:rPr>
              <a:t>SO</a:t>
            </a:r>
            <a:r>
              <a:rPr lang="en-US" sz="54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5400" b="1" baseline="30000" dirty="0" smtClean="0">
                <a:solidFill>
                  <a:prstClr val="black"/>
                </a:solidFill>
              </a:rPr>
              <a:t> 2-</a:t>
            </a:r>
            <a:endParaRPr lang="ru-RU" sz="5400" b="1" dirty="0" smtClean="0"/>
          </a:p>
          <a:p>
            <a:pPr marL="0" lvl="0" indent="0">
              <a:buNone/>
            </a:pPr>
            <a:r>
              <a:rPr lang="ru-RU" sz="5400" b="1" dirty="0" smtClean="0"/>
              <a:t>3. Н</a:t>
            </a:r>
            <a:r>
              <a:rPr lang="en-US" sz="5400" b="1" dirty="0" smtClean="0"/>
              <a:t>SO</a:t>
            </a:r>
            <a:r>
              <a:rPr lang="en-US" sz="5400" b="1" baseline="-25000" dirty="0" smtClean="0"/>
              <a:t>4</a:t>
            </a:r>
            <a:r>
              <a:rPr lang="en-US" sz="5400" b="1" baseline="30000" dirty="0" smtClean="0"/>
              <a:t>- </a:t>
            </a:r>
            <a:r>
              <a:rPr lang="ru-RU" sz="5400" b="1" baseline="30000" dirty="0" smtClean="0"/>
              <a:t>, </a:t>
            </a:r>
            <a:r>
              <a:rPr lang="en-US" sz="5400" b="1" baseline="30000" dirty="0" smtClean="0"/>
              <a:t> </a:t>
            </a:r>
            <a:r>
              <a:rPr lang="en-US" sz="5400" b="1" dirty="0">
                <a:solidFill>
                  <a:prstClr val="black"/>
                </a:solidFill>
              </a:rPr>
              <a:t>H</a:t>
            </a:r>
            <a:r>
              <a:rPr lang="en-US" sz="5400" b="1" baseline="30000" dirty="0">
                <a:solidFill>
                  <a:prstClr val="black"/>
                </a:solidFill>
              </a:rPr>
              <a:t>+ </a:t>
            </a:r>
            <a:r>
              <a:rPr lang="ru-RU" sz="5400" b="1" baseline="30000" dirty="0">
                <a:solidFill>
                  <a:prstClr val="black"/>
                </a:solidFill>
              </a:rPr>
              <a:t>,  </a:t>
            </a:r>
            <a:r>
              <a:rPr lang="en-US" sz="5400" b="1" dirty="0">
                <a:solidFill>
                  <a:prstClr val="black"/>
                </a:solidFill>
              </a:rPr>
              <a:t>SO</a:t>
            </a:r>
            <a:r>
              <a:rPr lang="en-US" sz="5400" b="1" baseline="-25000" dirty="0">
                <a:solidFill>
                  <a:prstClr val="black"/>
                </a:solidFill>
              </a:rPr>
              <a:t>4</a:t>
            </a:r>
            <a:r>
              <a:rPr lang="en-US" sz="5400" b="1" baseline="30000" dirty="0">
                <a:solidFill>
                  <a:prstClr val="black"/>
                </a:solidFill>
              </a:rPr>
              <a:t> </a:t>
            </a:r>
            <a:r>
              <a:rPr lang="en-US" sz="5400" b="1" baseline="30000" dirty="0" smtClean="0">
                <a:solidFill>
                  <a:prstClr val="black"/>
                </a:solidFill>
              </a:rPr>
              <a:t>2-</a:t>
            </a:r>
            <a:endParaRPr lang="ru-RU" sz="5400" b="1" dirty="0" smtClean="0"/>
          </a:p>
          <a:p>
            <a:pPr marL="0" lvl="0" indent="0">
              <a:buNone/>
            </a:pPr>
            <a:r>
              <a:rPr lang="ru-RU" sz="5400" b="1" dirty="0" smtClean="0"/>
              <a:t>4. </a:t>
            </a:r>
            <a:r>
              <a:rPr lang="en-US" sz="5400" b="1" dirty="0" smtClean="0"/>
              <a:t>CO</a:t>
            </a:r>
            <a:r>
              <a:rPr lang="ru-RU" sz="5400" b="1" baseline="-25000" dirty="0" smtClean="0"/>
              <a:t>3</a:t>
            </a:r>
            <a:r>
              <a:rPr lang="ru-RU" sz="5400" b="1" baseline="30000" dirty="0" smtClean="0"/>
              <a:t>2-</a:t>
            </a:r>
            <a:r>
              <a:rPr lang="ru-RU" sz="5400" b="1" dirty="0" smtClean="0"/>
              <a:t> </a:t>
            </a:r>
            <a:r>
              <a:rPr lang="ru-RU" sz="5400" b="1" dirty="0"/>
              <a:t>,</a:t>
            </a:r>
            <a:r>
              <a:rPr lang="en-US" sz="5400" b="1" dirty="0" smtClean="0">
                <a:solidFill>
                  <a:prstClr val="black"/>
                </a:solidFill>
              </a:rPr>
              <a:t>H</a:t>
            </a:r>
            <a:r>
              <a:rPr lang="en-US" sz="5400" b="1" baseline="30000" dirty="0">
                <a:solidFill>
                  <a:prstClr val="black"/>
                </a:solidFill>
              </a:rPr>
              <a:t>+ </a:t>
            </a:r>
            <a:r>
              <a:rPr lang="ru-RU" sz="5400" b="1" baseline="30000" dirty="0">
                <a:solidFill>
                  <a:prstClr val="black"/>
                </a:solidFill>
              </a:rPr>
              <a:t>,  </a:t>
            </a:r>
            <a:r>
              <a:rPr lang="en-US" sz="5400" b="1" dirty="0">
                <a:solidFill>
                  <a:prstClr val="black"/>
                </a:solidFill>
              </a:rPr>
              <a:t>SO</a:t>
            </a:r>
            <a:r>
              <a:rPr lang="en-US" sz="5400" b="1" baseline="-25000" dirty="0">
                <a:solidFill>
                  <a:prstClr val="black"/>
                </a:solidFill>
              </a:rPr>
              <a:t>4</a:t>
            </a:r>
            <a:r>
              <a:rPr lang="en-US" sz="5400" b="1" baseline="30000" dirty="0">
                <a:solidFill>
                  <a:prstClr val="black"/>
                </a:solidFill>
              </a:rPr>
              <a:t> 2-</a:t>
            </a:r>
            <a:endParaRPr lang="ru-RU" sz="54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509120"/>
            <a:ext cx="6048672" cy="720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68817"/>
            <a:ext cx="3242195" cy="339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7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Вещество, в растворе которого присутствуют ионы С</a:t>
            </a:r>
            <a:r>
              <a:rPr lang="en-US" dirty="0" smtClean="0"/>
              <a:t>a</a:t>
            </a:r>
            <a:r>
              <a:rPr lang="en-US" baseline="30000" dirty="0" smtClean="0"/>
              <a:t>2+</a:t>
            </a:r>
            <a:r>
              <a:rPr lang="ru-RU" dirty="0" smtClean="0"/>
              <a:t>, </a:t>
            </a:r>
            <a:r>
              <a:rPr lang="en-US" dirty="0" err="1" smtClean="0"/>
              <a:t>CaOH</a:t>
            </a:r>
            <a:r>
              <a:rPr lang="en-US" baseline="30000" dirty="0" smtClean="0"/>
              <a:t>+</a:t>
            </a:r>
            <a:r>
              <a:rPr lang="ru-RU" dirty="0" smtClean="0"/>
              <a:t>,</a:t>
            </a:r>
            <a:r>
              <a:rPr lang="en-US" dirty="0" smtClean="0"/>
              <a:t>OH</a:t>
            </a:r>
            <a:r>
              <a:rPr lang="en-US" baseline="30000" dirty="0" smtClean="0"/>
              <a:t>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1. </a:t>
            </a:r>
            <a:r>
              <a:rPr lang="en-US" sz="5400" b="1" dirty="0" smtClean="0"/>
              <a:t>CaCl</a:t>
            </a:r>
            <a:r>
              <a:rPr lang="en-US" sz="5400" b="1" baseline="-25000" dirty="0" smtClean="0"/>
              <a:t>2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2. </a:t>
            </a:r>
            <a:r>
              <a:rPr lang="en-US" sz="5400" b="1" dirty="0" smtClean="0"/>
              <a:t>Cu(OH)</a:t>
            </a:r>
            <a:r>
              <a:rPr lang="en-US" sz="5400" b="1" baseline="-25000" dirty="0" smtClean="0"/>
              <a:t>2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3. </a:t>
            </a:r>
            <a:r>
              <a:rPr lang="en-US" sz="5400" b="1" dirty="0" smtClean="0"/>
              <a:t>CaSO</a:t>
            </a:r>
            <a:r>
              <a:rPr lang="en-US" sz="5400" b="1" baseline="-25000" dirty="0" smtClean="0"/>
              <a:t>4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4. </a:t>
            </a:r>
            <a:r>
              <a:rPr lang="en-US" sz="5400" b="1" dirty="0" err="1" smtClean="0"/>
              <a:t>Ca</a:t>
            </a:r>
            <a:r>
              <a:rPr lang="en-US" sz="5400" b="1" dirty="0" smtClean="0"/>
              <a:t>(OH)</a:t>
            </a:r>
            <a:r>
              <a:rPr lang="en-US" sz="5400" b="1" baseline="-25000" dirty="0" smtClean="0"/>
              <a:t>2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4614" y="5517232"/>
            <a:ext cx="6048672" cy="720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68817"/>
            <a:ext cx="3242195" cy="339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51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Диссоциирует</a:t>
            </a:r>
            <a:r>
              <a:rPr lang="ru-RU" dirty="0" smtClean="0"/>
              <a:t> сразу и нацело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1. </a:t>
            </a:r>
            <a:r>
              <a:rPr lang="en-US" sz="5400" b="1" dirty="0" smtClean="0"/>
              <a:t>Cu(NO</a:t>
            </a:r>
            <a:r>
              <a:rPr lang="en-US" sz="5400" b="1" baseline="-25000" dirty="0" smtClean="0"/>
              <a:t>3</a:t>
            </a:r>
            <a:r>
              <a:rPr lang="en-US" sz="5400" b="1" dirty="0" smtClean="0"/>
              <a:t>)</a:t>
            </a:r>
            <a:r>
              <a:rPr lang="en-US" sz="5400" b="1" baseline="-25000" dirty="0" smtClean="0"/>
              <a:t>2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2. </a:t>
            </a:r>
            <a:r>
              <a:rPr lang="en-US" sz="5400" b="1" dirty="0" smtClean="0"/>
              <a:t>C</a:t>
            </a:r>
            <a:r>
              <a:rPr lang="ru-RU" sz="5400" b="1" dirty="0" smtClean="0"/>
              <a:t>О</a:t>
            </a:r>
            <a:r>
              <a:rPr lang="en-US" sz="5400" b="1" baseline="-25000" dirty="0" smtClean="0"/>
              <a:t>2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3. </a:t>
            </a:r>
            <a:r>
              <a:rPr lang="en-US" sz="5400" b="1" dirty="0" smtClean="0"/>
              <a:t>H </a:t>
            </a:r>
            <a:r>
              <a:rPr lang="en-US" sz="5400" b="1" baseline="-25000" dirty="0" smtClean="0"/>
              <a:t>3</a:t>
            </a:r>
            <a:r>
              <a:rPr lang="en-US" sz="5400" b="1" dirty="0" smtClean="0"/>
              <a:t>PO</a:t>
            </a:r>
            <a:r>
              <a:rPr lang="en-US" sz="5400" b="1" baseline="-25000" dirty="0" smtClean="0"/>
              <a:t>4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4. </a:t>
            </a:r>
            <a:r>
              <a:rPr lang="en-US" sz="5400" b="1" dirty="0" smtClean="0"/>
              <a:t>Ba(OH)</a:t>
            </a:r>
            <a:r>
              <a:rPr lang="en-US" sz="5400" b="1" baseline="-25000" dirty="0" smtClean="0"/>
              <a:t>2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492896"/>
            <a:ext cx="6048672" cy="720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805" y="3068960"/>
            <a:ext cx="3242195" cy="339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30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Является электролитом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1. К</a:t>
            </a:r>
            <a:r>
              <a:rPr lang="ru-RU" sz="5400" b="1" baseline="-25000" dirty="0" smtClean="0"/>
              <a:t>2</a:t>
            </a:r>
            <a:r>
              <a:rPr lang="en-US" sz="5400" b="1" dirty="0" smtClean="0"/>
              <a:t>C</a:t>
            </a:r>
            <a:r>
              <a:rPr lang="ru-RU" sz="5400" b="1" dirty="0" smtClean="0"/>
              <a:t>О</a:t>
            </a:r>
            <a:r>
              <a:rPr lang="ru-RU" sz="5400" b="1" baseline="-25000" dirty="0" smtClean="0"/>
              <a:t>3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2. Н</a:t>
            </a:r>
            <a:r>
              <a:rPr lang="en-US" sz="5400" b="1" baseline="-25000" dirty="0" smtClean="0"/>
              <a:t>2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3. </a:t>
            </a:r>
            <a:r>
              <a:rPr lang="en-US" sz="5400" b="1" dirty="0" smtClean="0"/>
              <a:t>N</a:t>
            </a:r>
            <a:r>
              <a:rPr lang="ru-RU" sz="5400" b="1" dirty="0" smtClean="0"/>
              <a:t>О</a:t>
            </a:r>
          </a:p>
          <a:p>
            <a:pPr marL="0" indent="0">
              <a:buNone/>
            </a:pPr>
            <a:r>
              <a:rPr lang="ru-RU" sz="5400" b="1" dirty="0" smtClean="0"/>
              <a:t>4. </a:t>
            </a:r>
            <a:r>
              <a:rPr lang="en-US" sz="5400" b="1" dirty="0" err="1" smtClean="0"/>
              <a:t>FeO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36912"/>
            <a:ext cx="6048672" cy="720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3242195" cy="339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2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135" y="1628800"/>
            <a:ext cx="7375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Проверим наши знания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24944"/>
            <a:ext cx="3242195" cy="339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96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Является электролитом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1 вариант</a:t>
            </a:r>
          </a:p>
          <a:p>
            <a:pPr marL="0" indent="0">
              <a:buNone/>
            </a:pPr>
            <a:r>
              <a:rPr lang="ru-RU" sz="4800" b="1" dirty="0" smtClean="0"/>
              <a:t>1. </a:t>
            </a:r>
            <a:r>
              <a:rPr lang="en-US" sz="4800" b="1" dirty="0" smtClean="0"/>
              <a:t>I</a:t>
            </a:r>
            <a:r>
              <a:rPr lang="en-US" sz="4800" b="1" baseline="-25000" dirty="0" smtClean="0"/>
              <a:t>2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2.</a:t>
            </a:r>
            <a:r>
              <a:rPr lang="en-US" sz="4800" b="1" dirty="0" smtClean="0"/>
              <a:t>Cu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3.</a:t>
            </a:r>
            <a:r>
              <a:rPr lang="en-US" sz="4800" b="1" dirty="0" err="1" smtClean="0"/>
              <a:t>NaOH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4. </a:t>
            </a:r>
            <a:r>
              <a:rPr lang="en-US" sz="4800" b="1" dirty="0" smtClean="0"/>
              <a:t>C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2 вариант</a:t>
            </a:r>
            <a:endParaRPr lang="en-US" sz="4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l-PL" sz="4800" b="1" dirty="0" smtClean="0"/>
              <a:t>1.</a:t>
            </a:r>
            <a:r>
              <a:rPr lang="en-US" sz="4800" b="1" dirty="0" err="1" smtClean="0"/>
              <a:t>Ca</a:t>
            </a:r>
            <a:r>
              <a:rPr lang="pl-PL" sz="4800" b="1" dirty="0" smtClean="0"/>
              <a:t>I</a:t>
            </a:r>
            <a:r>
              <a:rPr lang="en-US" sz="4800" b="1" baseline="-25000" dirty="0" smtClean="0"/>
              <a:t>2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2.Cu</a:t>
            </a:r>
            <a:r>
              <a:rPr lang="en-US" sz="4800" b="1" dirty="0" smtClean="0"/>
              <a:t>O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3.H</a:t>
            </a:r>
            <a:r>
              <a:rPr lang="ru-RU" sz="4800" b="1" baseline="-25000" dirty="0" smtClean="0"/>
              <a:t>2</a:t>
            </a:r>
            <a:r>
              <a:rPr lang="ru-RU" sz="4800" b="1" dirty="0" smtClean="0"/>
              <a:t>О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4. C</a:t>
            </a:r>
            <a:r>
              <a:rPr lang="en-US" sz="4800" b="1" dirty="0" smtClean="0"/>
              <a:t>O</a:t>
            </a:r>
            <a:r>
              <a:rPr lang="en-US" sz="4800" b="1" baseline="-25000" dirty="0" smtClean="0"/>
              <a:t>2</a:t>
            </a:r>
            <a:endParaRPr lang="pl-PL" sz="48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340768"/>
            <a:ext cx="14401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ru-RU" dirty="0" smtClean="0"/>
              <a:t>. В растворе этого вещества присутствуют гидроксид-ионы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1 вариант</a:t>
            </a:r>
          </a:p>
          <a:p>
            <a:pPr marL="0" indent="0">
              <a:buNone/>
            </a:pPr>
            <a:r>
              <a:rPr lang="ru-RU" sz="4800" b="1" dirty="0" smtClean="0"/>
              <a:t>1. С</a:t>
            </a:r>
            <a:r>
              <a:rPr lang="en-US" sz="4800" b="1" dirty="0" smtClean="0"/>
              <a:t>uI</a:t>
            </a:r>
            <a:r>
              <a:rPr lang="en-US" sz="4800" b="1" baseline="-25000" dirty="0" smtClean="0"/>
              <a:t>2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2.</a:t>
            </a:r>
            <a:r>
              <a:rPr lang="en-US" sz="4800" b="1" dirty="0" smtClean="0"/>
              <a:t>H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SO</a:t>
            </a:r>
            <a:r>
              <a:rPr lang="en-US" sz="4800" b="1" baseline="-25000" dirty="0" smtClean="0"/>
              <a:t>3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3.</a:t>
            </a:r>
            <a:r>
              <a:rPr lang="en-US" sz="4800" b="1" dirty="0" err="1" smtClean="0"/>
              <a:t>NaOH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4. </a:t>
            </a:r>
            <a:r>
              <a:rPr lang="en-US" sz="4800" b="1" smtClean="0"/>
              <a:t>HCOOH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2 вариант</a:t>
            </a:r>
            <a:endParaRPr lang="en-US" sz="4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l-PL" sz="4800" b="1" dirty="0" smtClean="0"/>
              <a:t>1.</a:t>
            </a:r>
            <a:r>
              <a:rPr lang="en-US" sz="4800" b="1" dirty="0" smtClean="0"/>
              <a:t>Ba(OH)</a:t>
            </a:r>
            <a:r>
              <a:rPr lang="en-US" sz="4800" b="1" baseline="-25000" dirty="0" smtClean="0"/>
              <a:t>2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2.</a:t>
            </a:r>
            <a:r>
              <a:rPr lang="en-US" sz="4800" b="1" dirty="0" smtClean="0"/>
              <a:t>SiO</a:t>
            </a:r>
            <a:r>
              <a:rPr lang="en-US" sz="4800" b="1" baseline="-25000" dirty="0" smtClean="0"/>
              <a:t>2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3.</a:t>
            </a:r>
            <a:r>
              <a:rPr lang="en-US" sz="4800" b="1" dirty="0" err="1" smtClean="0"/>
              <a:t>KCl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4. </a:t>
            </a:r>
            <a:r>
              <a:rPr lang="en-US" sz="4800" b="1" dirty="0" smtClean="0"/>
              <a:t>CH</a:t>
            </a:r>
            <a:r>
              <a:rPr lang="en-US" sz="4800" b="1" baseline="-25000" dirty="0" smtClean="0"/>
              <a:t>3</a:t>
            </a:r>
            <a:r>
              <a:rPr lang="pl-PL" sz="4800" b="1" dirty="0" smtClean="0"/>
              <a:t>C</a:t>
            </a:r>
            <a:r>
              <a:rPr lang="en-US" sz="4800" b="1" dirty="0" smtClean="0"/>
              <a:t>OOH</a:t>
            </a:r>
            <a:endParaRPr lang="pl-PL" sz="48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340768"/>
            <a:ext cx="14401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Диссоциирует</a:t>
            </a:r>
            <a:r>
              <a:rPr lang="ru-RU" dirty="0" smtClean="0"/>
              <a:t> на катионы металла и анионы кислотного остатка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1 вариант</a:t>
            </a:r>
          </a:p>
          <a:p>
            <a:pPr marL="0" indent="0">
              <a:buNone/>
            </a:pPr>
            <a:r>
              <a:rPr lang="ru-RU" sz="4800" b="1" dirty="0" smtClean="0"/>
              <a:t>1.</a:t>
            </a:r>
            <a:r>
              <a:rPr lang="en-US" sz="4800" b="1" dirty="0" smtClean="0"/>
              <a:t>FeBr</a:t>
            </a:r>
            <a:r>
              <a:rPr lang="en-US" sz="4800" b="1" baseline="-25000" dirty="0" smtClean="0"/>
              <a:t>2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2.</a:t>
            </a:r>
            <a:r>
              <a:rPr lang="en-US" sz="4800" b="1" dirty="0" smtClean="0"/>
              <a:t>Cu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3.</a:t>
            </a:r>
            <a:r>
              <a:rPr lang="en-US" sz="4800" b="1" dirty="0" err="1" smtClean="0"/>
              <a:t>NaOH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4. Н</a:t>
            </a:r>
            <a:r>
              <a:rPr lang="ru-RU" sz="4800" b="1" baseline="-25000" dirty="0" smtClean="0"/>
              <a:t>2</a:t>
            </a:r>
            <a:r>
              <a:rPr lang="en-US" sz="4800" b="1" dirty="0" smtClean="0"/>
              <a:t>C</a:t>
            </a:r>
            <a:r>
              <a:rPr lang="ru-RU" sz="4800" b="1" dirty="0" smtClean="0"/>
              <a:t>О</a:t>
            </a:r>
            <a:r>
              <a:rPr lang="ru-RU" sz="4800" b="1" baseline="-25000" dirty="0" smtClean="0"/>
              <a:t>3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2 вариант</a:t>
            </a:r>
            <a:endParaRPr lang="en-US" sz="4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l-PL" sz="4800" b="1" dirty="0" smtClean="0"/>
              <a:t>1.</a:t>
            </a:r>
            <a:r>
              <a:rPr lang="en-US" sz="4800" b="1" dirty="0" err="1" smtClean="0"/>
              <a:t>Ca</a:t>
            </a:r>
            <a:r>
              <a:rPr lang="ru-RU" sz="4800" b="1" dirty="0" smtClean="0"/>
              <a:t>(ОН)</a:t>
            </a:r>
            <a:r>
              <a:rPr lang="en-US" sz="4800" b="1" baseline="-25000" dirty="0" smtClean="0"/>
              <a:t>2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2.Cu</a:t>
            </a:r>
            <a:r>
              <a:rPr lang="en-US" sz="4800" b="1" dirty="0" smtClean="0"/>
              <a:t>O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3.</a:t>
            </a:r>
            <a:r>
              <a:rPr lang="en-US" sz="4800" b="1" dirty="0" smtClean="0"/>
              <a:t>K</a:t>
            </a:r>
            <a:r>
              <a:rPr lang="ru-RU" sz="4800" b="1" dirty="0" smtClean="0"/>
              <a:t> </a:t>
            </a:r>
            <a:r>
              <a:rPr lang="ru-RU" sz="4800" b="1" baseline="-25000" dirty="0" smtClean="0"/>
              <a:t>3</a:t>
            </a:r>
            <a:r>
              <a:rPr lang="ru-RU" sz="4800" b="1" dirty="0" smtClean="0"/>
              <a:t>Р</a:t>
            </a:r>
            <a:r>
              <a:rPr lang="pl-PL" sz="4800" b="1" dirty="0" smtClean="0"/>
              <a:t>O</a:t>
            </a:r>
            <a:r>
              <a:rPr lang="ru-RU" sz="4800" b="1" baseline="-25000" dirty="0" smtClean="0"/>
              <a:t>4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4. </a:t>
            </a:r>
            <a:r>
              <a:rPr lang="en-US" sz="4800" b="1" dirty="0" smtClean="0"/>
              <a:t>Al</a:t>
            </a:r>
            <a:endParaRPr lang="pl-PL" sz="48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340768"/>
            <a:ext cx="14401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916832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56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Диссоциирует</a:t>
            </a:r>
            <a:r>
              <a:rPr lang="ru-RU" dirty="0" smtClean="0"/>
              <a:t> ступенчато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1 вариант</a:t>
            </a:r>
          </a:p>
          <a:p>
            <a:pPr marL="0" indent="0">
              <a:buNone/>
            </a:pPr>
            <a:r>
              <a:rPr lang="ru-RU" sz="4800" b="1" dirty="0" smtClean="0"/>
              <a:t>1. </a:t>
            </a:r>
            <a:r>
              <a:rPr lang="ru-RU" sz="4800" b="1" dirty="0"/>
              <a:t>К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SO</a:t>
            </a:r>
            <a:r>
              <a:rPr lang="en-US" sz="4800" b="1" baseline="-25000" dirty="0" smtClean="0"/>
              <a:t>4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2.С</a:t>
            </a:r>
            <a:r>
              <a:rPr lang="en-US" sz="4800" b="1" dirty="0" smtClean="0"/>
              <a:t>O</a:t>
            </a:r>
            <a:r>
              <a:rPr lang="en-US" sz="4800" b="1" baseline="-25000" dirty="0" smtClean="0"/>
              <a:t>2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3.</a:t>
            </a:r>
            <a:r>
              <a:rPr lang="en-US" sz="4800" b="1" dirty="0" smtClean="0"/>
              <a:t>Fe</a:t>
            </a:r>
            <a:r>
              <a:rPr lang="ru-RU" sz="4800" b="1" dirty="0" smtClean="0"/>
              <a:t> </a:t>
            </a:r>
            <a:r>
              <a:rPr lang="ru-RU" sz="4800" b="1" baseline="-25000" dirty="0" smtClean="0"/>
              <a:t>2</a:t>
            </a:r>
            <a:r>
              <a:rPr lang="en-US" sz="4800" b="1" dirty="0" smtClean="0"/>
              <a:t>O</a:t>
            </a:r>
            <a:r>
              <a:rPr lang="en-US" sz="4800" b="1" baseline="-25000" dirty="0" smtClean="0"/>
              <a:t>3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4. </a:t>
            </a:r>
            <a:r>
              <a:rPr lang="en-US" sz="4800" b="1" dirty="0" smtClean="0">
                <a:solidFill>
                  <a:prstClr val="black"/>
                </a:solidFill>
              </a:rPr>
              <a:t>Fe(OH)</a:t>
            </a:r>
            <a:r>
              <a:rPr lang="en-US" sz="4800" b="1" baseline="-25000" dirty="0" smtClean="0">
                <a:solidFill>
                  <a:prstClr val="black"/>
                </a:solidFill>
              </a:rPr>
              <a:t>3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2 вариант</a:t>
            </a:r>
            <a:endParaRPr lang="en-US" sz="4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l-PL" sz="4800" b="1" dirty="0" smtClean="0"/>
              <a:t>1.</a:t>
            </a:r>
            <a:r>
              <a:rPr lang="en-US" sz="4800" b="1" dirty="0" err="1" smtClean="0"/>
              <a:t>Ca</a:t>
            </a:r>
            <a:r>
              <a:rPr lang="pl-PL" sz="4800" b="1" dirty="0" smtClean="0"/>
              <a:t>I</a:t>
            </a:r>
            <a:r>
              <a:rPr lang="en-US" sz="4800" b="1" baseline="-25000" dirty="0" smtClean="0"/>
              <a:t>2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2.</a:t>
            </a:r>
            <a:r>
              <a:rPr lang="ru-RU" sz="4800" b="1" dirty="0" smtClean="0"/>
              <a:t>Н</a:t>
            </a:r>
            <a:r>
              <a:rPr lang="ru-RU" sz="4800" b="1" baseline="-25000" dirty="0" smtClean="0"/>
              <a:t>2</a:t>
            </a:r>
            <a:r>
              <a:rPr lang="ru-RU" sz="4800" b="1" dirty="0" smtClean="0"/>
              <a:t>С</a:t>
            </a:r>
            <a:r>
              <a:rPr lang="en-US" sz="4800" b="1" dirty="0" smtClean="0"/>
              <a:t>O</a:t>
            </a:r>
            <a:r>
              <a:rPr lang="ru-RU" sz="4800" b="1" baseline="-25000" dirty="0" smtClean="0"/>
              <a:t>3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3.H</a:t>
            </a:r>
            <a:r>
              <a:rPr lang="en-US" sz="4800" b="1" baseline="-25000" dirty="0" smtClean="0"/>
              <a:t>2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4. C</a:t>
            </a:r>
            <a:r>
              <a:rPr lang="en-US" sz="4800" b="1" dirty="0" smtClean="0"/>
              <a:t>u</a:t>
            </a:r>
            <a:r>
              <a:rPr lang="ru-RU" sz="4800" b="1" dirty="0"/>
              <a:t>О</a:t>
            </a:r>
            <a:endParaRPr lang="pl-PL" sz="48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340768"/>
            <a:ext cx="14401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</a:t>
            </a:r>
            <a:r>
              <a:rPr lang="ru-RU" dirty="0" smtClean="0"/>
              <a:t>.  Раствор этого вещества содержит ионы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1 вариант</a:t>
            </a:r>
          </a:p>
          <a:p>
            <a:pPr marL="0" indent="0">
              <a:buNone/>
            </a:pPr>
            <a:r>
              <a:rPr lang="ru-RU" sz="4800" b="1" dirty="0" err="1">
                <a:solidFill>
                  <a:srgbClr val="FF0000"/>
                </a:solidFill>
              </a:rPr>
              <a:t>ВаОН</a:t>
            </a:r>
            <a:r>
              <a:rPr lang="ru-RU" sz="4800" b="1" baseline="30000" dirty="0">
                <a:solidFill>
                  <a:srgbClr val="FF0000"/>
                </a:solidFill>
              </a:rPr>
              <a:t>+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800" b="1" dirty="0" smtClean="0"/>
              <a:t>1. </a:t>
            </a:r>
            <a:r>
              <a:rPr lang="ru-RU" sz="4800" b="1" dirty="0" err="1" smtClean="0"/>
              <a:t>Ва</a:t>
            </a:r>
            <a:r>
              <a:rPr lang="en-US" sz="4800" b="1" dirty="0" smtClean="0"/>
              <a:t>I</a:t>
            </a:r>
            <a:r>
              <a:rPr lang="en-US" sz="4800" b="1" baseline="-25000" dirty="0" smtClean="0"/>
              <a:t>2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2.ВаСО</a:t>
            </a:r>
            <a:r>
              <a:rPr lang="ru-RU" sz="4800" b="1" baseline="-25000" dirty="0" smtClean="0"/>
              <a:t>3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3.Ва(</a:t>
            </a:r>
            <a:r>
              <a:rPr lang="en-US" sz="4800" b="1" dirty="0" smtClean="0"/>
              <a:t>OH</a:t>
            </a:r>
            <a:r>
              <a:rPr lang="ru-RU" sz="4800" b="1" dirty="0" smtClean="0"/>
              <a:t>)</a:t>
            </a:r>
            <a:r>
              <a:rPr lang="ru-RU" sz="4800" b="1" baseline="-25000" dirty="0" smtClean="0"/>
              <a:t>2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4. </a:t>
            </a:r>
            <a:r>
              <a:rPr lang="ru-RU" sz="4800" b="1" dirty="0" err="1" smtClean="0"/>
              <a:t>Ва</a:t>
            </a:r>
            <a:r>
              <a:rPr lang="ru-RU" sz="4800" b="1" dirty="0" smtClean="0"/>
              <a:t>(</a:t>
            </a:r>
            <a:r>
              <a:rPr lang="en-US" sz="4800" b="1" dirty="0" smtClean="0"/>
              <a:t>C</a:t>
            </a:r>
            <a:r>
              <a:rPr lang="ru-RU" sz="4800" b="1" dirty="0" smtClean="0"/>
              <a:t>Н</a:t>
            </a:r>
            <a:r>
              <a:rPr lang="ru-RU" sz="4800" b="1" baseline="-25000" dirty="0" smtClean="0"/>
              <a:t>3</a:t>
            </a:r>
            <a:r>
              <a:rPr lang="ru-RU" sz="4800" b="1" dirty="0" smtClean="0"/>
              <a:t>СОО)</a:t>
            </a:r>
            <a:r>
              <a:rPr lang="ru-RU" sz="4800" b="1" baseline="-25000" dirty="0" smtClean="0"/>
              <a:t>2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2 вариант</a:t>
            </a:r>
          </a:p>
          <a:p>
            <a:pPr marL="0" indent="0">
              <a:buNone/>
            </a:pPr>
            <a:r>
              <a:rPr lang="ru-RU" sz="4800" b="1" dirty="0" err="1" smtClean="0">
                <a:solidFill>
                  <a:srgbClr val="0070C0"/>
                </a:solidFill>
              </a:rPr>
              <a:t>СаОН</a:t>
            </a:r>
            <a:r>
              <a:rPr lang="ru-RU" sz="4800" b="1" baseline="30000" dirty="0">
                <a:solidFill>
                  <a:srgbClr val="0070C0"/>
                </a:solidFill>
              </a:rPr>
              <a:t>+</a:t>
            </a:r>
            <a:endParaRPr lang="en-US" sz="4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4800" b="1" dirty="0" smtClean="0"/>
              <a:t>1.</a:t>
            </a:r>
            <a:r>
              <a:rPr lang="en-US" sz="4800" b="1" dirty="0" err="1" smtClean="0"/>
              <a:t>Ca</a:t>
            </a:r>
            <a:r>
              <a:rPr lang="ru-RU" sz="4800" b="1" dirty="0" smtClean="0"/>
              <a:t>(</a:t>
            </a:r>
            <a:r>
              <a:rPr lang="en-US" sz="4800" b="1" dirty="0" smtClean="0"/>
              <a:t>NO</a:t>
            </a:r>
            <a:r>
              <a:rPr lang="en-US" sz="4800" b="1" baseline="-25000" dirty="0" smtClean="0"/>
              <a:t>3</a:t>
            </a:r>
            <a:r>
              <a:rPr lang="en-US" sz="4800" b="1" dirty="0" smtClean="0"/>
              <a:t>)</a:t>
            </a:r>
            <a:r>
              <a:rPr lang="en-US" sz="4800" b="1" baseline="-25000" dirty="0" smtClean="0"/>
              <a:t>2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2.C</a:t>
            </a:r>
            <a:r>
              <a:rPr lang="en-US" sz="4800" b="1" dirty="0" err="1" smtClean="0"/>
              <a:t>aS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3.</a:t>
            </a:r>
            <a:r>
              <a:rPr lang="ru-RU" sz="4800" b="1" dirty="0"/>
              <a:t> </a:t>
            </a:r>
            <a:r>
              <a:rPr lang="en-US" sz="4800" b="1" dirty="0" err="1" smtClean="0"/>
              <a:t>C</a:t>
            </a:r>
            <a:r>
              <a:rPr lang="ru-RU" sz="4800" b="1" dirty="0" smtClean="0"/>
              <a:t>а(</a:t>
            </a:r>
            <a:r>
              <a:rPr lang="en-US" sz="4800" b="1" dirty="0"/>
              <a:t>C</a:t>
            </a:r>
            <a:r>
              <a:rPr lang="ru-RU" sz="4800" b="1" dirty="0"/>
              <a:t>Н</a:t>
            </a:r>
            <a:r>
              <a:rPr lang="ru-RU" sz="4800" b="1" baseline="-25000" dirty="0"/>
              <a:t>3</a:t>
            </a:r>
            <a:r>
              <a:rPr lang="ru-RU" sz="4800" b="1" dirty="0"/>
              <a:t>СОО)</a:t>
            </a:r>
            <a:r>
              <a:rPr lang="ru-RU" sz="4800" b="1" baseline="-25000" dirty="0"/>
              <a:t>2</a:t>
            </a:r>
            <a:endParaRPr lang="ru-RU" sz="4800" b="1" dirty="0"/>
          </a:p>
          <a:p>
            <a:pPr marL="0" indent="0">
              <a:buNone/>
            </a:pPr>
            <a:r>
              <a:rPr lang="pl-PL" sz="4800" b="1" dirty="0" smtClean="0"/>
              <a:t>4. C</a:t>
            </a:r>
            <a:r>
              <a:rPr lang="en-US" sz="4800" b="1" dirty="0" smtClean="0"/>
              <a:t>a(OH)</a:t>
            </a:r>
            <a:r>
              <a:rPr lang="en-US" sz="4800" b="1" baseline="-25000" dirty="0" smtClean="0"/>
              <a:t>2</a:t>
            </a:r>
            <a:endParaRPr lang="pl-PL" sz="48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340768"/>
            <a:ext cx="14401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6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1 вариант</a:t>
            </a:r>
          </a:p>
          <a:p>
            <a:pPr marL="0" indent="0">
              <a:buNone/>
            </a:pPr>
            <a:r>
              <a:rPr lang="ru-RU" sz="4800" b="1" dirty="0" smtClean="0"/>
              <a:t>1. </a:t>
            </a:r>
            <a:r>
              <a:rPr lang="ru-RU" sz="4800" b="1" dirty="0"/>
              <a:t>3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2.</a:t>
            </a:r>
            <a:r>
              <a:rPr lang="en-US" sz="4800" b="1" dirty="0"/>
              <a:t>3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3.</a:t>
            </a:r>
            <a:r>
              <a:rPr lang="ru-RU" sz="4800" b="1" dirty="0"/>
              <a:t> 1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4. 4</a:t>
            </a:r>
          </a:p>
          <a:p>
            <a:pPr marL="0" indent="0">
              <a:buNone/>
            </a:pPr>
            <a:r>
              <a:rPr lang="ru-RU" sz="4800" b="1" dirty="0" smtClean="0"/>
              <a:t>5. </a:t>
            </a:r>
            <a:r>
              <a:rPr lang="en-US" sz="4800" b="1" dirty="0" smtClean="0"/>
              <a:t>3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2 вариант</a:t>
            </a:r>
            <a:endParaRPr lang="en-US" sz="4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l-PL" sz="4800" b="1" dirty="0" smtClean="0"/>
              <a:t>1.</a:t>
            </a:r>
            <a:r>
              <a:rPr lang="ru-RU" sz="4800" b="1" dirty="0"/>
              <a:t>1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2.</a:t>
            </a:r>
            <a:r>
              <a:rPr lang="ru-RU" sz="4800" b="1" dirty="0" smtClean="0"/>
              <a:t> </a:t>
            </a:r>
            <a:r>
              <a:rPr lang="en-US" sz="4800" b="1" dirty="0" smtClean="0"/>
              <a:t>1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3.</a:t>
            </a:r>
            <a:r>
              <a:rPr lang="ru-RU" sz="4800" b="1" dirty="0"/>
              <a:t> 3</a:t>
            </a:r>
            <a:endParaRPr lang="pl-PL" sz="4800" b="1" dirty="0" smtClean="0"/>
          </a:p>
          <a:p>
            <a:pPr marL="0" indent="0">
              <a:buNone/>
            </a:pPr>
            <a:r>
              <a:rPr lang="pl-PL" sz="4800" b="1" dirty="0" smtClean="0"/>
              <a:t>4. </a:t>
            </a:r>
            <a:r>
              <a:rPr lang="ru-RU" sz="4800" b="1" dirty="0"/>
              <a:t>2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smtClean="0"/>
              <a:t>5. </a:t>
            </a:r>
            <a:r>
              <a:rPr lang="en-US" sz="4800" b="1" dirty="0" smtClean="0"/>
              <a:t>4</a:t>
            </a:r>
            <a:endParaRPr lang="pl-PL" sz="48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340768"/>
            <a:ext cx="14401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30554"/>
            <a:ext cx="254550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12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74816" y="2204864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Задание 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9705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H</a:t>
            </a:r>
            <a:r>
              <a:rPr lang="ru-RU" sz="3600" b="1" dirty="0"/>
              <a:t>С</a:t>
            </a:r>
            <a:r>
              <a:rPr lang="en-US" sz="3600" b="1" dirty="0"/>
              <a:t>O</a:t>
            </a:r>
            <a:r>
              <a:rPr lang="ru-RU" sz="3600" b="1" baseline="-25000" dirty="0"/>
              <a:t>3</a:t>
            </a:r>
            <a:r>
              <a:rPr lang="ru-RU" sz="3600" b="1" baseline="30000" dirty="0"/>
              <a:t>-</a:t>
            </a:r>
            <a:r>
              <a:rPr lang="ru-RU" sz="3600" b="1" dirty="0"/>
              <a:t> 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гидро</a:t>
            </a:r>
            <a:r>
              <a:rPr lang="ru-RU" sz="3600" b="1" dirty="0" smtClean="0"/>
              <a:t>карбонат – анион</a:t>
            </a:r>
          </a:p>
          <a:p>
            <a:pPr marL="0" indent="0">
              <a:buNone/>
            </a:pPr>
            <a:r>
              <a:rPr lang="ru-RU" sz="3600" b="1" dirty="0" smtClean="0"/>
              <a:t>                       </a:t>
            </a:r>
            <a:r>
              <a:rPr lang="en-US" sz="3600" b="1" dirty="0"/>
              <a:t>HPO</a:t>
            </a:r>
            <a:r>
              <a:rPr lang="ru-RU" sz="3600" b="1" baseline="-25000" dirty="0"/>
              <a:t>4 </a:t>
            </a:r>
            <a:r>
              <a:rPr lang="ru-RU" sz="3600" b="1" baseline="30000" dirty="0" smtClean="0"/>
              <a:t>2-</a:t>
            </a:r>
            <a:r>
              <a:rPr lang="ru-RU" sz="3600" b="1" dirty="0" smtClean="0"/>
              <a:t> - </a:t>
            </a:r>
            <a:r>
              <a:rPr lang="ru-RU" sz="3600" b="1" dirty="0" err="1" smtClean="0">
                <a:solidFill>
                  <a:srgbClr val="FF0000"/>
                </a:solidFill>
              </a:rPr>
              <a:t>гидро</a:t>
            </a:r>
            <a:r>
              <a:rPr lang="ru-RU" sz="3600" b="1" dirty="0" err="1" smtClean="0"/>
              <a:t>фосфат</a:t>
            </a:r>
            <a:r>
              <a:rPr lang="ru-RU" sz="3600" b="1" dirty="0" smtClean="0"/>
              <a:t>-анион</a:t>
            </a:r>
          </a:p>
          <a:p>
            <a:pPr marL="0" indent="0">
              <a:buNone/>
            </a:pPr>
            <a:r>
              <a:rPr lang="ru-RU" sz="3600" b="1" dirty="0" smtClean="0"/>
              <a:t> </a:t>
            </a:r>
            <a:r>
              <a:rPr lang="en-US" sz="3600" b="1" dirty="0"/>
              <a:t>H</a:t>
            </a:r>
            <a:r>
              <a:rPr lang="ru-RU" sz="3600" b="1" baseline="-25000" dirty="0"/>
              <a:t>2</a:t>
            </a:r>
            <a:r>
              <a:rPr lang="ru-RU" sz="3600" b="1" dirty="0"/>
              <a:t>Р</a:t>
            </a:r>
            <a:r>
              <a:rPr lang="en-US" sz="3600" b="1" dirty="0"/>
              <a:t>O</a:t>
            </a:r>
            <a:r>
              <a:rPr lang="ru-RU" sz="3600" b="1" baseline="-25000" dirty="0"/>
              <a:t>4</a:t>
            </a:r>
            <a:r>
              <a:rPr lang="ru-RU" sz="3600" b="1" dirty="0"/>
              <a:t> </a:t>
            </a:r>
            <a:r>
              <a:rPr lang="ru-RU" sz="3600" b="1" baseline="30000" dirty="0" smtClean="0"/>
              <a:t>- </a:t>
            </a:r>
            <a:r>
              <a:rPr lang="ru-RU" sz="3600" b="1" dirty="0" smtClean="0"/>
              <a:t>- </a:t>
            </a:r>
            <a:r>
              <a:rPr lang="ru-RU" sz="3600" b="1" dirty="0" err="1" smtClean="0">
                <a:solidFill>
                  <a:srgbClr val="FF0000"/>
                </a:solidFill>
              </a:rPr>
              <a:t>дигидро</a:t>
            </a:r>
            <a:r>
              <a:rPr lang="ru-RU" sz="3600" b="1" dirty="0" err="1" smtClean="0"/>
              <a:t>фосфат</a:t>
            </a:r>
            <a:r>
              <a:rPr lang="ru-RU" sz="3600" b="1" dirty="0" smtClean="0"/>
              <a:t>-анион 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dirty="0" smtClean="0"/>
              <a:t>           С</a:t>
            </a:r>
            <a:r>
              <a:rPr lang="en-US" sz="3600" b="1" dirty="0" err="1"/>
              <a:t>aOH</a:t>
            </a:r>
            <a:r>
              <a:rPr lang="en-US" sz="3600" b="1" baseline="30000" dirty="0" smtClean="0"/>
              <a:t>+</a:t>
            </a:r>
            <a:r>
              <a:rPr lang="ru-RU" sz="3600" b="1" baseline="30000" dirty="0" smtClean="0"/>
              <a:t> </a:t>
            </a:r>
            <a:r>
              <a:rPr lang="en-US" sz="3600" b="1" dirty="0" smtClean="0"/>
              <a:t> </a:t>
            </a:r>
            <a:r>
              <a:rPr lang="ru-RU" sz="3600" b="1" dirty="0" smtClean="0"/>
              <a:t>- катион </a:t>
            </a:r>
            <a:r>
              <a:rPr lang="ru-RU" sz="3600" b="1" dirty="0" err="1" smtClean="0">
                <a:solidFill>
                  <a:srgbClr val="FF0000"/>
                </a:solidFill>
              </a:rPr>
              <a:t>гидроксо</a:t>
            </a:r>
            <a:r>
              <a:rPr lang="ru-RU" sz="3600" b="1" dirty="0" err="1" smtClean="0"/>
              <a:t>кальция</a:t>
            </a:r>
            <a:endParaRPr lang="ru-RU" sz="3600" b="1" dirty="0" smtClean="0"/>
          </a:p>
          <a:p>
            <a:pPr marL="0" indent="0">
              <a:buNone/>
            </a:pPr>
            <a:r>
              <a:rPr lang="en-US" sz="3600" b="1" dirty="0" smtClean="0"/>
              <a:t> </a:t>
            </a:r>
            <a:r>
              <a:rPr lang="ru-RU" sz="3600" b="1" dirty="0"/>
              <a:t>А</a:t>
            </a:r>
            <a:r>
              <a:rPr lang="en-US" sz="3600" b="1" dirty="0"/>
              <a:t>l(OH)</a:t>
            </a:r>
            <a:r>
              <a:rPr lang="en-US" sz="3600" b="1" baseline="-25000" dirty="0"/>
              <a:t>2</a:t>
            </a:r>
            <a:r>
              <a:rPr lang="en-US" sz="3600" b="1" baseline="30000" dirty="0"/>
              <a:t>+</a:t>
            </a:r>
            <a:r>
              <a:rPr lang="en-US" sz="3600" b="1" dirty="0"/>
              <a:t> </a:t>
            </a:r>
            <a:r>
              <a:rPr lang="ru-RU" sz="3600" b="1" dirty="0" smtClean="0"/>
              <a:t>- катион </a:t>
            </a:r>
            <a:r>
              <a:rPr lang="ru-RU" sz="3600" b="1" dirty="0" err="1" smtClean="0">
                <a:solidFill>
                  <a:srgbClr val="FF0000"/>
                </a:solidFill>
              </a:rPr>
              <a:t>дигидроксо</a:t>
            </a:r>
            <a:r>
              <a:rPr lang="ru-RU" sz="3600" b="1" dirty="0" err="1" smtClean="0"/>
              <a:t>алюминия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</a:t>
            </a:r>
            <a:r>
              <a:rPr lang="en-US" sz="3600" b="1" dirty="0" smtClean="0"/>
              <a:t> </a:t>
            </a:r>
            <a:r>
              <a:rPr lang="ru-RU" sz="3600" b="1" dirty="0" smtClean="0"/>
              <a:t>  </a:t>
            </a:r>
            <a:r>
              <a:rPr lang="en-US" sz="3600" b="1" dirty="0" smtClean="0"/>
              <a:t>Fe(OH)</a:t>
            </a:r>
            <a:r>
              <a:rPr lang="en-US" sz="3600" b="1" baseline="30000" dirty="0" smtClean="0"/>
              <a:t>2+</a:t>
            </a:r>
            <a:r>
              <a:rPr lang="ru-RU" sz="3600" b="1" baseline="30000" dirty="0" smtClean="0"/>
              <a:t> </a:t>
            </a:r>
            <a:r>
              <a:rPr lang="ru-RU" sz="3600" b="1" dirty="0" smtClean="0"/>
              <a:t>- катион </a:t>
            </a:r>
            <a:r>
              <a:rPr lang="ru-RU" sz="3600" b="1" dirty="0" err="1" smtClean="0">
                <a:solidFill>
                  <a:srgbClr val="FF0000"/>
                </a:solidFill>
              </a:rPr>
              <a:t>гидроксо</a:t>
            </a:r>
            <a:r>
              <a:rPr lang="ru-RU" sz="3600" b="1" dirty="0" err="1" smtClean="0"/>
              <a:t>железа</a:t>
            </a:r>
            <a:endParaRPr lang="ru-RU" sz="36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521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3"/>
            <a:ext cx="8712968" cy="41764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AlOHSO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ru-RU" sz="3600" b="1" dirty="0" smtClean="0"/>
              <a:t>сульфат</a:t>
            </a:r>
            <a:r>
              <a:rPr lang="en-US" b="1" dirty="0" smtClean="0"/>
              <a:t> </a:t>
            </a:r>
            <a:r>
              <a:rPr lang="ru-RU" sz="3600" b="1" dirty="0" err="1" smtClean="0"/>
              <a:t>гидроксоалюминия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K</a:t>
            </a:r>
            <a:r>
              <a:rPr lang="en-US" baseline="-25000" dirty="0" smtClean="0"/>
              <a:t>2 </a:t>
            </a:r>
            <a:r>
              <a:rPr lang="en-US" dirty="0" smtClean="0"/>
              <a:t>HPO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ru-RU" b="1" dirty="0" err="1" smtClean="0"/>
              <a:t>гидрофосфат</a:t>
            </a:r>
            <a:r>
              <a:rPr lang="ru-RU" b="1" dirty="0" smtClean="0"/>
              <a:t> калия</a:t>
            </a:r>
            <a:r>
              <a:rPr lang="en-US" b="1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Fe(HCO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ru-RU" baseline="-25000" dirty="0" smtClean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гидрокарбонат железа (</a:t>
            </a:r>
            <a:r>
              <a:rPr lang="en-US" b="1" dirty="0" smtClean="0"/>
              <a:t>III)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3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556792"/>
            <a:ext cx="6045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Подведение итогов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501008"/>
            <a:ext cx="254550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58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3024336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Изучить химический состав какой-либо минеральной воды и предположить в результате диссоциации каких веществ образовались ионы, содержащиеся в ней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http://san-pellegrino.narod.ru/imajes/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5064"/>
            <a:ext cx="3024336" cy="244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1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3500" y="764704"/>
            <a:ext cx="623279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dirty="0" smtClean="0"/>
              <a:t>Всякое настоящее </a:t>
            </a:r>
          </a:p>
          <a:p>
            <a:pPr algn="ctr"/>
            <a:r>
              <a:rPr lang="ru-RU" sz="4000" b="1" i="1" dirty="0" smtClean="0"/>
              <a:t>образование </a:t>
            </a:r>
          </a:p>
          <a:p>
            <a:pPr algn="ctr"/>
            <a:r>
              <a:rPr lang="ru-RU" sz="4000" b="1" i="1" dirty="0" smtClean="0"/>
              <a:t>добывается только</a:t>
            </a:r>
          </a:p>
          <a:p>
            <a:pPr algn="ctr"/>
            <a:r>
              <a:rPr lang="ru-RU" sz="4000" b="1" i="1" dirty="0" smtClean="0"/>
              <a:t> путем самообразования. </a:t>
            </a:r>
            <a:endParaRPr lang="ru-RU" sz="40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144" y="3789040"/>
            <a:ext cx="254550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47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1860848"/>
            <a:ext cx="2758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Успехов!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97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568863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400" dirty="0" smtClean="0"/>
              <a:t>Н</a:t>
            </a:r>
            <a:r>
              <a:rPr lang="en-US" sz="5400" dirty="0" smtClean="0"/>
              <a:t>NO</a:t>
            </a:r>
            <a:r>
              <a:rPr lang="en-US" sz="5400" baseline="-25000" dirty="0" smtClean="0"/>
              <a:t>3     </a:t>
            </a:r>
            <a:r>
              <a:rPr lang="ru-RU" sz="5400" dirty="0" smtClean="0"/>
              <a:t>Н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5400" dirty="0" smtClean="0"/>
              <a:t> +NO</a:t>
            </a:r>
            <a:r>
              <a:rPr lang="en-US" sz="5400" baseline="-25000" dirty="0" smtClean="0"/>
              <a:t>3</a:t>
            </a:r>
            <a:r>
              <a:rPr lang="en-US" sz="7200" b="1" baseline="30000" dirty="0" smtClean="0">
                <a:solidFill>
                  <a:srgbClr val="FF0000"/>
                </a:solidFill>
              </a:rPr>
              <a:t>-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ru-RU" sz="5400" dirty="0" smtClean="0"/>
              <a:t>Н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4</a:t>
            </a:r>
            <a:r>
              <a:rPr lang="ru-RU" sz="5400" dirty="0" smtClean="0"/>
              <a:t>      </a:t>
            </a:r>
            <a:r>
              <a:rPr lang="ru-RU" sz="5400" dirty="0"/>
              <a:t>Н</a:t>
            </a:r>
            <a:r>
              <a:rPr lang="ru-RU" sz="5400" b="1" baseline="30000" dirty="0">
                <a:solidFill>
                  <a:srgbClr val="FF0000"/>
                </a:solidFill>
              </a:rPr>
              <a:t>+</a:t>
            </a:r>
            <a:r>
              <a:rPr lang="ru-RU" sz="5400" dirty="0"/>
              <a:t> + </a:t>
            </a:r>
            <a:r>
              <a:rPr lang="ru-RU" sz="5400" dirty="0" smtClean="0"/>
              <a:t>Н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4</a:t>
            </a:r>
            <a:endParaRPr lang="ru-RU" sz="5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400" dirty="0" smtClean="0"/>
              <a:t>Н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4</a:t>
            </a:r>
            <a:r>
              <a:rPr lang="en-US" sz="5400" b="1" baseline="30000" dirty="0">
                <a:solidFill>
                  <a:srgbClr val="FF0000"/>
                </a:solidFill>
              </a:rPr>
              <a:t>-</a:t>
            </a:r>
            <a:r>
              <a:rPr lang="ru-RU" sz="5400" dirty="0" smtClean="0"/>
              <a:t>    </a:t>
            </a:r>
            <a:r>
              <a:rPr lang="en-US" sz="5400" dirty="0" smtClean="0"/>
              <a:t>   </a:t>
            </a:r>
            <a:r>
              <a:rPr lang="ru-RU" sz="5400" dirty="0" smtClean="0"/>
              <a:t>Н</a:t>
            </a:r>
            <a:r>
              <a:rPr lang="ru-RU" sz="5400" b="1" baseline="30000" dirty="0">
                <a:solidFill>
                  <a:srgbClr val="FF0000"/>
                </a:solidFill>
              </a:rPr>
              <a:t>+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dirty="0"/>
              <a:t>+ 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4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2-</a:t>
            </a:r>
            <a:endParaRPr lang="ru-RU" sz="5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400" dirty="0" smtClean="0"/>
              <a:t>Н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4</a:t>
            </a:r>
            <a:r>
              <a:rPr lang="ru-RU" sz="5400" dirty="0" smtClean="0"/>
              <a:t>      </a:t>
            </a:r>
            <a:r>
              <a:rPr lang="en-US" sz="5400" dirty="0" smtClean="0"/>
              <a:t>2</a:t>
            </a:r>
            <a:r>
              <a:rPr lang="ru-RU" sz="5400" dirty="0" smtClean="0"/>
              <a:t>Н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dirty="0" smtClean="0"/>
              <a:t> +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4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2-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5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172855" y="1988840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606207" y="3789040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500397" y="4581128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556048" y="5445224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452503" y="4869160"/>
            <a:ext cx="44881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523825" y="5733256"/>
            <a:ext cx="457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403648" y="5085184"/>
            <a:ext cx="590465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846679" y="3501008"/>
            <a:ext cx="2672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039255" y="4535409"/>
            <a:ext cx="2672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1052736"/>
            <a:ext cx="622869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ru-RU" sz="5400" dirty="0" smtClean="0"/>
              <a:t>Н</a:t>
            </a:r>
            <a:r>
              <a:rPr lang="en-US" sz="5400" baseline="-25000" dirty="0" smtClean="0"/>
              <a:t>3</a:t>
            </a:r>
            <a:r>
              <a:rPr lang="en-US" sz="5400" dirty="0"/>
              <a:t>P</a:t>
            </a:r>
            <a:r>
              <a:rPr lang="en-US" sz="5400" dirty="0" smtClean="0"/>
              <a:t>O</a:t>
            </a:r>
            <a:r>
              <a:rPr lang="en-US" sz="5400" baseline="-25000" dirty="0" smtClean="0"/>
              <a:t>4</a:t>
            </a:r>
            <a:r>
              <a:rPr lang="ru-RU" sz="5400" dirty="0" smtClean="0"/>
              <a:t>      </a:t>
            </a:r>
            <a:r>
              <a:rPr lang="ru-RU" sz="5400" dirty="0"/>
              <a:t>Н</a:t>
            </a:r>
            <a:r>
              <a:rPr lang="ru-RU" sz="5400" b="1" baseline="30000" dirty="0">
                <a:solidFill>
                  <a:srgbClr val="FF0000"/>
                </a:solidFill>
              </a:rPr>
              <a:t>+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dirty="0"/>
              <a:t>+ </a:t>
            </a:r>
            <a:r>
              <a:rPr lang="ru-RU" sz="5400" dirty="0" smtClean="0"/>
              <a:t>Н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PO</a:t>
            </a:r>
            <a:r>
              <a:rPr lang="en-US" sz="5400" baseline="-25000" dirty="0" smtClean="0"/>
              <a:t>4</a:t>
            </a:r>
            <a:endParaRPr lang="ru-RU" sz="5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400" dirty="0" smtClean="0"/>
              <a:t>Н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PO</a:t>
            </a:r>
            <a:r>
              <a:rPr lang="en-US" sz="5400" baseline="-25000" dirty="0" smtClean="0"/>
              <a:t>4</a:t>
            </a:r>
            <a:r>
              <a:rPr lang="en-US" sz="5400" baseline="30000" dirty="0" smtClean="0"/>
              <a:t>-</a:t>
            </a:r>
            <a:r>
              <a:rPr lang="ru-RU" sz="5400" dirty="0" smtClean="0"/>
              <a:t>   </a:t>
            </a:r>
            <a:r>
              <a:rPr lang="en-US" sz="5400" dirty="0" smtClean="0"/>
              <a:t>   </a:t>
            </a:r>
            <a:r>
              <a:rPr lang="ru-RU" sz="5400" dirty="0" smtClean="0"/>
              <a:t>Н</a:t>
            </a:r>
            <a:r>
              <a:rPr lang="ru-RU" sz="5400" b="1" baseline="30000" dirty="0">
                <a:solidFill>
                  <a:srgbClr val="FF0000"/>
                </a:solidFill>
              </a:rPr>
              <a:t>+</a:t>
            </a:r>
            <a:r>
              <a:rPr lang="ru-RU" sz="5400" dirty="0"/>
              <a:t> + </a:t>
            </a:r>
            <a:r>
              <a:rPr lang="ru-RU" sz="5400" dirty="0" smtClean="0"/>
              <a:t>Н</a:t>
            </a:r>
            <a:r>
              <a:rPr lang="en-US" sz="5400" dirty="0" smtClean="0"/>
              <a:t>PO</a:t>
            </a:r>
            <a:r>
              <a:rPr lang="en-US" sz="5400" baseline="-25000" dirty="0" smtClean="0"/>
              <a:t>4 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2-</a:t>
            </a:r>
            <a:r>
              <a:rPr lang="en-US" sz="5400" baseline="30000" dirty="0" smtClean="0"/>
              <a:t> </a:t>
            </a:r>
            <a:r>
              <a:rPr lang="ru-RU" sz="5400" dirty="0" smtClean="0"/>
              <a:t>Н</a:t>
            </a:r>
            <a:r>
              <a:rPr lang="en-US" sz="5400" dirty="0" smtClean="0"/>
              <a:t>PO</a:t>
            </a:r>
            <a:r>
              <a:rPr lang="en-US" sz="5400" baseline="-25000" dirty="0" smtClean="0"/>
              <a:t>4 </a:t>
            </a:r>
            <a:r>
              <a:rPr lang="en-US" sz="5400" baseline="30000" dirty="0" smtClean="0"/>
              <a:t>2-</a:t>
            </a:r>
            <a:r>
              <a:rPr lang="ru-RU" sz="5400" dirty="0" smtClean="0"/>
              <a:t>      Н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dirty="0" smtClean="0"/>
              <a:t> +</a:t>
            </a:r>
            <a:r>
              <a:rPr lang="en-US" sz="5400" dirty="0" smtClean="0"/>
              <a:t>PO</a:t>
            </a:r>
            <a:r>
              <a:rPr lang="en-US" sz="5400" baseline="-25000" dirty="0" smtClean="0"/>
              <a:t>4</a:t>
            </a:r>
            <a:r>
              <a:rPr lang="en-US" sz="5400" b="1" baseline="30000" dirty="0">
                <a:solidFill>
                  <a:srgbClr val="FF0000"/>
                </a:solidFill>
              </a:rPr>
              <a:t>3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-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400" dirty="0" smtClean="0"/>
              <a:t>Н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PO</a:t>
            </a:r>
            <a:r>
              <a:rPr lang="en-US" sz="5400" baseline="-25000" dirty="0" smtClean="0"/>
              <a:t>4              </a:t>
            </a:r>
            <a:r>
              <a:rPr lang="en-US" sz="5400" dirty="0" smtClean="0"/>
              <a:t>3</a:t>
            </a:r>
            <a:r>
              <a:rPr lang="ru-RU" sz="5400" dirty="0" smtClean="0"/>
              <a:t>Н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dirty="0" smtClean="0"/>
              <a:t> +</a:t>
            </a:r>
            <a:r>
              <a:rPr lang="en-US" sz="5400" dirty="0" smtClean="0"/>
              <a:t>PO</a:t>
            </a:r>
            <a:r>
              <a:rPr lang="en-US" sz="5400" baseline="-25000" dirty="0" smtClean="0"/>
              <a:t>4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3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-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5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967683" y="2327309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102151" y="3356992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172855" y="4077072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038938" y="4869160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129771" y="4293096"/>
            <a:ext cx="44881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991111" y="5085184"/>
            <a:ext cx="457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57935" y="4437112"/>
            <a:ext cx="590465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932584" y="2564904"/>
            <a:ext cx="492300" cy="2178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042311" y="3501008"/>
            <a:ext cx="500683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084168" y="2132856"/>
            <a:ext cx="2672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17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556792"/>
            <a:ext cx="698477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 err="1" smtClean="0"/>
              <a:t>NaOH</a:t>
            </a:r>
            <a:r>
              <a:rPr lang="en-US" sz="5400" baseline="-25000" dirty="0" smtClean="0"/>
              <a:t>        </a:t>
            </a:r>
            <a:r>
              <a:rPr lang="en-US" sz="5400" dirty="0" smtClean="0"/>
              <a:t>Na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5400" dirty="0" smtClean="0"/>
              <a:t> +OH</a:t>
            </a:r>
            <a:r>
              <a:rPr lang="en-US" sz="7200" b="1" baseline="30000" dirty="0" smtClean="0">
                <a:solidFill>
                  <a:srgbClr val="FF0000"/>
                </a:solidFill>
              </a:rPr>
              <a:t>-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5400" dirty="0" err="1" smtClean="0"/>
              <a:t>Ca</a:t>
            </a:r>
            <a:r>
              <a:rPr lang="en-US" sz="5400" dirty="0" smtClean="0"/>
              <a:t>(OH)</a:t>
            </a:r>
            <a:r>
              <a:rPr lang="en-US" sz="5400" baseline="-25000" dirty="0"/>
              <a:t>2</a:t>
            </a:r>
            <a:r>
              <a:rPr lang="ru-RU" sz="5400" dirty="0" smtClean="0"/>
              <a:t>      </a:t>
            </a:r>
            <a:r>
              <a:rPr lang="en-US" sz="5400" dirty="0" err="1" smtClean="0"/>
              <a:t>CaOH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dirty="0" smtClean="0"/>
              <a:t> </a:t>
            </a:r>
            <a:r>
              <a:rPr lang="ru-RU" sz="5400" dirty="0"/>
              <a:t>+ </a:t>
            </a:r>
            <a:r>
              <a:rPr lang="en-US" sz="5400" dirty="0" smtClean="0"/>
              <a:t>OH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-</a:t>
            </a:r>
            <a:endParaRPr lang="ru-RU" sz="5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400" dirty="0" smtClean="0"/>
              <a:t> </a:t>
            </a:r>
            <a:r>
              <a:rPr lang="en-US" sz="5400" dirty="0" err="1" smtClean="0"/>
              <a:t>CaOH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dirty="0" smtClean="0"/>
              <a:t>   </a:t>
            </a:r>
            <a:r>
              <a:rPr lang="en-US" sz="5400" dirty="0" smtClean="0"/>
              <a:t>   Ca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dirty="0"/>
              <a:t>+ </a:t>
            </a:r>
            <a:r>
              <a:rPr lang="en-US" sz="5400" dirty="0" smtClean="0"/>
              <a:t>OH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-</a:t>
            </a:r>
            <a:endParaRPr lang="ru-RU" sz="5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400" dirty="0" err="1" smtClean="0"/>
              <a:t>Ca</a:t>
            </a:r>
            <a:r>
              <a:rPr lang="en-US" sz="5400" dirty="0" smtClean="0"/>
              <a:t>(OH)</a:t>
            </a:r>
            <a:r>
              <a:rPr lang="en-US" sz="5400" baseline="-25000" dirty="0" smtClean="0"/>
              <a:t>2        </a:t>
            </a:r>
            <a:r>
              <a:rPr lang="en-US" sz="5400" dirty="0" smtClean="0"/>
              <a:t>Ca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/>
              <a:t>+ </a:t>
            </a:r>
            <a:r>
              <a:rPr lang="en-US" sz="5400" dirty="0" smtClean="0"/>
              <a:t>2OH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-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5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051992" y="1964054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606207" y="3789040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500397" y="4581128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556048" y="5445224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452503" y="4869160"/>
            <a:ext cx="44881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523825" y="5733256"/>
            <a:ext cx="457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403648" y="5085184"/>
            <a:ext cx="590465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604903" y="4005064"/>
            <a:ext cx="44881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03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76328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Fe(OH)</a:t>
            </a:r>
            <a:r>
              <a:rPr lang="en-US" sz="5400" baseline="-25000" dirty="0" smtClean="0"/>
              <a:t>3</a:t>
            </a:r>
            <a:r>
              <a:rPr lang="ru-RU" sz="5400" dirty="0" smtClean="0"/>
              <a:t>      </a:t>
            </a:r>
            <a:r>
              <a:rPr lang="en-US" sz="5400" dirty="0" smtClean="0"/>
              <a:t>Fe(OH)</a:t>
            </a:r>
            <a:r>
              <a:rPr lang="en-US" sz="5400" baseline="-25000" dirty="0" smtClean="0"/>
              <a:t>2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dirty="0" smtClean="0"/>
              <a:t> </a:t>
            </a:r>
            <a:r>
              <a:rPr lang="ru-RU" sz="5400" dirty="0"/>
              <a:t>+ </a:t>
            </a:r>
            <a:r>
              <a:rPr lang="en-US" sz="5400" dirty="0" smtClean="0"/>
              <a:t>OH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-</a:t>
            </a:r>
            <a:endParaRPr lang="ru-RU" sz="5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400" dirty="0" smtClean="0"/>
              <a:t> </a:t>
            </a:r>
            <a:r>
              <a:rPr lang="en-US" sz="5400" dirty="0" smtClean="0"/>
              <a:t>Fe(OH)</a:t>
            </a:r>
            <a:r>
              <a:rPr lang="en-US" sz="5400" baseline="-25000" dirty="0" smtClean="0"/>
              <a:t>2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5400" dirty="0" smtClean="0"/>
              <a:t>       FeOH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dirty="0" smtClean="0"/>
              <a:t> </a:t>
            </a:r>
            <a:r>
              <a:rPr lang="en-US" sz="5400" dirty="0" smtClean="0"/>
              <a:t>+ OH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-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400" dirty="0" smtClean="0"/>
              <a:t>FeOH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                 </a:t>
            </a:r>
            <a:r>
              <a:rPr lang="en-US" sz="5400" dirty="0" smtClean="0"/>
              <a:t>Fe</a:t>
            </a:r>
            <a:r>
              <a:rPr lang="en-US" sz="5400" b="1" baseline="30000" dirty="0">
                <a:solidFill>
                  <a:srgbClr val="FF0000"/>
                </a:solidFill>
              </a:rPr>
              <a:t>3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dirty="0" smtClean="0"/>
              <a:t> </a:t>
            </a:r>
            <a:r>
              <a:rPr lang="en-US" sz="5400" dirty="0" smtClean="0"/>
              <a:t>+ OH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400" dirty="0" smtClean="0"/>
              <a:t>Fe(OH)</a:t>
            </a:r>
            <a:r>
              <a:rPr lang="en-US" sz="5400" baseline="-25000" dirty="0" smtClean="0"/>
              <a:t>3               </a:t>
            </a:r>
            <a:r>
              <a:rPr lang="en-US" sz="5400" dirty="0" smtClean="0"/>
              <a:t>Fe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3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+</a:t>
            </a:r>
            <a:r>
              <a:rPr lang="ru-RU" sz="5400" dirty="0" smtClean="0"/>
              <a:t> </a:t>
            </a:r>
            <a:r>
              <a:rPr lang="en-US" sz="5400" dirty="0" smtClean="0"/>
              <a:t>+ 3OH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5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051992" y="1964054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71797" y="2996952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149385" y="3933056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186616" y="4941168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115338" y="4221088"/>
            <a:ext cx="44881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172813" y="5229200"/>
            <a:ext cx="457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66881" y="4428684"/>
            <a:ext cx="7228287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214236" y="3212976"/>
            <a:ext cx="44881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033158" y="2132856"/>
            <a:ext cx="457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595168" y="1873979"/>
            <a:ext cx="2672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687073" y="2898655"/>
            <a:ext cx="2672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876256" y="3789040"/>
            <a:ext cx="2672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267143" y="4725144"/>
            <a:ext cx="2672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10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Al</a:t>
            </a:r>
            <a:r>
              <a:rPr lang="ru-RU" sz="5400" baseline="-25000" dirty="0"/>
              <a:t>2</a:t>
            </a:r>
            <a:r>
              <a:rPr lang="ru-RU" sz="5400" dirty="0"/>
              <a:t>(</a:t>
            </a:r>
            <a:r>
              <a:rPr lang="en-US" sz="5400" dirty="0"/>
              <a:t>SO</a:t>
            </a:r>
            <a:r>
              <a:rPr lang="ru-RU" sz="5400" baseline="-25000" dirty="0"/>
              <a:t>4</a:t>
            </a:r>
            <a:r>
              <a:rPr lang="ru-RU" sz="5400" dirty="0"/>
              <a:t>)</a:t>
            </a:r>
            <a:r>
              <a:rPr lang="ru-RU" sz="5400" baseline="-25000" dirty="0"/>
              <a:t>3</a:t>
            </a:r>
            <a:r>
              <a:rPr lang="ru-RU" sz="5400" dirty="0"/>
              <a:t> </a:t>
            </a:r>
            <a:r>
              <a:rPr lang="en-US" sz="5400" dirty="0" smtClean="0"/>
              <a:t>    2Al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3+</a:t>
            </a:r>
            <a:r>
              <a:rPr lang="en-US" sz="5400" b="1" dirty="0" smtClean="0">
                <a:solidFill>
                  <a:srgbClr val="FF0000"/>
                </a:solidFill>
              </a:rPr>
              <a:t>  </a:t>
            </a:r>
            <a:r>
              <a:rPr lang="en-US" sz="5400" dirty="0" smtClean="0"/>
              <a:t>+3SO</a:t>
            </a:r>
            <a:r>
              <a:rPr lang="ru-RU" sz="5400" baseline="-25000" dirty="0" smtClean="0"/>
              <a:t>4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2-</a:t>
            </a:r>
          </a:p>
          <a:p>
            <a:pPr marL="0" indent="0">
              <a:buNone/>
            </a:pPr>
            <a:r>
              <a:rPr lang="en-US" sz="5400" dirty="0"/>
              <a:t>K</a:t>
            </a:r>
            <a:r>
              <a:rPr lang="ru-RU" sz="5400" baseline="-25000" dirty="0"/>
              <a:t>3</a:t>
            </a:r>
            <a:r>
              <a:rPr lang="en-US" sz="5400" dirty="0"/>
              <a:t>PO</a:t>
            </a:r>
            <a:r>
              <a:rPr lang="ru-RU" sz="5400" baseline="-25000" dirty="0"/>
              <a:t>4</a:t>
            </a:r>
            <a:r>
              <a:rPr lang="ru-RU" sz="5400" dirty="0"/>
              <a:t> </a:t>
            </a:r>
            <a:r>
              <a:rPr lang="en-US" sz="5400" dirty="0" smtClean="0"/>
              <a:t>          3 K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5400" baseline="-25000" dirty="0" smtClean="0"/>
              <a:t> </a:t>
            </a:r>
            <a:r>
              <a:rPr lang="en-US" sz="5400" dirty="0" smtClean="0"/>
              <a:t> +PO</a:t>
            </a:r>
            <a:r>
              <a:rPr lang="ru-RU" sz="5400" baseline="-25000" dirty="0" smtClean="0"/>
              <a:t>4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3-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400" dirty="0"/>
              <a:t>Fe</a:t>
            </a:r>
            <a:r>
              <a:rPr lang="ru-RU" sz="5400" dirty="0"/>
              <a:t>(</a:t>
            </a:r>
            <a:r>
              <a:rPr lang="en-US" sz="5400" dirty="0"/>
              <a:t>NO</a:t>
            </a:r>
            <a:r>
              <a:rPr lang="ru-RU" sz="5400" baseline="-25000" dirty="0" smtClean="0"/>
              <a:t>3</a:t>
            </a:r>
            <a:r>
              <a:rPr lang="ru-RU" sz="5400" dirty="0" smtClean="0"/>
              <a:t>)</a:t>
            </a:r>
            <a:r>
              <a:rPr lang="ru-RU" sz="5400" baseline="-25000" dirty="0" smtClean="0"/>
              <a:t>3</a:t>
            </a:r>
            <a:r>
              <a:rPr lang="en-US" sz="5400" baseline="-25000" dirty="0" smtClean="0"/>
              <a:t>         </a:t>
            </a:r>
            <a:r>
              <a:rPr lang="en-US" sz="5400" dirty="0" smtClean="0"/>
              <a:t>Fe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3+</a:t>
            </a:r>
            <a:r>
              <a:rPr lang="en-US" sz="5400" b="1" dirty="0" smtClean="0">
                <a:solidFill>
                  <a:srgbClr val="FF0000"/>
                </a:solidFill>
              </a:rPr>
              <a:t>  </a:t>
            </a:r>
            <a:r>
              <a:rPr lang="en-US" sz="5400" dirty="0" smtClean="0"/>
              <a:t>+ 3NO</a:t>
            </a:r>
            <a:r>
              <a:rPr lang="ru-RU" sz="5400" baseline="-25000" dirty="0" smtClean="0"/>
              <a:t>3</a:t>
            </a:r>
            <a:endParaRPr lang="ru-RU" sz="5400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171941" y="2060848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101496" y="3140968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89319" y="4077072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081864" y="3764836"/>
            <a:ext cx="2672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374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916832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627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023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Comic Sans MS" pitchFamily="66" charset="0"/>
              </a:rPr>
              <a:t>тест</a:t>
            </a:r>
            <a:endParaRPr lang="ru-RU" sz="8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Picture 2" descr="http://s58.radikal.ru/i159/0808/e4/e97efd940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3888432" cy="406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606</Words>
  <Application>Microsoft Office PowerPoint</Application>
  <PresentationFormat>Экран (4:3)</PresentationFormat>
  <Paragraphs>149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Диссоциация кислот, оснований и солей в воде</vt:lpstr>
      <vt:lpstr>Презентация PowerPoint</vt:lpstr>
      <vt:lpstr>проверка</vt:lpstr>
      <vt:lpstr>проверка</vt:lpstr>
      <vt:lpstr>проверка</vt:lpstr>
      <vt:lpstr>проверка</vt:lpstr>
      <vt:lpstr>Презентация PowerPoint</vt:lpstr>
      <vt:lpstr>Презентация PowerPoint</vt:lpstr>
      <vt:lpstr>тест</vt:lpstr>
      <vt:lpstr>Диссоциирует в растворе</vt:lpstr>
      <vt:lpstr>Диссоциирует на ион водорода и анион кислотного остатка</vt:lpstr>
      <vt:lpstr>В растворе серной кислоты присутствуют ионы</vt:lpstr>
      <vt:lpstr>Вещество, в растворе которого присутствуют ионы Сa2+, CaOH+,OH-</vt:lpstr>
      <vt:lpstr>Диссоциирует сразу и нацело</vt:lpstr>
      <vt:lpstr>Является электролитом</vt:lpstr>
      <vt:lpstr>Презентация PowerPoint</vt:lpstr>
      <vt:lpstr>1. Является электролитом</vt:lpstr>
      <vt:lpstr>2. В растворе этого вещества присутствуют гидроксид-ионы</vt:lpstr>
      <vt:lpstr>3. Диссоциирует на катионы металла и анионы кислотного остатка</vt:lpstr>
      <vt:lpstr>4. Диссоциирует ступенчато</vt:lpstr>
      <vt:lpstr>5.  Раствор этого вещества содержит ионы</vt:lpstr>
      <vt:lpstr>проверка</vt:lpstr>
      <vt:lpstr>Презентация PowerPoint</vt:lpstr>
      <vt:lpstr>проверка</vt:lpstr>
      <vt:lpstr>AlOHSO4 – сульфат гидроксоалюминия   K2 HPO4 – гидрофосфат калия    Fe(HCO3)3 – гидрокарбонат железа (III) </vt:lpstr>
      <vt:lpstr>Презентация PowerPoint</vt:lpstr>
      <vt:lpstr>Домашнее задание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Диссоциация кислот, оснований и солей в воде</dc:title>
  <dc:creator>Мама</dc:creator>
  <cp:lastModifiedBy>Мама</cp:lastModifiedBy>
  <cp:revision>7</cp:revision>
  <dcterms:created xsi:type="dcterms:W3CDTF">2013-07-05T10:08:28Z</dcterms:created>
  <dcterms:modified xsi:type="dcterms:W3CDTF">2013-07-05T11:12:38Z</dcterms:modified>
</cp:coreProperties>
</file>