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2" r:id="rId9"/>
    <p:sldId id="265" r:id="rId10"/>
    <p:sldId id="266" r:id="rId11"/>
    <p:sldId id="281" r:id="rId12"/>
    <p:sldId id="267" r:id="rId13"/>
    <p:sldId id="268" r:id="rId14"/>
    <p:sldId id="282" r:id="rId15"/>
    <p:sldId id="269" r:id="rId16"/>
    <p:sldId id="283" r:id="rId17"/>
    <p:sldId id="270" r:id="rId18"/>
    <p:sldId id="271" r:id="rId19"/>
    <p:sldId id="272" r:id="rId20"/>
    <p:sldId id="273" r:id="rId21"/>
    <p:sldId id="284" r:id="rId22"/>
    <p:sldId id="286" r:id="rId23"/>
    <p:sldId id="274" r:id="rId24"/>
    <p:sldId id="285" r:id="rId25"/>
    <p:sldId id="275" r:id="rId26"/>
    <p:sldId id="279" r:id="rId27"/>
    <p:sldId id="276" r:id="rId28"/>
    <p:sldId id="277" r:id="rId29"/>
    <p:sldId id="278" r:id="rId30"/>
    <p:sldId id="28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5A0B7A9-03D4-4DD5-B011-31D75575FA02}" type="datetimeFigureOut">
              <a:rPr lang="ru-RU" smtClean="0"/>
              <a:pPr/>
              <a:t>30.07.2013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8FC261F-38A1-42AC-9B88-DD139C02745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Microsoft_Office_PowerPoint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forum.gorod.dp.ua/shwt" TargetMode="External"/><Relationship Id="rId3" Type="http://schemas.openxmlformats.org/officeDocument/2006/relationships/hyperlink" Target="http://www.school.xvatit.com/index" TargetMode="External"/><Relationship Id="rId7" Type="http://schemas.openxmlformats.org/officeDocument/2006/relationships/hyperlink" Target="http://nsportal.ru/svetlana-viktorovna-prohorova" TargetMode="External"/><Relationship Id="rId2" Type="http://schemas.openxmlformats.org/officeDocument/2006/relationships/hyperlink" Target="http://www.koipkro.kostroma.ru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edu.cap.ru/?t=hry&amp;e" TargetMode="External"/><Relationship Id="rId5" Type="http://schemas.openxmlformats.org/officeDocument/2006/relationships/hyperlink" Target="http://www.buzzle.com/articles" TargetMode="External"/><Relationship Id="rId4" Type="http://schemas.openxmlformats.org/officeDocument/2006/relationships/hyperlink" Target="http://www.techportal.cere.cnedy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21297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ФОРМУЛА ВЕЩЕСТВА. ОТНОСИТЕЛЬНАЯ МОЛЕКУЛЯРНАЯ МАССА.</a:t>
            </a:r>
            <a:br>
              <a:rPr lang="ru-RU" dirty="0" smtClean="0"/>
            </a:br>
            <a:r>
              <a:rPr lang="ru-RU" dirty="0" smtClean="0"/>
              <a:t>ПРОСТЫЕ И СЛОЖНЫЕ ВЕЩЕСТВА.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6016" y="5805264"/>
            <a:ext cx="3864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Учитель: </a:t>
            </a:r>
            <a:r>
              <a:rPr lang="ru-RU" sz="2400" dirty="0" err="1" smtClean="0"/>
              <a:t>Макаркина</a:t>
            </a:r>
            <a:r>
              <a:rPr lang="ru-RU" sz="2400" dirty="0" smtClean="0"/>
              <a:t> М.А.</a:t>
            </a:r>
          </a:p>
          <a:p>
            <a:r>
              <a:rPr lang="ru-RU" sz="2400" dirty="0" smtClean="0"/>
              <a:t>ГБОУ СОШ №</a:t>
            </a:r>
            <a:r>
              <a:rPr lang="ru-RU" sz="2400" dirty="0" smtClean="0">
                <a:latin typeface="Calibri"/>
              </a:rPr>
              <a:t>797 г.Москва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508031"/>
            <a:ext cx="5058949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Молекул сколько вещества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Определишь в момент,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Когда внимательно взглянёшь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На коэффициент.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 где же нам его искать?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Логично спросишь 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А я хочу тебе сказать: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Ты в формулу смотри,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Пред формулою цифра здесь,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Это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коэффициент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есть.</a:t>
            </a:r>
            <a:endParaRPr kumimoji="0" lang="ru-RU" sz="2400" b="1" i="0" u="sng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076056" y="1412776"/>
            <a:ext cx="4067944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- одна молекула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cs typeface="Times New Roman" pitchFamily="18" charset="0"/>
              </a:rPr>
              <a:t>                 воды</a:t>
            </a:r>
            <a:endParaRPr lang="ru-RU" sz="2800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  две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молекулы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cs typeface="Times New Roman" pitchFamily="18" charset="0"/>
              </a:rPr>
              <a:t>                воды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4000" b="1" i="0" u="none" strike="noStrike" cap="none" normalizeH="0" baseline="-3000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2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 шесть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молекул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cs typeface="Times New Roman" pitchFamily="18" charset="0"/>
              </a:rPr>
              <a:t>                воды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27984" y="5445224"/>
            <a:ext cx="1686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/>
              </a:rPr>
              <a:t>1</a:t>
            </a:r>
            <a:r>
              <a:rPr lang="en-US" sz="4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30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endParaRPr lang="ru-RU" sz="4800" dirty="0"/>
          </a:p>
        </p:txBody>
      </p:sp>
      <p:sp>
        <p:nvSpPr>
          <p:cNvPr id="5" name="TextBox 4"/>
          <p:cNvSpPr txBox="1"/>
          <p:nvPr/>
        </p:nvSpPr>
        <p:spPr>
          <a:xfrm>
            <a:off x="4427984" y="5445224"/>
            <a:ext cx="432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Calibri"/>
              </a:rPr>
              <a:t>/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052736"/>
            <a:ext cx="77038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u="sng" dirty="0" smtClean="0">
                <a:solidFill>
                  <a:srgbClr val="7030A0"/>
                </a:solidFill>
              </a:rPr>
              <a:t>Определи  число  молекул  вещества:</a:t>
            </a:r>
            <a:endParaRPr lang="ru-RU" sz="3200" b="1" i="1" u="sng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844824"/>
            <a:ext cx="1524776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err="1" smtClean="0"/>
              <a:t>MgO</a:t>
            </a:r>
            <a:r>
              <a:rPr lang="en-US" sz="3200" b="1" i="1" dirty="0" smtClean="0"/>
              <a:t>  -</a:t>
            </a:r>
          </a:p>
          <a:p>
            <a:endParaRPr lang="en-US" sz="3200" b="1" i="1" dirty="0" smtClean="0"/>
          </a:p>
          <a:p>
            <a:r>
              <a:rPr lang="en-US" sz="3600" b="1" i="1" dirty="0" smtClean="0">
                <a:latin typeface="Calibri"/>
              </a:rPr>
              <a:t>3 </a:t>
            </a:r>
            <a:r>
              <a:rPr lang="en-US" sz="3600" b="1" i="1" dirty="0" err="1" smtClean="0">
                <a:latin typeface="Calibri"/>
              </a:rPr>
              <a:t>KCl</a:t>
            </a:r>
            <a:r>
              <a:rPr lang="en-US" sz="3600" b="1" i="1" dirty="0" smtClean="0">
                <a:latin typeface="Calibri"/>
              </a:rPr>
              <a:t>  -</a:t>
            </a:r>
          </a:p>
          <a:p>
            <a:endParaRPr lang="en-US" sz="3600" b="1" i="1" dirty="0" smtClean="0">
              <a:latin typeface="Calibri"/>
            </a:endParaRPr>
          </a:p>
          <a:p>
            <a:r>
              <a:rPr lang="en-US" sz="3600" b="1" i="1" dirty="0" smtClean="0">
                <a:latin typeface="Calibri"/>
              </a:rPr>
              <a:t>2 H₂O -</a:t>
            </a:r>
            <a:endParaRPr lang="ru-RU" sz="36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51720" y="1844824"/>
            <a:ext cx="23112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/>
              </a:rPr>
              <a:t>1  молекула</a:t>
            </a:r>
            <a:endParaRPr lang="ru-RU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2780928"/>
            <a:ext cx="24010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/>
              </a:rPr>
              <a:t>3  молекулы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3861048"/>
            <a:ext cx="24940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/>
              </a:rPr>
              <a:t> 2 молекулы</a:t>
            </a:r>
            <a:endParaRPr lang="ru-RU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1619672" y="5157192"/>
            <a:ext cx="144016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O</a:t>
            </a:r>
            <a:endParaRPr lang="ru-RU" sz="8800" b="1" dirty="0"/>
          </a:p>
        </p:txBody>
      </p:sp>
      <p:sp>
        <p:nvSpPr>
          <p:cNvPr id="17" name="Пятиугольник 16"/>
          <p:cNvSpPr/>
          <p:nvPr/>
        </p:nvSpPr>
        <p:spPr>
          <a:xfrm rot="9336655">
            <a:off x="2990410" y="5543662"/>
            <a:ext cx="922444" cy="12499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779912" y="4869160"/>
            <a:ext cx="864096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23528" y="4725144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Пятиугольник 20"/>
          <p:cNvSpPr/>
          <p:nvPr/>
        </p:nvSpPr>
        <p:spPr>
          <a:xfrm rot="1682699">
            <a:off x="946827" y="5582728"/>
            <a:ext cx="922444" cy="12499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7544" y="4797152"/>
            <a:ext cx="609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6372200" y="5373216"/>
            <a:ext cx="1440160" cy="1274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 smtClean="0"/>
              <a:t>O</a:t>
            </a:r>
            <a:endParaRPr lang="ru-RU" sz="8800" b="1" dirty="0"/>
          </a:p>
        </p:txBody>
      </p:sp>
      <p:sp>
        <p:nvSpPr>
          <p:cNvPr id="24" name="Пятиугольник 23"/>
          <p:cNvSpPr/>
          <p:nvPr/>
        </p:nvSpPr>
        <p:spPr>
          <a:xfrm rot="9336655">
            <a:off x="7652992" y="5702109"/>
            <a:ext cx="922444" cy="12499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Пятиугольник 24"/>
          <p:cNvSpPr/>
          <p:nvPr/>
        </p:nvSpPr>
        <p:spPr>
          <a:xfrm rot="1682699">
            <a:off x="5555341" y="5654735"/>
            <a:ext cx="922444" cy="124997"/>
          </a:xfrm>
          <a:prstGeom prst="homePlat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148064" y="4797152"/>
            <a:ext cx="936104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364088" y="4869160"/>
            <a:ext cx="60946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H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9" name="Овал 28"/>
          <p:cNvSpPr/>
          <p:nvPr/>
        </p:nvSpPr>
        <p:spPr>
          <a:xfrm>
            <a:off x="8100392" y="4725144"/>
            <a:ext cx="864096" cy="86409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H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084168" y="1988840"/>
            <a:ext cx="1296144" cy="9361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Mg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31" name="Овал 30"/>
          <p:cNvSpPr/>
          <p:nvPr/>
        </p:nvSpPr>
        <p:spPr>
          <a:xfrm>
            <a:off x="8028384" y="1916832"/>
            <a:ext cx="864096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/>
              <a:t>O</a:t>
            </a:r>
            <a:endParaRPr lang="ru-RU" sz="4800" b="1" dirty="0"/>
          </a:p>
        </p:txBody>
      </p:sp>
      <p:sp>
        <p:nvSpPr>
          <p:cNvPr id="32" name="Минус 31"/>
          <p:cNvSpPr/>
          <p:nvPr/>
        </p:nvSpPr>
        <p:spPr>
          <a:xfrm>
            <a:off x="7236296" y="2276872"/>
            <a:ext cx="914400" cy="43204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6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600"/>
                            </p:stCondLst>
                            <p:childTnLst>
                              <p:par>
                                <p:cTn id="4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600"/>
                            </p:stCondLst>
                            <p:childTnLst>
                              <p:par>
                                <p:cTn id="5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600"/>
                            </p:stCondLst>
                            <p:childTnLst>
                              <p:par>
                                <p:cTn id="6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1" grpId="0" animBg="1"/>
      <p:bldP spid="17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1052736"/>
            <a:ext cx="536505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Число молекул разобрали.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А как же с атомами быть?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Как нам узнать, что мы не знали: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Всю разновидность изучить?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2852936"/>
            <a:ext cx="8352928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Формула</a:t>
            </a:r>
            <a:r>
              <a:rPr lang="ru-RU" sz="3600" b="1" dirty="0" smtClean="0"/>
              <a:t> </a:t>
            </a:r>
            <a:r>
              <a:rPr lang="ru-RU" sz="2800" b="1" dirty="0" smtClean="0"/>
              <a:t>   содержит </a:t>
            </a:r>
            <a:r>
              <a:rPr lang="ru-RU" sz="2800" b="1" dirty="0"/>
              <a:t>информацию о качественном составе вещества : так молекула воды включает две разновидности атомов – атомы водорода и кислорода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36096" y="764704"/>
            <a:ext cx="216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7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4919007"/>
            <a:ext cx="8643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52320" y="476672"/>
            <a:ext cx="124611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b="1" dirty="0" smtClean="0">
                <a:latin typeface="Calibri"/>
              </a:rPr>
              <a:t> ?</a:t>
            </a:r>
            <a:endParaRPr lang="ru-RU" sz="2400" b="1" dirty="0" smtClean="0">
              <a:latin typeface="Calibri"/>
            </a:endParaRPr>
          </a:p>
          <a:p>
            <a:r>
              <a:rPr lang="ru-RU" sz="2400" b="1" dirty="0" smtClean="0">
                <a:latin typeface="Calibri"/>
              </a:rPr>
              <a:t>сколько</a:t>
            </a:r>
          </a:p>
          <a:p>
            <a:r>
              <a:rPr lang="ru-RU" sz="2400" b="1" dirty="0" smtClean="0">
                <a:latin typeface="Calibri"/>
              </a:rPr>
              <a:t>атомов</a:t>
            </a:r>
            <a:endParaRPr lang="ru-RU" sz="8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5085184"/>
            <a:ext cx="216918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72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7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6310" y="5085184"/>
            <a:ext cx="420769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ru-RU" sz="2400" dirty="0" smtClean="0"/>
              <a:t> </a:t>
            </a:r>
            <a:r>
              <a:rPr lang="ru-RU" sz="2800" dirty="0" smtClean="0"/>
              <a:t>одна молекула воды</a:t>
            </a:r>
          </a:p>
          <a:p>
            <a:pPr>
              <a:buFontTx/>
              <a:buChar char="-"/>
            </a:pPr>
            <a:r>
              <a:rPr lang="ru-RU" sz="2800" dirty="0" smtClean="0"/>
              <a:t> два атома водорода</a:t>
            </a:r>
          </a:p>
          <a:p>
            <a:r>
              <a:rPr lang="ru-RU" sz="2800" dirty="0" smtClean="0"/>
              <a:t>    - один атом кислорода</a:t>
            </a:r>
            <a:endParaRPr lang="ru-RU" sz="2800" dirty="0"/>
          </a:p>
        </p:txBody>
      </p:sp>
      <p:sp>
        <p:nvSpPr>
          <p:cNvPr id="9" name="Выгнутая вниз стрелка 8"/>
          <p:cNvSpPr/>
          <p:nvPr/>
        </p:nvSpPr>
        <p:spPr>
          <a:xfrm rot="20900997">
            <a:off x="3383242" y="6073256"/>
            <a:ext cx="2114367" cy="708458"/>
          </a:xfrm>
          <a:prstGeom prst="curvedUpArrow">
            <a:avLst>
              <a:gd name="adj1" fmla="val 25000"/>
              <a:gd name="adj2" fmla="val 50000"/>
              <a:gd name="adj3" fmla="val 190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922407">
            <a:off x="4202150" y="6096939"/>
            <a:ext cx="1677757" cy="1524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79512" y="5301208"/>
            <a:ext cx="936104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O</a:t>
            </a:r>
            <a:endParaRPr lang="ru-RU" sz="5400" b="1" dirty="0"/>
          </a:p>
        </p:txBody>
      </p:sp>
      <p:sp>
        <p:nvSpPr>
          <p:cNvPr id="13" name="Минус 12"/>
          <p:cNvSpPr/>
          <p:nvPr/>
        </p:nvSpPr>
        <p:spPr>
          <a:xfrm rot="20571936">
            <a:off x="946090" y="5333430"/>
            <a:ext cx="772655" cy="43204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Минус 13"/>
          <p:cNvSpPr/>
          <p:nvPr/>
        </p:nvSpPr>
        <p:spPr>
          <a:xfrm rot="1168129">
            <a:off x="945450" y="5801278"/>
            <a:ext cx="914400" cy="432048"/>
          </a:xfrm>
          <a:prstGeom prst="mathMinus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619672" y="4941168"/>
            <a:ext cx="792088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H</a:t>
            </a:r>
            <a:endParaRPr lang="ru-RU" sz="4000" b="1" dirty="0">
              <a:solidFill>
                <a:srgbClr val="FFC000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691680" y="5877272"/>
            <a:ext cx="864096" cy="7920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H</a:t>
            </a:r>
            <a:endParaRPr lang="ru-RU" sz="4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52736"/>
            <a:ext cx="770485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Установили разновидность,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Давайте дальше продвигаться,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Ещё одна необходимость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У нас с тобой должна остаться: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Какие атомы и как необходимо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просчитать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Чтобы, когда я вас спрошу,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Вам на «пятерку» отвечать.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Всё просто – в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индексы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смотри,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2800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Атомов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сколько? Говори.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220072" y="764705"/>
            <a:ext cx="3923928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коэффициент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100" b="1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5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2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S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O</a:t>
            </a:r>
            <a:r>
              <a:rPr kumimoji="0" lang="ru-RU" sz="4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100" b="1" i="0" u="none" strike="noStrike" cap="none" normalizeH="0" baseline="-3000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100" b="1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100" b="1" dirty="0" smtClean="0"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            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индексы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 rot="2458666">
            <a:off x="6636923" y="1248860"/>
            <a:ext cx="375479" cy="11672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верх 4"/>
          <p:cNvSpPr/>
          <p:nvPr/>
        </p:nvSpPr>
        <p:spPr>
          <a:xfrm rot="20054274">
            <a:off x="7434001" y="3013576"/>
            <a:ext cx="300241" cy="9784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верх 5"/>
          <p:cNvSpPr/>
          <p:nvPr/>
        </p:nvSpPr>
        <p:spPr>
          <a:xfrm rot="1995738">
            <a:off x="8214784" y="2944771"/>
            <a:ext cx="388423" cy="105830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686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32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320"/>
                            </p:stCondLst>
                            <p:childTnLst>
                              <p:par>
                                <p:cTn id="4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124744"/>
          <a:ext cx="8712969" cy="5616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4"/>
                <a:gridCol w="3432382"/>
                <a:gridCol w="2904323"/>
              </a:tblGrid>
              <a:tr h="764702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ФОРМУЛЫ  ВЕЩЕСТВ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ЧИСЛО     АТОМОВ</a:t>
                      </a:r>
                    </a:p>
                    <a:p>
                      <a:pPr algn="ctr"/>
                      <a:r>
                        <a:rPr lang="ru-RU" dirty="0" smtClean="0"/>
                        <a:t>КАЖДОГО ЭЛЕМЕНТА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ЧИСЛО   МОЛЕКУЛ</a:t>
                      </a:r>
                      <a:endParaRPr lang="ru-RU" sz="20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ru-RU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3600" b="1" dirty="0"/>
                    </a:p>
                  </a:txBody>
                  <a:tcPr/>
                </a:tc>
              </a:tr>
              <a:tr h="90965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969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8437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27584" y="2060848"/>
            <a:ext cx="1119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BaO</a:t>
            </a:r>
            <a:endParaRPr lang="ru-R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2996952"/>
            <a:ext cx="1012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CO</a:t>
            </a:r>
            <a:r>
              <a:rPr lang="en-US" sz="3600" b="1" dirty="0" smtClean="0">
                <a:latin typeface="Calibri"/>
              </a:rPr>
              <a:t>₂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789040"/>
            <a:ext cx="1303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Al</a:t>
            </a:r>
            <a:r>
              <a:rPr lang="en-US" sz="3600" b="1" dirty="0" smtClean="0">
                <a:latin typeface="Calibri"/>
              </a:rPr>
              <a:t>₂</a:t>
            </a:r>
            <a:r>
              <a:rPr lang="ru-RU" sz="4000" b="1" dirty="0" smtClean="0">
                <a:latin typeface="Calibri"/>
              </a:rPr>
              <a:t>O</a:t>
            </a:r>
            <a:r>
              <a:rPr lang="en-US" sz="3600" b="1" dirty="0" smtClean="0">
                <a:latin typeface="Calibri"/>
              </a:rPr>
              <a:t>₃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725144"/>
            <a:ext cx="12893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FeCl</a:t>
            </a:r>
            <a:r>
              <a:rPr lang="en-US" sz="3600" b="1" dirty="0" smtClean="0">
                <a:latin typeface="Calibri"/>
              </a:rPr>
              <a:t>₃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661248"/>
            <a:ext cx="175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Na</a:t>
            </a:r>
            <a:r>
              <a:rPr lang="en-US" sz="3600" b="1" dirty="0" err="1" smtClean="0">
                <a:latin typeface="Calibri"/>
              </a:rPr>
              <a:t>₂</a:t>
            </a:r>
            <a:r>
              <a:rPr lang="en-US" sz="3600" b="1" dirty="0" err="1" smtClean="0"/>
              <a:t>CO</a:t>
            </a:r>
            <a:r>
              <a:rPr lang="en-US" sz="3600" b="1" dirty="0" smtClean="0">
                <a:latin typeface="Calibri"/>
              </a:rPr>
              <a:t>₃</a:t>
            </a:r>
            <a:endParaRPr lang="ru-RU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899592" y="476672"/>
            <a:ext cx="4279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/>
              <a:t>Заполните  таблицу:</a:t>
            </a:r>
            <a:endParaRPr lang="ru-RU" sz="3200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987824" y="1916832"/>
            <a:ext cx="2925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1 атом бария</a:t>
            </a:r>
          </a:p>
          <a:p>
            <a:r>
              <a:rPr lang="ru-RU" sz="2400" b="1" dirty="0" smtClean="0">
                <a:latin typeface="Calibri"/>
              </a:rPr>
              <a:t>1 атом кислорода</a:t>
            </a:r>
            <a:endParaRPr lang="ru-RU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987824" y="2780928"/>
            <a:ext cx="2717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1 атом углерода</a:t>
            </a:r>
          </a:p>
          <a:p>
            <a:r>
              <a:rPr lang="ru-RU" sz="2400" b="1" dirty="0" smtClean="0">
                <a:latin typeface="Calibri"/>
              </a:rPr>
              <a:t>2 атома кислорода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987824" y="3717032"/>
            <a:ext cx="2717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2 атома алюминия</a:t>
            </a:r>
          </a:p>
          <a:p>
            <a:r>
              <a:rPr lang="ru-RU" sz="2400" b="1" dirty="0" smtClean="0">
                <a:latin typeface="Calibri"/>
              </a:rPr>
              <a:t>3 атома кислорода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059832" y="4581128"/>
            <a:ext cx="21045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1 атом железа</a:t>
            </a:r>
          </a:p>
          <a:p>
            <a:r>
              <a:rPr lang="ru-RU" sz="2400" b="1" dirty="0" smtClean="0">
                <a:latin typeface="Calibri"/>
              </a:rPr>
              <a:t>3 атома хлора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987824" y="5517232"/>
            <a:ext cx="2717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2 атома натрия</a:t>
            </a:r>
          </a:p>
          <a:p>
            <a:r>
              <a:rPr lang="ru-RU" sz="2400" b="1" dirty="0" smtClean="0">
                <a:latin typeface="Calibri"/>
              </a:rPr>
              <a:t>1 атом углерода</a:t>
            </a:r>
          </a:p>
          <a:p>
            <a:r>
              <a:rPr lang="ru-RU" sz="2400" b="1" dirty="0" smtClean="0">
                <a:latin typeface="Calibri"/>
              </a:rPr>
              <a:t>3 атома кислорода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164288" y="1916832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atin typeface="Calibri"/>
              </a:rPr>
              <a:t>1</a:t>
            </a:r>
            <a:endParaRPr lang="ru-RU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236296" y="2780928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/>
              </a:rPr>
              <a:t>1</a:t>
            </a:r>
            <a:endParaRPr lang="ru-RU" sz="3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7236296" y="371703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/>
              </a:rPr>
              <a:t>1</a:t>
            </a:r>
            <a:endParaRPr lang="ru-RU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7308304" y="46531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/>
              </a:rPr>
              <a:t>1</a:t>
            </a:r>
            <a:endParaRPr lang="ru-RU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308304" y="5877272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alibri"/>
              </a:rPr>
              <a:t>1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800" decel="100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800" decel="100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800" decel="100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51520" y="908720"/>
            <a:ext cx="436949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Индекс и коэффициент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Спутать не так просто,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Цифра индекса совсем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Маленького роста.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коль молекул много,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Усвой приём другой,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Чтоб число атомов найти,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Коэффициент и индекс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Умножь между собой.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20072" y="980728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O</a:t>
            </a:r>
            <a:r>
              <a:rPr lang="en-US" sz="5400" b="1" dirty="0" smtClean="0">
                <a:solidFill>
                  <a:srgbClr val="FF0000"/>
                </a:solidFill>
                <a:latin typeface="Calibri"/>
              </a:rPr>
              <a:t>₂</a:t>
            </a:r>
            <a:endParaRPr lang="ru-RU" sz="5400" b="1" dirty="0">
              <a:solidFill>
                <a:srgbClr val="FF0000"/>
              </a:solidFill>
            </a:endParaRPr>
          </a:p>
        </p:txBody>
      </p:sp>
      <p:sp>
        <p:nvSpPr>
          <p:cNvPr id="4" name="Выгнутая вниз стрелка 3"/>
          <p:cNvSpPr/>
          <p:nvPr/>
        </p:nvSpPr>
        <p:spPr>
          <a:xfrm rot="20552628">
            <a:off x="4053365" y="2096570"/>
            <a:ext cx="2270835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1412776"/>
            <a:ext cx="16855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</a:rPr>
              <a:t>Na</a:t>
            </a:r>
            <a:r>
              <a:rPr lang="en-US" sz="4800" b="1" dirty="0" err="1" smtClean="0">
                <a:solidFill>
                  <a:srgbClr val="FF0000"/>
                </a:solidFill>
                <a:latin typeface="Calibri"/>
              </a:rPr>
              <a:t>₂</a:t>
            </a:r>
            <a:r>
              <a:rPr lang="en-US" sz="4800" b="1" dirty="0" err="1" smtClean="0">
                <a:solidFill>
                  <a:srgbClr val="FF0000"/>
                </a:solidFill>
              </a:rPr>
              <a:t>O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 rot="20949784">
            <a:off x="5898341" y="2334466"/>
            <a:ext cx="2194852" cy="52941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4705" y="3645024"/>
            <a:ext cx="4919295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Calibri"/>
              </a:rPr>
              <a:t>      5</a:t>
            </a:r>
            <a:r>
              <a:rPr lang="en-US" sz="5400" b="1" dirty="0" smtClean="0">
                <a:solidFill>
                  <a:srgbClr val="FF0000"/>
                </a:solidFill>
                <a:latin typeface="Calibri"/>
              </a:rPr>
              <a:t>O₂</a:t>
            </a:r>
            <a:r>
              <a:rPr lang="en-US" sz="5400" dirty="0" smtClean="0">
                <a:latin typeface="Calibri"/>
              </a:rPr>
              <a:t> </a:t>
            </a:r>
            <a:endParaRPr lang="ru-RU" sz="5400" dirty="0" smtClean="0">
              <a:latin typeface="Calibri"/>
            </a:endParaRPr>
          </a:p>
          <a:p>
            <a:r>
              <a:rPr lang="en-US" sz="2800" dirty="0" smtClean="0">
                <a:latin typeface="Calibri"/>
              </a:rPr>
              <a:t> -  5 </a:t>
            </a:r>
            <a:r>
              <a:rPr lang="ru-RU" sz="2800" dirty="0" smtClean="0">
                <a:latin typeface="Calibri"/>
              </a:rPr>
              <a:t>молекул кислорода</a:t>
            </a:r>
          </a:p>
          <a:p>
            <a:r>
              <a:rPr lang="ru-RU" sz="2800" dirty="0" smtClean="0">
                <a:latin typeface="Calibri"/>
              </a:rPr>
              <a:t> -  5 ∙ 2 = 10 атомов кислорода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1032" y="5373216"/>
            <a:ext cx="8712968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Calibri"/>
              </a:rPr>
              <a:t>3</a:t>
            </a:r>
            <a:r>
              <a:rPr lang="en-US" sz="4800" b="1" dirty="0" smtClean="0">
                <a:solidFill>
                  <a:srgbClr val="FF0000"/>
                </a:solidFill>
              </a:rPr>
              <a:t>Na</a:t>
            </a:r>
            <a:r>
              <a:rPr lang="en-US" sz="4800" b="1" dirty="0" smtClean="0">
                <a:solidFill>
                  <a:srgbClr val="FF0000"/>
                </a:solidFill>
                <a:latin typeface="Calibri"/>
              </a:rPr>
              <a:t>₂</a:t>
            </a:r>
            <a:r>
              <a:rPr lang="en-US" sz="4800" b="1" dirty="0" smtClean="0">
                <a:solidFill>
                  <a:srgbClr val="FF0000"/>
                </a:solidFill>
              </a:rPr>
              <a:t>O</a:t>
            </a:r>
            <a:r>
              <a:rPr lang="ru-RU" sz="4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 smtClean="0"/>
              <a:t>– </a:t>
            </a:r>
            <a:r>
              <a:rPr lang="ru-RU" sz="2800" dirty="0" smtClean="0">
                <a:latin typeface="Calibri"/>
              </a:rPr>
              <a:t>3 молекулы; 6 атомов </a:t>
            </a:r>
            <a:r>
              <a:rPr lang="en-US" sz="2800" dirty="0" smtClean="0">
                <a:latin typeface="Calibri"/>
              </a:rPr>
              <a:t>Na </a:t>
            </a:r>
            <a:r>
              <a:rPr lang="ru-RU" sz="2800" dirty="0" smtClean="0">
                <a:latin typeface="Calibri"/>
              </a:rPr>
              <a:t>и 3 атома </a:t>
            </a:r>
            <a:r>
              <a:rPr lang="en-US" sz="2800" dirty="0" smtClean="0">
                <a:latin typeface="Calibri"/>
              </a:rPr>
              <a:t>O</a:t>
            </a:r>
            <a:r>
              <a:rPr lang="ru-RU" sz="2800" dirty="0" smtClean="0">
                <a:latin typeface="Calibri"/>
              </a:rPr>
              <a:t> </a:t>
            </a:r>
          </a:p>
          <a:p>
            <a:r>
              <a:rPr lang="ru-RU" sz="2800" dirty="0" smtClean="0">
                <a:latin typeface="Calibri"/>
              </a:rPr>
              <a:t>                   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548680"/>
          <a:ext cx="8784976" cy="6195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325"/>
                <a:gridCol w="2544283"/>
                <a:gridCol w="3312368"/>
              </a:tblGrid>
              <a:tr h="125224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ФОРМУЛЫ ВЕЩЕСТВ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ЧИСЛО МОЛЕКУЛ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ЧИСЛО АТОМОВ КАЖДОГО ЭЛЕМЕНТА</a:t>
                      </a:r>
                      <a:endParaRPr lang="ru-RU" sz="2400" dirty="0"/>
                    </a:p>
                  </a:txBody>
                  <a:tcPr/>
                </a:tc>
              </a:tr>
              <a:tr h="10114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14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14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9808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114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1600" y="1916832"/>
            <a:ext cx="1378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/>
              </a:rPr>
              <a:t>3</a:t>
            </a:r>
            <a:r>
              <a:rPr lang="en-US" sz="3600" b="1" dirty="0" smtClean="0"/>
              <a:t>BaO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996952"/>
            <a:ext cx="12717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/>
              </a:rPr>
              <a:t>2</a:t>
            </a:r>
            <a:r>
              <a:rPr lang="en-US" sz="3600" b="1" dirty="0" smtClean="0"/>
              <a:t>CO</a:t>
            </a:r>
            <a:r>
              <a:rPr lang="en-US" sz="3600" b="1" dirty="0" smtClean="0">
                <a:latin typeface="Calibri"/>
              </a:rPr>
              <a:t>₂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3789040"/>
            <a:ext cx="1537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alibri"/>
              </a:rPr>
              <a:t>5</a:t>
            </a:r>
            <a:r>
              <a:rPr lang="en-US" sz="3600" b="1" dirty="0" smtClean="0"/>
              <a:t>Al</a:t>
            </a:r>
            <a:r>
              <a:rPr lang="en-US" sz="3600" b="1" dirty="0" smtClean="0">
                <a:latin typeface="Calibri"/>
              </a:rPr>
              <a:t>₂</a:t>
            </a:r>
            <a:r>
              <a:rPr lang="ru-RU" sz="4000" b="1" dirty="0" smtClean="0">
                <a:latin typeface="Calibri"/>
              </a:rPr>
              <a:t>O</a:t>
            </a:r>
            <a:r>
              <a:rPr lang="en-US" sz="3600" b="1" dirty="0" smtClean="0">
                <a:latin typeface="Calibri"/>
              </a:rPr>
              <a:t>₃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4725144"/>
            <a:ext cx="15490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Calibri"/>
              </a:rPr>
              <a:t>4</a:t>
            </a:r>
            <a:r>
              <a:rPr lang="en-US" sz="3600" b="1" dirty="0" smtClean="0"/>
              <a:t>FeCl</a:t>
            </a:r>
            <a:r>
              <a:rPr lang="en-US" sz="3600" b="1" dirty="0" smtClean="0">
                <a:latin typeface="Calibri"/>
              </a:rPr>
              <a:t>₃</a:t>
            </a:r>
            <a:endParaRPr lang="ru-RU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5661248"/>
            <a:ext cx="17546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/>
              <a:t>Na</a:t>
            </a:r>
            <a:r>
              <a:rPr lang="en-US" sz="3600" b="1" dirty="0" err="1" smtClean="0">
                <a:latin typeface="Calibri"/>
              </a:rPr>
              <a:t>₂</a:t>
            </a:r>
            <a:r>
              <a:rPr lang="en-US" sz="3600" b="1" dirty="0" err="1" smtClean="0"/>
              <a:t>CO</a:t>
            </a:r>
            <a:r>
              <a:rPr lang="en-US" sz="3600" b="1" dirty="0" smtClean="0">
                <a:latin typeface="Calibri"/>
              </a:rPr>
              <a:t>₃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283968" y="184482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libri"/>
              </a:rPr>
              <a:t>3</a:t>
            </a:r>
            <a:endParaRPr lang="ru-RU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11960" y="2852936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libri"/>
              </a:rPr>
              <a:t>2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211960" y="3789040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libri"/>
              </a:rPr>
              <a:t>5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4725144"/>
            <a:ext cx="4539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libri"/>
              </a:rPr>
              <a:t>4</a:t>
            </a:r>
            <a:endParaRPr lang="ru-RU" sz="4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211960" y="56612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Calibri"/>
              </a:rPr>
              <a:t>1</a:t>
            </a:r>
            <a:endParaRPr lang="ru-RU" sz="4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56176" y="5657671"/>
            <a:ext cx="27173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2 атома натрия</a:t>
            </a:r>
          </a:p>
          <a:p>
            <a:r>
              <a:rPr lang="ru-RU" sz="2400" b="1" dirty="0" smtClean="0">
                <a:latin typeface="Calibri"/>
              </a:rPr>
              <a:t>1 атом углерода</a:t>
            </a:r>
          </a:p>
          <a:p>
            <a:r>
              <a:rPr lang="ru-RU" sz="2400" b="1" dirty="0" smtClean="0">
                <a:latin typeface="Calibri"/>
              </a:rPr>
              <a:t>3 атома кислорода</a:t>
            </a:r>
            <a:endParaRPr lang="ru-RU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28184" y="1844824"/>
            <a:ext cx="2717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3 атома бария</a:t>
            </a:r>
          </a:p>
          <a:p>
            <a:r>
              <a:rPr lang="ru-RU" sz="2400" b="1" dirty="0" smtClean="0">
                <a:latin typeface="Calibri"/>
              </a:rPr>
              <a:t>3 атома кислорода</a:t>
            </a:r>
            <a:endParaRPr lang="ru-RU" sz="2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156176" y="2924944"/>
            <a:ext cx="27173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2 атома углерода</a:t>
            </a:r>
          </a:p>
          <a:p>
            <a:r>
              <a:rPr lang="ru-RU" sz="2400" b="1" dirty="0" smtClean="0">
                <a:latin typeface="Calibri"/>
              </a:rPr>
              <a:t>4 атома кислорода</a:t>
            </a:r>
            <a:endParaRPr lang="ru-RU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868144" y="3933056"/>
            <a:ext cx="30360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10 атомов алюминия</a:t>
            </a:r>
          </a:p>
          <a:p>
            <a:r>
              <a:rPr lang="ru-RU" sz="2400" b="1" dirty="0" smtClean="0">
                <a:latin typeface="Calibri"/>
              </a:rPr>
              <a:t>15 атомов кислорода</a:t>
            </a:r>
            <a:endParaRPr lang="ru-RU" sz="2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156176" y="4869160"/>
            <a:ext cx="23900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alibri"/>
              </a:rPr>
              <a:t>4 атома железа</a:t>
            </a:r>
          </a:p>
          <a:p>
            <a:r>
              <a:rPr lang="ru-RU" sz="2400" b="1" dirty="0" smtClean="0">
                <a:latin typeface="Calibri"/>
              </a:rPr>
              <a:t>12 атомов хлора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8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0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436022"/>
            <a:ext cx="88204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Давайте подведем итог </a:t>
            </a:r>
            <a:endParaRPr lang="ru-RU" sz="2400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Разобранной тематике,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Чтоб каждый без ошибок смог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Все формулы внимательно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Анализировать, понять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на контрольных применять.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А формула «сухая»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Тебе расскажет многое,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4713169" y="4077072"/>
            <a:ext cx="443083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Молекула какая,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 атомах всё строго: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Они какие, сколько их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Теперь ты сосчитаешь вмиг.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548680"/>
            <a:ext cx="2880320" cy="129614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i="1" dirty="0" err="1" smtClean="0">
                <a:solidFill>
                  <a:schemeClr val="accent1">
                    <a:lumMod val="50000"/>
                  </a:schemeClr>
                </a:solidFill>
              </a:rPr>
              <a:t>NaCl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0" y="2276872"/>
            <a:ext cx="3491880" cy="1418456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err="1" smtClean="0">
                <a:solidFill>
                  <a:schemeClr val="tx1"/>
                </a:solidFill>
              </a:rPr>
              <a:t>NaHCO</a:t>
            </a:r>
            <a:r>
              <a:rPr lang="en-US" sz="4400" b="1" dirty="0" smtClean="0">
                <a:solidFill>
                  <a:schemeClr val="tx1"/>
                </a:solidFill>
                <a:latin typeface="Calibri"/>
              </a:rPr>
              <a:t>₃</a:t>
            </a:r>
            <a:endParaRPr lang="ru-RU" sz="44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4797152"/>
            <a:ext cx="3384376" cy="14184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C</a:t>
            </a:r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  <a:latin typeface="Calibri"/>
              </a:rPr>
              <a:t>₁₂H₂₂O₁₁</a:t>
            </a:r>
            <a:endParaRPr lang="ru-RU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2120" y="0"/>
            <a:ext cx="3149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поваренная соль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1520" y="3717032"/>
            <a:ext cx="30144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питьевая сода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1640" y="6021288"/>
            <a:ext cx="12911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сахар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8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75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7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3" grpId="0"/>
      <p:bldP spid="38914" grpId="0"/>
      <p:bldP spid="7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179512" y="590491"/>
            <a:ext cx="8252195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4.Закрепление темы  «Формула вещества».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Для закрепления теперь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Примерчик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прорешаем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Два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аш-два-эс-о-четыре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Мы всё о ней узнаем.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Как назовём мы вещество?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Ответ: кислота серная!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Она любое существо «разъест»,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Такая вредная.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Ты с «маслом» этим не шути,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Глаза и руки береги!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772816"/>
            <a:ext cx="4320480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Calibri"/>
              </a:rPr>
              <a:t>2</a:t>
            </a:r>
            <a:r>
              <a:rPr lang="en-US" sz="7200" b="1" dirty="0" smtClean="0">
                <a:solidFill>
                  <a:srgbClr val="FF0000"/>
                </a:solidFill>
              </a:rPr>
              <a:t>H</a:t>
            </a:r>
            <a:r>
              <a:rPr lang="en-US" sz="7200" b="1" dirty="0" smtClean="0">
                <a:solidFill>
                  <a:srgbClr val="FF0000"/>
                </a:solidFill>
                <a:latin typeface="Calibri"/>
              </a:rPr>
              <a:t>₂</a:t>
            </a:r>
            <a:r>
              <a:rPr lang="en-US" sz="7200" b="1" dirty="0" smtClean="0">
                <a:solidFill>
                  <a:srgbClr val="FF0000"/>
                </a:solidFill>
              </a:rPr>
              <a:t>SO</a:t>
            </a:r>
            <a:r>
              <a:rPr lang="en-US" sz="7200" b="1" dirty="0" smtClean="0">
                <a:solidFill>
                  <a:srgbClr val="FF0000"/>
                </a:solidFill>
                <a:latin typeface="Calibri"/>
              </a:rPr>
              <a:t>₄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09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251520" y="620688"/>
            <a:ext cx="504695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Теперь молекулы считай,</a:t>
            </a:r>
            <a:endParaRPr lang="en-US" sz="2400" dirty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Ответ мне правильный давай.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Коэффициент проставлен два.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-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Соображает голова.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179512" y="2348880"/>
            <a:ext cx="5184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Какие атомы и сколько?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Теперь надо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просчитать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Здесь сера, водород, не только:  про кислород не забывать!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987824" y="3933056"/>
            <a:ext cx="445070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Атомов серы здесь лишь два,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кислорода – восемь.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водорода сколько?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А 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ы у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класса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спросим.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3491880" y="5445224"/>
            <a:ext cx="36744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Водорода здесь четыре.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Вот анализ завершили.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2992" y="1700808"/>
            <a:ext cx="45010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atin typeface="Calibri"/>
              </a:rPr>
              <a:t>2</a:t>
            </a:r>
            <a:r>
              <a:rPr lang="en-US" sz="9600" b="1" dirty="0" smtClean="0">
                <a:solidFill>
                  <a:srgbClr val="FF0000"/>
                </a:solidFill>
              </a:rPr>
              <a:t>H</a:t>
            </a:r>
            <a:r>
              <a:rPr lang="en-US" sz="9600" b="1" dirty="0" smtClean="0">
                <a:solidFill>
                  <a:srgbClr val="FF0000"/>
                </a:solidFill>
                <a:latin typeface="Calibri"/>
              </a:rPr>
              <a:t>₂</a:t>
            </a:r>
            <a:r>
              <a:rPr lang="en-US" sz="9600" b="1" dirty="0" smtClean="0">
                <a:solidFill>
                  <a:srgbClr val="FF0000"/>
                </a:solidFill>
              </a:rPr>
              <a:t>SO</a:t>
            </a:r>
            <a:r>
              <a:rPr lang="en-US" sz="9600" b="1" dirty="0" smtClean="0">
                <a:solidFill>
                  <a:srgbClr val="FF0000"/>
                </a:solidFill>
                <a:latin typeface="Calibri"/>
              </a:rPr>
              <a:t>₄</a:t>
            </a:r>
            <a:endParaRPr lang="ru-RU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3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30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нед хим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908720"/>
            <a:ext cx="3635896" cy="5688632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972283"/>
            <a:ext cx="586814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Здравствуйте!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Здравствуйте, гости дорогие!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Чем так опечалены на уроке химии?</a:t>
            </a:r>
            <a:endParaRPr lang="ru-RU" sz="2400" dirty="0"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Расскажите мне скорей: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каком  уроке,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Кто обидеть вас посмел в прошлом недалеком 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Значит буду вам сегодня настроенье поднимать,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Знаю самый лучший способ: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589240"/>
            <a:ext cx="5271571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400" dirty="0" smtClean="0"/>
              <a:t>Будем тему изучать!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11560" y="692696"/>
            <a:ext cx="423167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Я очень рада, дети,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 этот результат: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Теперь читать все формулы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 сможете подряд.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79512" y="2348880"/>
            <a:ext cx="8964488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 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Прочитайте следующие формулы: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kumimoji="0" lang="ru-RU" sz="28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COOH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NaHCO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CaCO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2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ПРИМЕР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5292080" y="6021288"/>
            <a:ext cx="172819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14638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lang="ru-RU" sz="48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00808"/>
            <a:ext cx="222528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lang="en-US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lang="ru-RU" sz="48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564904"/>
            <a:ext cx="21451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lang="ru-RU" sz="48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4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429000"/>
            <a:ext cx="25667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NaHCO</a:t>
            </a:r>
            <a:r>
              <a:rPr lang="ru-RU" sz="48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endParaRPr lang="ru-RU" sz="4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4437112"/>
            <a:ext cx="246253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48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en-US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48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lang="en-US" sz="48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lang="ru-RU" sz="48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endParaRPr lang="ru-RU" sz="4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908720"/>
            <a:ext cx="24121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    </a:t>
            </a:r>
            <a:r>
              <a:rPr lang="ru-RU" sz="3200" b="1" dirty="0" err="1" smtClean="0"/>
              <a:t>це-о-два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843808" y="1700808"/>
            <a:ext cx="59538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   </a:t>
            </a:r>
            <a:r>
              <a:rPr lang="ru-RU" sz="3200" b="1" dirty="0" err="1" smtClean="0"/>
              <a:t>калий-марганец-о-четыре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43808" y="2636912"/>
            <a:ext cx="47963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    </a:t>
            </a:r>
            <a:r>
              <a:rPr lang="ru-RU" sz="3200" b="1" dirty="0" err="1" smtClean="0"/>
              <a:t>аш-три-пэ-о-четыре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987824" y="3501008"/>
            <a:ext cx="47026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-   </a:t>
            </a:r>
            <a:r>
              <a:rPr lang="ru-RU" sz="3200" b="1" dirty="0" err="1" smtClean="0"/>
              <a:t>натрий-аш-це-о-три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5373216"/>
            <a:ext cx="7322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 - </a:t>
            </a:r>
            <a:r>
              <a:rPr lang="ru-RU" sz="3200" b="1" dirty="0" err="1" smtClean="0"/>
              <a:t>це-шесть-аш-двенадцать-о-шесть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1750749"/>
            <a:ext cx="896448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HCl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nO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NaOH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 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COOH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NaHCO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CaCO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CaO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12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36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,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908720"/>
            <a:ext cx="6693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ЧИТАЕМ   ФОРМУЛЫ  ВЕЩЕСТВ: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4048" y="5301208"/>
            <a:ext cx="15279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5301208"/>
            <a:ext cx="233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Ca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OH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599202"/>
            <a:ext cx="903189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«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Простые и сложные вещества.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Относительная молекулярная масса вещества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Все в природе вещества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Мы сейчас поделим.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Но для этого сначала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Сущность их определим.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Если наши атомы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Разновидности одной,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Все тогда понятно,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Класс веществ – </a:t>
            </a: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простой.</a:t>
            </a:r>
            <a:endParaRPr kumimoji="0" lang="ru-RU" sz="2800" b="1" i="0" u="sng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Куча разных атомов</a:t>
            </a:r>
            <a:endParaRPr kumimoji="0" lang="ru-RU" sz="24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 формуле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Возможно.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Отнесем мы вещество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 группировке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сложных.</a:t>
            </a:r>
            <a:endParaRPr kumimoji="0" lang="ru-RU" sz="3200" b="1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5580112" y="1976209"/>
            <a:ext cx="2376264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ВЕЩЕСТВА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139952" y="2564904"/>
            <a:ext cx="5004048" cy="326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lang="ru-RU" sz="1100" dirty="0">
              <a:latin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простые           сложные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700" b="1" dirty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r>
              <a:rPr kumimoji="0" lang="ru-RU" sz="2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sz="2800" b="1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 rot="1972901">
            <a:off x="5540803" y="2543694"/>
            <a:ext cx="210584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9736997">
            <a:off x="7471759" y="2555507"/>
            <a:ext cx="23536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4499992" y="3717032"/>
            <a:ext cx="504056" cy="86409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 rot="370230">
            <a:off x="8115765" y="3752038"/>
            <a:ext cx="721940" cy="1664800"/>
          </a:xfrm>
          <a:prstGeom prst="curvedLeftArrow">
            <a:avLst>
              <a:gd name="adj1" fmla="val 25000"/>
              <a:gd name="adj2" fmla="val 50000"/>
              <a:gd name="adj3" fmla="val 201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50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0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50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50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50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05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505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50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50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505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50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50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505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50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50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505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92696"/>
            <a:ext cx="6177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Найди формулы простых </a:t>
            </a:r>
          </a:p>
          <a:p>
            <a:r>
              <a:rPr lang="ru-RU" sz="3600" b="1" i="1" dirty="0" smtClean="0">
                <a:solidFill>
                  <a:srgbClr val="7030A0"/>
                </a:solidFill>
              </a:rPr>
              <a:t>и сложных веществ: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060849"/>
            <a:ext cx="7885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Li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      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COOH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</a:p>
          <a:p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11760" y="2060848"/>
            <a:ext cx="950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dirty="0" smtClean="0">
                <a:latin typeface="Calibri"/>
              </a:rPr>
              <a:t>₂</a:t>
            </a:r>
            <a:r>
              <a:rPr lang="ru-RU" sz="3600" b="1" dirty="0" smtClean="0"/>
              <a:t> </a:t>
            </a:r>
            <a:r>
              <a:rPr lang="ru-RU" sz="3600" dirty="0" smtClean="0"/>
              <a:t>,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2564904"/>
            <a:ext cx="3151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</a:t>
            </a:r>
            <a:r>
              <a:rPr lang="en-US" sz="3600" b="1" dirty="0" smtClean="0">
                <a:latin typeface="Calibri"/>
              </a:rPr>
              <a:t>₂ </a:t>
            </a:r>
            <a:r>
              <a:rPr lang="ru-RU" sz="3600" b="1" dirty="0" smtClean="0">
                <a:latin typeface="Calibri"/>
              </a:rPr>
              <a:t>,    </a:t>
            </a:r>
            <a:r>
              <a:rPr lang="en-US" sz="3600" b="1" dirty="0" err="1" smtClean="0">
                <a:latin typeface="Calibri"/>
              </a:rPr>
              <a:t>Cl</a:t>
            </a:r>
            <a:r>
              <a:rPr lang="en-US" sz="3600" b="1" dirty="0" smtClean="0">
                <a:latin typeface="Calibri"/>
              </a:rPr>
              <a:t>₂  ,  Na  </a:t>
            </a:r>
            <a:endParaRPr lang="ru-RU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3645024"/>
            <a:ext cx="21323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ПРОСТЫЕ: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03848" y="3573016"/>
            <a:ext cx="9509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H</a:t>
            </a:r>
            <a:r>
              <a:rPr lang="en-US" sz="3600" b="1" dirty="0" smtClean="0">
                <a:latin typeface="Calibri"/>
              </a:rPr>
              <a:t>₂</a:t>
            </a:r>
            <a:r>
              <a:rPr lang="ru-RU" sz="3600" b="1" dirty="0" smtClean="0"/>
              <a:t> </a:t>
            </a:r>
            <a:r>
              <a:rPr lang="ru-RU" sz="3600" dirty="0" smtClean="0"/>
              <a:t>,</a:t>
            </a:r>
            <a:endParaRPr lang="ru-RU" sz="3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73016"/>
            <a:ext cx="31518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/>
              <a:t>O</a:t>
            </a:r>
            <a:r>
              <a:rPr lang="en-US" sz="3600" b="1" dirty="0" smtClean="0">
                <a:latin typeface="Calibri"/>
              </a:rPr>
              <a:t>₂ </a:t>
            </a:r>
            <a:r>
              <a:rPr lang="ru-RU" sz="3600" b="1" dirty="0" smtClean="0">
                <a:latin typeface="Calibri"/>
              </a:rPr>
              <a:t>,    </a:t>
            </a:r>
            <a:r>
              <a:rPr lang="en-US" sz="3600" b="1" dirty="0" err="1" smtClean="0">
                <a:latin typeface="Calibri"/>
              </a:rPr>
              <a:t>Cl</a:t>
            </a:r>
            <a:r>
              <a:rPr lang="en-US" sz="3600" b="1" dirty="0" smtClean="0">
                <a:latin typeface="Calibri"/>
              </a:rPr>
              <a:t>₂  ,  Na  </a:t>
            </a:r>
            <a:endParaRPr lang="ru-RU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4725144"/>
            <a:ext cx="23170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u="sng" dirty="0" smtClean="0">
                <a:solidFill>
                  <a:srgbClr val="7030A0"/>
                </a:solidFill>
              </a:rPr>
              <a:t>СЛОЖНЫЕ:</a:t>
            </a:r>
            <a:endParaRPr lang="ru-RU" sz="2800" b="1" u="sng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4653136"/>
            <a:ext cx="78853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Li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</a:t>
            </a:r>
            <a:r>
              <a:rPr lang="ru-RU" sz="36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CH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COOH</a:t>
            </a:r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</a:p>
          <a:p>
            <a:r>
              <a:rPr lang="ru-RU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PO</a:t>
            </a:r>
            <a:r>
              <a:rPr lang="ru-RU" sz="3600" b="1" baseline="-300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endParaRPr lang="ru-RU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179512" y="648707"/>
            <a:ext cx="7463646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Масса  молекулярная</a:t>
            </a:r>
            <a:endParaRPr kumimoji="0" lang="ru-RU" sz="28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Понятие относительное.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Смысл её физический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Совсем не удивительный.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Массу чтоб молекулы быстренько сравнить,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Нужно на двенадцатую часть углерода разделить.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в-ва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Mr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в-ва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)= ------------------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1/12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5220072" y="4005064"/>
            <a:ext cx="3595481" cy="2508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Ты молекулярную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Массу рассчитай: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Атомные массы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Вместе все слагай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 на число атомов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При этом умножай.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6216" y="908720"/>
            <a:ext cx="14403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i="1" dirty="0" err="1" smtClean="0">
                <a:solidFill>
                  <a:srgbClr val="FF0000"/>
                </a:solidFill>
              </a:rPr>
              <a:t>Mr</a:t>
            </a:r>
            <a:endParaRPr lang="ru-RU" sz="7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324" y="908720"/>
            <a:ext cx="88376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Mr</a:t>
            </a:r>
            <a:r>
              <a:rPr lang="en-US" sz="3200" dirty="0" smtClean="0"/>
              <a:t>(</a:t>
            </a:r>
            <a:r>
              <a:rPr lang="en-US" sz="3200" dirty="0" err="1" smtClean="0"/>
              <a:t>Na</a:t>
            </a:r>
            <a:r>
              <a:rPr lang="en-US" sz="3200" dirty="0" err="1" smtClean="0">
                <a:latin typeface="Calibri"/>
              </a:rPr>
              <a:t>₂O</a:t>
            </a:r>
            <a:r>
              <a:rPr lang="en-US" sz="3200" dirty="0" smtClean="0">
                <a:latin typeface="Calibri"/>
              </a:rPr>
              <a:t>) = 2 ·  </a:t>
            </a:r>
            <a:r>
              <a:rPr lang="en-US" sz="3200" dirty="0" err="1" smtClean="0">
                <a:latin typeface="Calibri"/>
              </a:rPr>
              <a:t>Ar</a:t>
            </a:r>
            <a:r>
              <a:rPr lang="en-US" sz="3200" dirty="0" smtClean="0">
                <a:latin typeface="Calibri"/>
              </a:rPr>
              <a:t>(Na)  +  </a:t>
            </a:r>
            <a:r>
              <a:rPr lang="en-US" sz="3200" dirty="0" err="1" smtClean="0">
                <a:latin typeface="Calibri"/>
              </a:rPr>
              <a:t>Ar</a:t>
            </a:r>
            <a:r>
              <a:rPr lang="en-US" sz="3200" dirty="0" smtClean="0">
                <a:latin typeface="Calibri"/>
              </a:rPr>
              <a:t>(O) =  2 · 23  +  16 = 62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700808"/>
            <a:ext cx="62664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Mr</a:t>
            </a:r>
            <a:r>
              <a:rPr lang="en-US" sz="3200" dirty="0" smtClean="0"/>
              <a:t>(H</a:t>
            </a:r>
            <a:r>
              <a:rPr lang="en-US" sz="3200" dirty="0" smtClean="0">
                <a:latin typeface="Calibri"/>
              </a:rPr>
              <a:t>₂SO₄)  =  2 · 1 + 32 + 4 · 16 = 98</a:t>
            </a:r>
            <a:endParaRPr lang="ru-RU" sz="3200" dirty="0"/>
          </a:p>
        </p:txBody>
      </p:sp>
      <p:sp>
        <p:nvSpPr>
          <p:cNvPr id="4" name="Правая фигурная скобка 3"/>
          <p:cNvSpPr/>
          <p:nvPr/>
        </p:nvSpPr>
        <p:spPr>
          <a:xfrm rot="5400000">
            <a:off x="2832956" y="2143708"/>
            <a:ext cx="720080" cy="842392"/>
          </a:xfrm>
          <a:prstGeom prst="rightBrace">
            <a:avLst>
              <a:gd name="adj1" fmla="val 8333"/>
              <a:gd name="adj2" fmla="val 534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Левая фигурная скобка 4"/>
          <p:cNvSpPr/>
          <p:nvPr/>
        </p:nvSpPr>
        <p:spPr>
          <a:xfrm rot="16200000">
            <a:off x="4915472" y="2149424"/>
            <a:ext cx="731512" cy="8423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987824" y="2852936"/>
            <a:ext cx="44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6056" y="2780928"/>
            <a:ext cx="44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3995936" y="2204864"/>
            <a:ext cx="216024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923928" y="2852936"/>
            <a:ext cx="4411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</a:rPr>
              <a:t>?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7584" y="3717032"/>
            <a:ext cx="64739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u="sng" dirty="0" smtClean="0">
                <a:solidFill>
                  <a:srgbClr val="7030A0"/>
                </a:solidFill>
              </a:rPr>
              <a:t>РАСЧИТАЙТЕ      ОТНОСИТЕЛЬНЫЕ</a:t>
            </a:r>
          </a:p>
          <a:p>
            <a:r>
              <a:rPr lang="ru-RU" sz="2800" b="1" i="1" u="sng" dirty="0" smtClean="0">
                <a:solidFill>
                  <a:srgbClr val="7030A0"/>
                </a:solidFill>
              </a:rPr>
              <a:t> МОЛЕКУЛЯРНЫЕ     МАССЫ :</a:t>
            </a:r>
            <a:endParaRPr lang="ru-RU" sz="2800" b="1" i="1" u="sng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4725144"/>
            <a:ext cx="23503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/>
              <a:t>Mr</a:t>
            </a:r>
            <a:r>
              <a:rPr lang="en-US" sz="2800" b="1" dirty="0" smtClean="0"/>
              <a:t>( H</a:t>
            </a:r>
            <a:r>
              <a:rPr lang="en-US" sz="2800" b="1" dirty="0" smtClean="0">
                <a:latin typeface="Calibri"/>
              </a:rPr>
              <a:t>₂</a:t>
            </a:r>
            <a:r>
              <a:rPr lang="en-US" sz="2800" b="1" dirty="0" smtClean="0"/>
              <a:t>O) </a:t>
            </a:r>
            <a:r>
              <a:rPr lang="en-US" sz="2800" b="1" dirty="0" smtClean="0">
                <a:latin typeface="Calibri"/>
              </a:rPr>
              <a:t>=  ?</a:t>
            </a:r>
          </a:p>
          <a:p>
            <a:endParaRPr lang="en-US" sz="2800" b="1" dirty="0" smtClean="0">
              <a:latin typeface="Calibri"/>
            </a:endParaRPr>
          </a:p>
          <a:p>
            <a:r>
              <a:rPr lang="en-US" sz="2800" b="1" dirty="0" err="1" smtClean="0">
                <a:latin typeface="Calibri"/>
              </a:rPr>
              <a:t>Mr</a:t>
            </a:r>
            <a:r>
              <a:rPr lang="en-US" sz="2800" b="1" dirty="0" smtClean="0">
                <a:latin typeface="Calibri"/>
              </a:rPr>
              <a:t>( </a:t>
            </a:r>
            <a:r>
              <a:rPr lang="en-US" sz="2800" b="1" dirty="0" err="1" smtClean="0">
                <a:latin typeface="Calibri"/>
              </a:rPr>
              <a:t>NaCl</a:t>
            </a:r>
            <a:r>
              <a:rPr lang="en-US" sz="2800" b="1" dirty="0" smtClean="0">
                <a:latin typeface="Calibri"/>
              </a:rPr>
              <a:t>) =  ?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563888" y="4725144"/>
            <a:ext cx="5072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Mr</a:t>
            </a:r>
            <a:r>
              <a:rPr lang="en-US" sz="3200" b="1" dirty="0" smtClean="0"/>
              <a:t>(H</a:t>
            </a:r>
            <a:r>
              <a:rPr lang="en-US" sz="3200" b="1" dirty="0" smtClean="0">
                <a:latin typeface="Calibri"/>
              </a:rPr>
              <a:t>₂</a:t>
            </a:r>
            <a:r>
              <a:rPr lang="en-US" sz="3200" b="1" dirty="0" smtClean="0"/>
              <a:t>O) </a:t>
            </a:r>
            <a:r>
              <a:rPr lang="en-US" sz="3200" b="1" dirty="0" smtClean="0">
                <a:latin typeface="Calibri"/>
              </a:rPr>
              <a:t>= 2 · 1  +  16  =  18 </a:t>
            </a:r>
            <a:endParaRPr lang="ru-RU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491880" y="5445224"/>
            <a:ext cx="53269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Mr</a:t>
            </a:r>
            <a:r>
              <a:rPr lang="en-US" sz="3200" b="1" dirty="0" smtClean="0"/>
              <a:t>(</a:t>
            </a:r>
            <a:r>
              <a:rPr lang="en-US" sz="3200" b="1" dirty="0" err="1" smtClean="0"/>
              <a:t>NaCl</a:t>
            </a:r>
            <a:r>
              <a:rPr lang="en-US" sz="3200" b="1" dirty="0" smtClean="0"/>
              <a:t>) </a:t>
            </a:r>
            <a:r>
              <a:rPr lang="en-US" sz="3200" b="1" dirty="0" smtClean="0">
                <a:latin typeface="Calibri"/>
              </a:rPr>
              <a:t>=  23  +  35,5 = 58,5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827584" y="4077072"/>
          <a:ext cx="7632848" cy="1258876"/>
        </p:xfrm>
        <a:graphic>
          <a:graphicData uri="http://schemas.openxmlformats.org/drawingml/2006/table">
            <a:tbl>
              <a:tblPr/>
              <a:tblGrid>
                <a:gridCol w="3816025"/>
                <a:gridCol w="3816823"/>
              </a:tblGrid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ПРОСТЫЕ        ВЕЩЕСТВА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  <a:cs typeface="Times New Roman"/>
                        </a:rPr>
                        <a:t>СЛОЖНЫЕ         ВЕЩЕСТВА</a:t>
                      </a:r>
                      <a:endParaRPr lang="ru-RU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5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59351" y="260648"/>
            <a:ext cx="8784649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.Закрепление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темы «Простые и сложные вещества.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1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Относительная    молекулярная  масса вещества».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 1.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Ниже перечисленные вещества разделите на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простые и сложные: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ru-RU" sz="2400" b="0" i="0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4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Cu , N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Cl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Al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H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 Br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NaCl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MgSO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KOH 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Fe 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Au 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Ag 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ZnO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LiI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KF,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Cr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,  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Вычислите молекулярные массы: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ru-RU" sz="2400" baseline="-300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K</a:t>
            </a:r>
            <a:r>
              <a:rPr kumimoji="0" 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,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MgSO</a:t>
            </a:r>
            <a:r>
              <a:rPr kumimoji="0" lang="en-US" sz="24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2060848"/>
            <a:ext cx="646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08104" y="206084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5656" y="278092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1920" y="270892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04248" y="278092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278092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3068960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55976" y="314096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68344" y="2780928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___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15816" y="6237312"/>
            <a:ext cx="3525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ОТВЕТ:  </a:t>
            </a:r>
            <a:r>
              <a:rPr lang="ru-RU" sz="2400" b="1" i="1" dirty="0" smtClean="0">
                <a:latin typeface="Calibri"/>
              </a:rPr>
              <a:t>28  ;  74,5  ;   120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51520" y="511805"/>
            <a:ext cx="8059963" cy="663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i="1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Заключительная часть 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Ну вот , ребята дорогие,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Заканчивается урок.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Вы поработали на славу,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Трудился каждый, кто как мог.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Теперь вы сможете уверенно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Любые формулы читать,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Простые, сложные , наверное,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Соединенья разбирать.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А так же массу находить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Ещё молекулярную.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Ведь эта тема в химии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Всегда важна и главная.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Домашнюю с доски спишите,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Все книжки можете собрать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И на здоровье отдыхать.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Рисунок 2" descr="нед2 хи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0"/>
            <a:ext cx="2771800" cy="522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7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1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7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0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710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7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7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0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7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7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710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71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71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710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7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7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710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10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71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71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710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546951" y="2825552"/>
          <a:ext cx="5597049" cy="4032448"/>
        </p:xfrm>
        <a:graphic>
          <a:graphicData uri="http://schemas.openxmlformats.org/presentationml/2006/ole">
            <p:oleObj spid="_x0000_s1026" name="Презентация" r:id="rId3" imgW="4569445" imgH="3426611" progId="PowerPoint.Show.12">
              <p:embed/>
            </p:oleObj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1628800"/>
            <a:ext cx="586814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Ошибку эту я смогу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Немедленно исправить.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Ну что ж я с вами не прощаюсь,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Благодарю  всех за урок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>
                <a:latin typeface="Arial" pitchFamily="34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cs typeface="Times New Roman" pitchFamily="18" charset="0"/>
              </a:rPr>
              <a:t>  До скорого свидания!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90872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Ещё забыла вам сейчас</a:t>
            </a:r>
            <a:endParaRPr lang="ru-RU" sz="2400" dirty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Оценочки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поставить,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796062"/>
            <a:ext cx="50093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3429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Проверка домашнего задания.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-3429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По традиции опять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Начинаем как обычно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Мы «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домашку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» проверять.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Это ведь для нас привычно.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Приготовьтесь отвечать,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429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Сейчас буду вызывать!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691680" y="4365104"/>
            <a:ext cx="401340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Испугались?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Пошутила…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Вызывать не буду!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Лучше тесты вам раздам,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Всем потом оценки дам.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Рисунок 3" descr="неделя химии рисуно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6098" y="620688"/>
            <a:ext cx="4667902" cy="3896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52736"/>
            <a:ext cx="728975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Список  использованных материалов:</a:t>
            </a:r>
          </a:p>
          <a:p>
            <a:pPr marL="342900" indent="-342900">
              <a:buAutoNum type="arabicPeriod"/>
            </a:pPr>
            <a:r>
              <a:rPr lang="ru-RU" dirty="0" smtClean="0">
                <a:hlinkClick r:id="rId2"/>
              </a:rPr>
              <a:t>Сова - </a:t>
            </a:r>
            <a:r>
              <a:rPr lang="en-US" dirty="0" smtClean="0">
                <a:hlinkClick r:id="rId2"/>
              </a:rPr>
              <a:t>http</a:t>
            </a:r>
            <a:r>
              <a:rPr lang="ru-RU" dirty="0" smtClean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www.koipkro.kostroma.ru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3"/>
              </a:rPr>
              <a:t>Сова - </a:t>
            </a:r>
            <a:r>
              <a:rPr lang="en-US" dirty="0" smtClean="0">
                <a:hlinkClick r:id="rId3"/>
              </a:rPr>
              <a:t>http</a:t>
            </a:r>
            <a:r>
              <a:rPr lang="ru-RU" dirty="0" smtClean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www.school.xvatit.com</a:t>
            </a:r>
            <a:r>
              <a:rPr lang="ru-RU" dirty="0" smtClean="0">
                <a:hlinkClick r:id="rId3"/>
              </a:rPr>
              <a:t>/</a:t>
            </a:r>
            <a:r>
              <a:rPr lang="en-US" dirty="0" smtClean="0">
                <a:hlinkClick r:id="rId3"/>
              </a:rPr>
              <a:t>index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4"/>
              </a:rPr>
              <a:t>Химический элемент водород - </a:t>
            </a:r>
            <a:r>
              <a:rPr lang="en-US" dirty="0" smtClean="0">
                <a:hlinkClick r:id="rId4"/>
              </a:rPr>
              <a:t>http</a:t>
            </a:r>
            <a:r>
              <a:rPr lang="ru-RU" dirty="0" smtClean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www.techportal.cere.cnedy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hlinkClick r:id="rId5"/>
              </a:rPr>
              <a:t>Химический элемент азот - </a:t>
            </a:r>
            <a:r>
              <a:rPr lang="en-US" dirty="0" smtClean="0">
                <a:hlinkClick r:id="rId5"/>
              </a:rPr>
              <a:t>http</a:t>
            </a:r>
            <a:r>
              <a:rPr lang="ru-RU" dirty="0" smtClean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www.buzzle.com</a:t>
            </a:r>
            <a:r>
              <a:rPr lang="ru-RU" dirty="0" smtClean="0">
                <a:hlinkClick r:id="rId5"/>
              </a:rPr>
              <a:t>/</a:t>
            </a:r>
            <a:r>
              <a:rPr lang="en-US" dirty="0" smtClean="0">
                <a:hlinkClick r:id="rId5"/>
              </a:rPr>
              <a:t>articles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ru-RU" dirty="0" smtClean="0">
                <a:hlinkClick r:id="rId6"/>
              </a:rPr>
              <a:t>Школьный звонок - </a:t>
            </a:r>
            <a:r>
              <a:rPr lang="en-US" dirty="0" smtClean="0">
                <a:hlinkClick r:id="rId6"/>
              </a:rPr>
              <a:t>http</a:t>
            </a:r>
            <a:r>
              <a:rPr lang="ru-RU" dirty="0" smtClean="0">
                <a:hlinkClick r:id="rId6"/>
              </a:rPr>
              <a:t>://</a:t>
            </a:r>
            <a:r>
              <a:rPr lang="en-US" dirty="0" smtClean="0">
                <a:hlinkClick r:id="rId6"/>
              </a:rPr>
              <a:t>www.edu.cap.ru/</a:t>
            </a:r>
            <a:r>
              <a:rPr lang="ru-RU" dirty="0" smtClean="0">
                <a:hlinkClick r:id="rId6"/>
              </a:rPr>
              <a:t>?</a:t>
            </a:r>
            <a:r>
              <a:rPr lang="en-US" dirty="0" smtClean="0">
                <a:hlinkClick r:id="rId6"/>
              </a:rPr>
              <a:t>t=</a:t>
            </a:r>
            <a:r>
              <a:rPr lang="en-US" dirty="0" err="1" smtClean="0">
                <a:hlinkClick r:id="rId6"/>
              </a:rPr>
              <a:t>hry&amp;e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hlinkClick r:id="rId7"/>
              </a:rPr>
              <a:t>Прохорова С.В. </a:t>
            </a:r>
            <a:r>
              <a:rPr lang="en-US" dirty="0" smtClean="0">
                <a:hlinkClick r:id="rId7"/>
              </a:rPr>
              <a:t>http</a:t>
            </a:r>
            <a:r>
              <a:rPr lang="ru-RU" dirty="0" smtClean="0">
                <a:hlinkClick r:id="rId7"/>
              </a:rPr>
              <a:t>:/</a:t>
            </a:r>
            <a:r>
              <a:rPr lang="en-US" dirty="0" smtClean="0">
                <a:hlinkClick r:id="rId7"/>
              </a:rPr>
              <a:t>/nsportal.ru/</a:t>
            </a:r>
            <a:r>
              <a:rPr lang="en-US" dirty="0" err="1" smtClean="0">
                <a:hlinkClick r:id="rId7"/>
              </a:rPr>
              <a:t>svetlana-viktorovna-prohorova</a:t>
            </a:r>
            <a:endParaRPr lang="en-US" dirty="0" smtClean="0"/>
          </a:p>
          <a:p>
            <a:pPr marL="342900" indent="-342900">
              <a:buFontTx/>
              <a:buAutoNum type="arabicPeriod"/>
            </a:pPr>
            <a:r>
              <a:rPr lang="ru-RU" dirty="0" smtClean="0">
                <a:hlinkClick r:id="rId8"/>
              </a:rPr>
              <a:t>Смайлик - </a:t>
            </a:r>
            <a:r>
              <a:rPr lang="en-US" dirty="0" smtClean="0">
                <a:hlinkClick r:id="rId8"/>
              </a:rPr>
              <a:t>http</a:t>
            </a:r>
            <a:r>
              <a:rPr lang="ru-RU" dirty="0" smtClean="0">
                <a:hlinkClick r:id="rId8"/>
              </a:rPr>
              <a:t>://</a:t>
            </a:r>
            <a:r>
              <a:rPr lang="en-US" dirty="0" smtClean="0">
                <a:hlinkClick r:id="rId8"/>
              </a:rPr>
              <a:t>forum.gorod.dp.ua/</a:t>
            </a:r>
            <a:r>
              <a:rPr lang="en-US" dirty="0" err="1" smtClean="0">
                <a:hlinkClick r:id="rId8"/>
              </a:rPr>
              <a:t>shwt</a:t>
            </a: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FontTx/>
              <a:buAutoNum type="arabicPeriod"/>
            </a:pPr>
            <a:endParaRPr lang="en-US" dirty="0" smtClean="0"/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0" y="692696"/>
            <a:ext cx="9076844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ПРОВЕРОЧНЫЙ  ТЕСТ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 1: подбери соответствие.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1.Аргентум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2.Аурум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3.Гидраргирум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4.Силициум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5.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Натрий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6.Плюмбум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7.Фосфор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8.Кальций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9.Купрум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10.Феррум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4168" y="2060848"/>
            <a:ext cx="23762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а)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Ag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б)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Cu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в) 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Fe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endParaRPr lang="ru-RU" sz="2800" dirty="0" smtClean="0"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г)   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а                                                      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  </a:t>
            </a:r>
            <a:r>
              <a:rPr lang="en-US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Na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е)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H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ж)   </a:t>
            </a:r>
            <a:r>
              <a:rPr kumimoji="0" lang="en-US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Pb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)    </a:t>
            </a:r>
            <a:r>
              <a:rPr lang="ru-RU" sz="2800" dirty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lang="ru-RU" sz="28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и)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Si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к)  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Au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628800"/>
          <a:ext cx="8784974" cy="5049392"/>
        </p:xfrm>
        <a:graphic>
          <a:graphicData uri="http://schemas.openxmlformats.org/drawingml/2006/table">
            <a:tbl>
              <a:tblPr/>
              <a:tblGrid>
                <a:gridCol w="759999"/>
                <a:gridCol w="5720720"/>
                <a:gridCol w="2304255"/>
              </a:tblGrid>
              <a:tr h="426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Явления . Тела и вещества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Х, </a:t>
                      </a:r>
                      <a:r>
                        <a:rPr lang="ru-RU" sz="2400" b="1" i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Ф,    Т,    </a:t>
                      </a:r>
                      <a:r>
                        <a:rPr lang="ru-RU" sz="2400" b="1" i="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</a:t>
                      </a:r>
                      <a:endParaRPr lang="ru-RU" sz="2400" b="1" i="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Образование</a:t>
                      </a:r>
                      <a:r>
                        <a:rPr lang="ru-RU" sz="20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зеленого налета на медных предметах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Выветривание горных пород.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Испарение воды из водоема.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Кипячение воды в чайнике.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Сжигание бензина в двигателе автомобиля.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Потемнение изделий из серебра.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7.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Перегнивание растений.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8.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Плавление железа.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9.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Стекло.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10.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Железо.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11.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Ведро.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12.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Заяц.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13.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  <a:cs typeface="Times New Roman"/>
                        </a:rPr>
                        <a:t>Лед.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9143999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Задание 2. В таблице против каждого явления проставьте букву «Х» или «Ф» (химическое или физическое), а против тел и веществ буквы «Т» или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«В» соответственно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476672"/>
            <a:ext cx="31376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</a:rPr>
              <a:t>ПРОВЕРКА    ТЕСТА</a:t>
            </a:r>
            <a:endParaRPr lang="ru-RU" sz="24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1928605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1</a:t>
            </a:r>
            <a:r>
              <a:rPr lang="ru-RU" sz="3600" dirty="0" smtClean="0"/>
              <a:t>  – а       </a:t>
            </a:r>
          </a:p>
          <a:p>
            <a:r>
              <a:rPr lang="ru-RU" sz="4000" dirty="0" smtClean="0"/>
              <a:t>2</a:t>
            </a:r>
            <a:r>
              <a:rPr lang="ru-RU" sz="3600" dirty="0" smtClean="0"/>
              <a:t> – к</a:t>
            </a:r>
          </a:p>
          <a:p>
            <a:r>
              <a:rPr lang="ru-RU" sz="3600" dirty="0" smtClean="0"/>
              <a:t>3 – е</a:t>
            </a:r>
          </a:p>
          <a:p>
            <a:r>
              <a:rPr lang="ru-RU" sz="3600" dirty="0" smtClean="0"/>
              <a:t>4 – и</a:t>
            </a:r>
          </a:p>
          <a:p>
            <a:r>
              <a:rPr lang="ru-RU" sz="3600" dirty="0" smtClean="0"/>
              <a:t>5 – </a:t>
            </a:r>
            <a:r>
              <a:rPr lang="ru-RU" sz="3600" dirty="0" err="1" smtClean="0"/>
              <a:t>д</a:t>
            </a:r>
            <a:endParaRPr lang="ru-RU" sz="3600" dirty="0" smtClean="0"/>
          </a:p>
          <a:p>
            <a:r>
              <a:rPr lang="ru-RU" sz="3600" dirty="0" smtClean="0"/>
              <a:t>6 – ж</a:t>
            </a:r>
          </a:p>
          <a:p>
            <a:r>
              <a:rPr lang="ru-RU" sz="3600" dirty="0" smtClean="0"/>
              <a:t>7 – </a:t>
            </a:r>
            <a:r>
              <a:rPr lang="ru-RU" sz="3600" dirty="0" err="1" smtClean="0"/>
              <a:t>з</a:t>
            </a:r>
            <a:endParaRPr lang="ru-RU" sz="3600" dirty="0" smtClean="0"/>
          </a:p>
          <a:p>
            <a:r>
              <a:rPr lang="ru-RU" sz="3600" dirty="0" smtClean="0"/>
              <a:t>8 – г</a:t>
            </a:r>
          </a:p>
          <a:p>
            <a:r>
              <a:rPr lang="ru-RU" sz="3600" dirty="0" smtClean="0"/>
              <a:t>9 – б</a:t>
            </a:r>
          </a:p>
          <a:p>
            <a:r>
              <a:rPr lang="ru-RU" sz="3600" dirty="0" smtClean="0"/>
              <a:t>10 - в</a:t>
            </a:r>
            <a:endParaRPr lang="ru-RU" sz="36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3968" y="0"/>
          <a:ext cx="4680520" cy="655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0260"/>
                <a:gridCol w="2340260"/>
              </a:tblGrid>
              <a:tr h="3335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 </a:t>
                      </a:r>
                      <a:r>
                        <a:rPr lang="ru-RU" dirty="0" err="1" smtClean="0"/>
                        <a:t>п</a:t>
                      </a:r>
                      <a:r>
                        <a:rPr lang="ru-RU" dirty="0" smtClean="0"/>
                        <a:t>/</a:t>
                      </a:r>
                      <a:r>
                        <a:rPr lang="ru-RU" dirty="0" err="1" smtClean="0"/>
                        <a:t>п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ОТВЕТЫ</a:t>
                      </a:r>
                      <a:endParaRPr lang="ru-RU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1                                             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Х</a:t>
                      </a:r>
                      <a:endParaRPr lang="ru-RU" sz="2400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Ф</a:t>
                      </a:r>
                      <a:endParaRPr lang="ru-RU" sz="2400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Ф</a:t>
                      </a:r>
                      <a:endParaRPr lang="ru-RU" sz="2400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Ф</a:t>
                      </a:r>
                      <a:endParaRPr lang="ru-RU" sz="2400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Х</a:t>
                      </a:r>
                      <a:endParaRPr lang="ru-RU" sz="2400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Х</a:t>
                      </a:r>
                      <a:endParaRPr lang="ru-RU" sz="2400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7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Х</a:t>
                      </a:r>
                      <a:endParaRPr lang="ru-RU" sz="2400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8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Ф</a:t>
                      </a:r>
                      <a:endParaRPr lang="ru-RU" sz="2400" dirty="0"/>
                    </a:p>
                  </a:txBody>
                  <a:tcPr/>
                </a:tc>
              </a:tr>
              <a:tr h="416977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  9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В</a:t>
                      </a:r>
                      <a:endParaRPr lang="ru-RU" sz="2400" dirty="0"/>
                    </a:p>
                  </a:txBody>
                  <a:tcPr/>
                </a:tc>
              </a:tr>
              <a:tr h="4725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      10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В</a:t>
                      </a:r>
                      <a:endParaRPr lang="ru-RU" sz="2400" dirty="0"/>
                    </a:p>
                  </a:txBody>
                  <a:tcPr/>
                </a:tc>
              </a:tr>
              <a:tr h="4725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      11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Т</a:t>
                      </a:r>
                      <a:endParaRPr lang="ru-RU" sz="2400" dirty="0"/>
                    </a:p>
                  </a:txBody>
                  <a:tcPr/>
                </a:tc>
              </a:tr>
              <a:tr h="4725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      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Т</a:t>
                      </a:r>
                      <a:endParaRPr lang="ru-RU" sz="2400" dirty="0"/>
                    </a:p>
                  </a:txBody>
                  <a:tcPr/>
                </a:tc>
              </a:tr>
              <a:tr h="472573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     </a:t>
                      </a:r>
                      <a:r>
                        <a:rPr lang="ru-RU" sz="2800" baseline="0" dirty="0" smtClean="0"/>
                        <a:t> </a:t>
                      </a:r>
                      <a:r>
                        <a:rPr lang="ru-RU" sz="2800" dirty="0" smtClean="0"/>
                        <a:t>13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             В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052736"/>
            <a:ext cx="5258171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Оценки:</a:t>
            </a:r>
          </a:p>
          <a:p>
            <a:endParaRPr lang="ru-RU" sz="2800" dirty="0"/>
          </a:p>
          <a:p>
            <a:r>
              <a:rPr lang="ru-RU" sz="2800" dirty="0" smtClean="0"/>
              <a:t>« </a:t>
            </a:r>
            <a:r>
              <a:rPr lang="ru-RU" sz="4000" b="1" dirty="0" smtClean="0">
                <a:solidFill>
                  <a:srgbClr val="FF0000"/>
                </a:solidFill>
                <a:latin typeface="Calibri"/>
              </a:rPr>
              <a:t>5</a:t>
            </a:r>
            <a:r>
              <a:rPr lang="ru-RU" sz="2800" dirty="0" smtClean="0"/>
              <a:t> »        -           </a:t>
            </a:r>
            <a:r>
              <a:rPr lang="ru-RU" sz="2800" dirty="0" smtClean="0">
                <a:latin typeface="Calibri"/>
              </a:rPr>
              <a:t> 20  -   23  балла</a:t>
            </a:r>
          </a:p>
          <a:p>
            <a:endParaRPr lang="ru-RU" sz="2800" dirty="0" smtClean="0">
              <a:latin typeface="Calibri"/>
            </a:endParaRPr>
          </a:p>
          <a:p>
            <a:r>
              <a:rPr lang="ru-RU" sz="2800" dirty="0" smtClean="0">
                <a:latin typeface="Calibri"/>
              </a:rPr>
              <a:t>« </a:t>
            </a:r>
            <a:r>
              <a:rPr lang="ru-RU" sz="4000" b="1" dirty="0" smtClean="0">
                <a:solidFill>
                  <a:srgbClr val="0070C0"/>
                </a:solidFill>
                <a:latin typeface="Calibri"/>
              </a:rPr>
              <a:t>4 </a:t>
            </a:r>
            <a:r>
              <a:rPr lang="ru-RU" sz="2800" dirty="0" smtClean="0">
                <a:latin typeface="Calibri"/>
              </a:rPr>
              <a:t>»         -             16  -  19 баллов</a:t>
            </a:r>
          </a:p>
          <a:p>
            <a:endParaRPr lang="ru-RU" sz="2800" dirty="0">
              <a:latin typeface="Calibri"/>
            </a:endParaRPr>
          </a:p>
          <a:p>
            <a:r>
              <a:rPr lang="ru-RU" sz="2800" dirty="0" smtClean="0">
                <a:latin typeface="Calibri"/>
              </a:rPr>
              <a:t>« </a:t>
            </a:r>
            <a:r>
              <a:rPr lang="ru-RU" sz="4000" b="1" dirty="0" smtClean="0">
                <a:solidFill>
                  <a:srgbClr val="00B050"/>
                </a:solidFill>
                <a:latin typeface="Calibri"/>
              </a:rPr>
              <a:t>3</a:t>
            </a:r>
            <a:r>
              <a:rPr lang="ru-RU" sz="2800" dirty="0" smtClean="0">
                <a:latin typeface="Calibri"/>
              </a:rPr>
              <a:t> »         -             12  -  15 баллов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1021377"/>
            <a:ext cx="5036507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3.«Формула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вещества».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Что может формула сказать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О разных веществах?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Ты сможешь многое узнать,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Ведь все в твоих руках.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Правило про формулы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Будем составлять,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Чтобы потом правильно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Его применять.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331640" y="3573016"/>
            <a:ext cx="781236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40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Химическая формула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4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Запись ведь условная,</a:t>
            </a:r>
            <a:endParaRPr kumimoji="0" lang="ru-RU" sz="2400" b="0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Отразит состав веществ</a:t>
            </a:r>
            <a:endParaRPr kumimoji="0" lang="ru-RU" sz="2400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Всех беспрекословно.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Чтобы было формулы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Нам легко писать,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Знаки элементов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Отлично нужно знать!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32040" y="1844824"/>
            <a:ext cx="1944216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   H</a:t>
            </a:r>
            <a:r>
              <a:rPr lang="en-US" sz="4800" b="1" i="1" dirty="0" smtClean="0">
                <a:solidFill>
                  <a:srgbClr val="FF0000"/>
                </a:solidFill>
                <a:latin typeface="Calibri"/>
              </a:rPr>
              <a:t>₂</a:t>
            </a:r>
            <a:r>
              <a:rPr lang="en-US" sz="4800" b="1" i="1" dirty="0" smtClean="0">
                <a:solidFill>
                  <a:srgbClr val="FF0000"/>
                </a:solidFill>
              </a:rPr>
              <a:t>O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48264" y="2708920"/>
            <a:ext cx="1574983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800" b="1" i="1" dirty="0" err="1" smtClean="0">
                <a:solidFill>
                  <a:srgbClr val="FF0000"/>
                </a:solidFill>
              </a:rPr>
              <a:t>NaCl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5589240"/>
            <a:ext cx="2701381" cy="830997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FF0000"/>
                </a:solidFill>
              </a:rPr>
              <a:t>C</a:t>
            </a:r>
            <a:r>
              <a:rPr lang="en-US" sz="4800" b="1" i="1" dirty="0" smtClean="0">
                <a:solidFill>
                  <a:srgbClr val="FF0000"/>
                </a:solidFill>
                <a:latin typeface="Calibri"/>
              </a:rPr>
              <a:t>₁₂</a:t>
            </a:r>
            <a:r>
              <a:rPr lang="en-US" sz="4800" b="1" i="1" dirty="0" smtClean="0">
                <a:solidFill>
                  <a:srgbClr val="FF0000"/>
                </a:solidFill>
              </a:rPr>
              <a:t>H</a:t>
            </a:r>
            <a:r>
              <a:rPr lang="en-US" sz="4800" b="1" i="1" dirty="0" smtClean="0">
                <a:solidFill>
                  <a:srgbClr val="FF0000"/>
                </a:solidFill>
                <a:latin typeface="Calibri"/>
              </a:rPr>
              <a:t>₂₂</a:t>
            </a:r>
            <a:r>
              <a:rPr lang="en-US" sz="4800" b="1" i="1" dirty="0" smtClean="0">
                <a:solidFill>
                  <a:srgbClr val="FF0000"/>
                </a:solidFill>
              </a:rPr>
              <a:t>O</a:t>
            </a:r>
            <a:r>
              <a:rPr lang="en-US" sz="4800" b="1" i="1" dirty="0" smtClean="0">
                <a:solidFill>
                  <a:srgbClr val="FF0000"/>
                </a:solidFill>
                <a:latin typeface="Calibri"/>
              </a:rPr>
              <a:t>₁₁</a:t>
            </a:r>
            <a:endParaRPr lang="ru-RU" sz="48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7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7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7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908720"/>
            <a:ext cx="5382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u="sng" dirty="0" smtClean="0">
                <a:solidFill>
                  <a:srgbClr val="FF0000"/>
                </a:solidFill>
              </a:rPr>
              <a:t>ФОРМУЛЫ    ВЕЩЕСТВ</a:t>
            </a:r>
            <a:endParaRPr lang="ru-RU" sz="36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1772816"/>
            <a:ext cx="744101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 - </a:t>
            </a:r>
            <a:r>
              <a:rPr lang="ru-RU" sz="3200" dirty="0" smtClean="0"/>
              <a:t>один атом водорода</a:t>
            </a:r>
          </a:p>
          <a:p>
            <a:r>
              <a:rPr lang="en-US" sz="3200" dirty="0" smtClean="0"/>
              <a:t>H</a:t>
            </a:r>
            <a:r>
              <a:rPr lang="en-US" sz="3200" dirty="0" smtClean="0">
                <a:latin typeface="Calibri"/>
              </a:rPr>
              <a:t>₂</a:t>
            </a:r>
            <a:r>
              <a:rPr lang="ru-RU" sz="3200" dirty="0" smtClean="0"/>
              <a:t> - одна молекула водорода</a:t>
            </a:r>
            <a:endParaRPr lang="en-US" sz="3200" dirty="0" smtClean="0"/>
          </a:p>
          <a:p>
            <a:r>
              <a:rPr lang="en-US" sz="3200" dirty="0" smtClean="0"/>
              <a:t>H</a:t>
            </a:r>
            <a:r>
              <a:rPr lang="en-US" sz="3200" dirty="0" smtClean="0">
                <a:latin typeface="Calibri"/>
              </a:rPr>
              <a:t>₂</a:t>
            </a:r>
            <a:r>
              <a:rPr lang="en-US" sz="3200" dirty="0" smtClean="0"/>
              <a:t>SO</a:t>
            </a:r>
            <a:r>
              <a:rPr lang="en-US" sz="3200" dirty="0" smtClean="0">
                <a:latin typeface="Calibri"/>
              </a:rPr>
              <a:t>₄</a:t>
            </a:r>
            <a:r>
              <a:rPr lang="en-US" sz="3200" dirty="0" smtClean="0"/>
              <a:t> </a:t>
            </a:r>
            <a:r>
              <a:rPr lang="ru-RU" sz="3200" dirty="0" smtClean="0"/>
              <a:t>- одна молекула серной кислоты</a:t>
            </a:r>
          </a:p>
          <a:p>
            <a:r>
              <a:rPr lang="en-US" sz="3200" dirty="0" smtClean="0"/>
              <a:t>H</a:t>
            </a:r>
            <a:r>
              <a:rPr lang="en-US" sz="3200" dirty="0" smtClean="0">
                <a:latin typeface="Calibri"/>
              </a:rPr>
              <a:t>₂</a:t>
            </a:r>
            <a:r>
              <a:rPr lang="en-US" sz="3200" dirty="0" smtClean="0"/>
              <a:t>O </a:t>
            </a:r>
            <a:r>
              <a:rPr lang="ru-RU" sz="3200" dirty="0" smtClean="0"/>
              <a:t>- одна молекула воды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393305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Какую же информацию несет в себе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химическая формула?</a:t>
            </a:r>
            <a:endParaRPr lang="ru-RU" sz="2800" b="1" dirty="0" smtClean="0">
              <a:solidFill>
                <a:srgbClr val="7030A0"/>
              </a:solidFill>
              <a:latin typeface="Arial" pitchFamily="34" charset="0"/>
            </a:endParaRPr>
          </a:p>
        </p:txBody>
      </p:sp>
      <p:pic>
        <p:nvPicPr>
          <p:cNvPr id="5" name="Рисунок 4" descr="водор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4763720"/>
            <a:ext cx="2232248" cy="18336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31640" y="6021288"/>
            <a:ext cx="1843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водород</a:t>
            </a:r>
            <a:endParaRPr lang="ru-RU" sz="3200" b="1" dirty="0"/>
          </a:p>
        </p:txBody>
      </p:sp>
      <p:pic>
        <p:nvPicPr>
          <p:cNvPr id="8" name="Рисунок 7" descr="азо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32240" y="4437112"/>
            <a:ext cx="1888050" cy="16561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236296" y="6021288"/>
            <a:ext cx="13596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азот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4869160"/>
            <a:ext cx="2088232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95936" y="4869160"/>
            <a:ext cx="18722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 smtClean="0">
                <a:solidFill>
                  <a:schemeClr val="bg1"/>
                </a:solidFill>
              </a:rPr>
              <a:t>O</a:t>
            </a:r>
            <a:r>
              <a:rPr lang="en-US" sz="8800" b="1" dirty="0" smtClean="0">
                <a:solidFill>
                  <a:schemeClr val="bg1"/>
                </a:solidFill>
                <a:latin typeface="Calibri"/>
              </a:rPr>
              <a:t>₂</a:t>
            </a:r>
            <a:endParaRPr lang="ru-RU" sz="8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79912" y="6093296"/>
            <a:ext cx="18651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кислород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 animBg="1"/>
      <p:bldP spid="12" grpId="0"/>
      <p:bldP spid="12" grpId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767</TotalTime>
  <Words>1980</Words>
  <Application>Microsoft Office PowerPoint</Application>
  <PresentationFormat>Экран (4:3)</PresentationFormat>
  <Paragraphs>510</Paragraphs>
  <Slides>30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Поток</vt:lpstr>
      <vt:lpstr>Презентация</vt:lpstr>
      <vt:lpstr>ФОРМУЛА ВЕЩЕСТВА. ОТНОСИТЕЛЬНАЯ МОЛЕКУЛЯРНАЯ МАССА. ПРОСТЫЕ И СЛОЖНЫЕ ВЕЩЕСТВА.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ФОРМУЛА ВЕЩЕСТВА. ОТНОСИТЕЛЬНАЯ МОЛЕКУЛЯРНАЯ МАССА.</dc:title>
  <dc:creator>RockNRolf</dc:creator>
  <cp:lastModifiedBy>RockNRolf</cp:lastModifiedBy>
  <cp:revision>81</cp:revision>
  <dcterms:created xsi:type="dcterms:W3CDTF">2013-07-07T17:23:47Z</dcterms:created>
  <dcterms:modified xsi:type="dcterms:W3CDTF">2013-07-29T22:43:48Z</dcterms:modified>
</cp:coreProperties>
</file>