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305" r:id="rId4"/>
    <p:sldId id="302" r:id="rId5"/>
    <p:sldId id="306" r:id="rId6"/>
    <p:sldId id="307" r:id="rId7"/>
    <p:sldId id="308" r:id="rId8"/>
    <p:sldId id="310" r:id="rId9"/>
    <p:sldId id="312" r:id="rId10"/>
    <p:sldId id="30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13" r:id="rId22"/>
    <p:sldId id="311" r:id="rId23"/>
    <p:sldId id="295" r:id="rId24"/>
    <p:sldId id="300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6E2"/>
    <a:srgbClr val="0C7CD2"/>
    <a:srgbClr val="1F7EE7"/>
    <a:srgbClr val="00FFFF"/>
    <a:srgbClr val="CC0000"/>
    <a:srgbClr val="AE1517"/>
    <a:srgbClr val="235CB1"/>
    <a:srgbClr val="7DD3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58" d="100"/>
          <a:sy n="58" d="100"/>
        </p:scale>
        <p:origin x="-7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F0CE-3C7E-42AB-83E1-15CC749CE62C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113A-2064-4277-A437-D5CC7E98D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3BEC-A4E3-47BC-AC84-703E65762D8F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1D09-1B55-4B64-B5C6-57953124E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4B2B-7EAD-4BFE-966F-503D4EDB46D6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82B7-D990-47EE-BC3D-EE5F5E5C7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3669-DB64-40A2-A299-C85C2DFF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4DE7-0AB9-44F8-A60F-E69C8CB6EADF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9F85-6C9E-46C4-9714-69E82B02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56A4-DFCB-4FDD-A6AE-87FE95570B70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071F-FB93-4D78-9C5A-F88BADB16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9B43-4DAC-4C2B-89E3-7ABA31716908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14A1-5426-4877-82DE-119EFDA4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C141-089C-4B0D-87EB-C701C67BE38C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68F71-C86F-4579-A878-F8D0ADDD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D7AE-83CC-4C5E-B5C9-8E0F61E23AEC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D65D-EF76-4F2C-A575-2CBA569D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CA46-3956-4165-8512-46C5453837C4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0E8D-E273-488F-AD80-AEFCA6468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EBAF-2385-45C1-BC76-A1F95DFD6B79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7956-0F9C-4456-86BA-188B1F8B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049-7089-4A92-A1B2-AE4789A743F4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C724-3A7A-47A5-94DD-BA36A699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AAFBC7-8212-46AB-90CD-50463684F8A3}" type="datetimeFigureOut">
              <a:rPr lang="en-US"/>
              <a:pPr>
                <a:defRPr/>
              </a:pPr>
              <a:t>8/23/2013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1764AF-2491-4EE2-A5DC-559A8A2AEB0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40" name="Picture 27" descr="Sansbvcbdsfstitre-1sdfsfsd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  <a:latin typeface="Arial" charset="0"/>
                <a:cs typeface="Arial" charset="0"/>
              </a:rPr>
              <a:t>Page </a:t>
            </a:r>
            <a:fld id="{92B01E89-259C-4898-BB95-5D2102E74DFA}" type="slidenum">
              <a:rPr lang="fr-FR" b="1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nn,b,b,b,nb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68770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r>
              <a:rPr lang="ru-RU" sz="2800" i="1">
                <a:solidFill>
                  <a:srgbClr val="4686E2"/>
                </a:solidFill>
              </a:rPr>
              <a:t>ВОДА</a:t>
            </a:r>
            <a:endParaRPr lang="fr-FR" sz="2800" i="1">
              <a:solidFill>
                <a:srgbClr val="4686E2"/>
              </a:solidFill>
            </a:endParaRPr>
          </a:p>
        </p:txBody>
      </p:sp>
      <p:pic>
        <p:nvPicPr>
          <p:cNvPr id="5" name="i-main-pic" descr="Картинка 785 из 221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3419475" cy="63087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3779838" y="333375"/>
            <a:ext cx="5364162" cy="3024188"/>
          </a:xfrm>
          <a:prstGeom prst="wedgeEllipseCallout">
            <a:avLst>
              <a:gd name="adj1" fmla="val -77762"/>
              <a:gd name="adj2" fmla="val 17878"/>
            </a:avLst>
          </a:prstGeom>
          <a:solidFill>
            <a:srgbClr val="00B0F0"/>
          </a:solidFill>
          <a:ln w="76200">
            <a:solidFill>
              <a:srgbClr val="AE1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Вода.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Уникальная и неповторимая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86800" cy="318782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defRPr/>
            </a:pPr>
            <a:r>
              <a:rPr lang="ru-RU" b="1" dirty="0" smtClean="0">
                <a:solidFill>
                  <a:srgbClr val="235CB1"/>
                </a:solidFill>
                <a:latin typeface="Comic Sans MS" pitchFamily="66" charset="0"/>
              </a:rPr>
              <a:t>   </a:t>
            </a:r>
            <a:r>
              <a:rPr lang="ru-RU" sz="4000" b="1" dirty="0" smtClean="0">
                <a:solidFill>
                  <a:srgbClr val="0C7CD2"/>
                </a:solidFill>
                <a:latin typeface="Comic Sans MS" pitchFamily="66" charset="0"/>
              </a:rPr>
              <a:t>Химические </a:t>
            </a:r>
            <a:br>
              <a:rPr lang="ru-RU" sz="4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C7CD2"/>
                </a:solidFill>
                <a:latin typeface="Comic Sans MS" pitchFamily="66" charset="0"/>
              </a:rPr>
              <a:t>    свойства</a:t>
            </a:r>
            <a:br>
              <a:rPr lang="ru-RU" sz="4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C7CD2"/>
                </a:solidFill>
                <a:latin typeface="Comic Sans MS" pitchFamily="66" charset="0"/>
              </a:rPr>
              <a:t>        воды:</a:t>
            </a:r>
            <a:r>
              <a:rPr lang="fr-FR" b="1" dirty="0" smtClean="0">
                <a:solidFill>
                  <a:srgbClr val="0C7CD2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rgbClr val="0C7CD2"/>
                </a:solidFill>
                <a:latin typeface="Comic Sans MS" pitchFamily="66" charset="0"/>
              </a:rPr>
            </a:br>
            <a:endParaRPr lang="ru-RU" dirty="0">
              <a:solidFill>
                <a:srgbClr val="0C7CD2"/>
              </a:solidFill>
            </a:endParaRPr>
          </a:p>
        </p:txBody>
      </p:sp>
      <p:pic>
        <p:nvPicPr>
          <p:cNvPr id="25603" name="Picture 13" descr="http://bar-9shkola.narod.ru/images/Ss/x_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525" y="2852738"/>
            <a:ext cx="571500" cy="952500"/>
          </a:xfrm>
          <a:noFill/>
        </p:spPr>
      </p:pic>
      <p:pic>
        <p:nvPicPr>
          <p:cNvPr id="26628" name="Picture 7" descr="&amp;lcy;&amp;acy;&amp;bcy;&amp;ocy;&amp;rcy;&amp;acy;&amp;ncy;&amp;tcy;&amp;kcy;&amp;acy; - &amp;acy;&amp;ncy;&amp;icy;&amp;mcy;&amp;acy;&amp;tscy;&amp;icy;&amp;ocy;&amp;ncy;&amp;ncy;&amp;acy;&amp;yacy; &amp;kcy;&amp;acy;&amp;rcy;&amp;tcy;&amp;icy;&amp;ncy;&amp;kcy;&amp;acy; GIF. 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052513"/>
            <a:ext cx="3143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>
            <a:normAutofit fontScale="90000"/>
          </a:bodyPr>
          <a:lstStyle/>
          <a:p>
            <a:pPr algn="ctr">
              <a:tabLst>
                <a:tab pos="3948113" algn="l"/>
              </a:tabLs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549275"/>
            <a:ext cx="7821612" cy="5246688"/>
          </a:xfrm>
        </p:spPr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ru-RU" b="1" smtClean="0">
                <a:solidFill>
                  <a:srgbClr val="235CB1"/>
                </a:solidFill>
                <a:latin typeface="Comic Sans MS" pitchFamily="66" charset="0"/>
              </a:rPr>
              <a:t>        </a:t>
            </a:r>
          </a:p>
          <a:p>
            <a:pPr marL="609600" indent="-609600">
              <a:buFont typeface="Wingdings 2" pitchFamily="18" charset="2"/>
              <a:buNone/>
            </a:pPr>
            <a:endParaRPr lang="ru-RU" b="1" smtClean="0">
              <a:solidFill>
                <a:srgbClr val="235CB1"/>
              </a:solidFill>
              <a:latin typeface="Comic Sans MS" pitchFamily="66" charset="0"/>
            </a:endParaRPr>
          </a:p>
          <a:p>
            <a:pPr marL="609600" indent="-609600">
              <a:buFont typeface="Wingdings 2" pitchFamily="18" charset="2"/>
              <a:buNone/>
            </a:pPr>
            <a:endParaRPr lang="ru-RU" b="1" smtClean="0">
              <a:solidFill>
                <a:srgbClr val="235CB1"/>
              </a:solidFill>
              <a:latin typeface="Comic Sans MS" pitchFamily="66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ru-RU" b="1" smtClean="0">
                <a:solidFill>
                  <a:srgbClr val="235CB1"/>
                </a:solidFill>
                <a:latin typeface="Comic Sans MS" pitchFamily="66" charset="0"/>
              </a:rPr>
              <a:t>1.   Реакция разложения:                   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b="1" smtClean="0">
                <a:solidFill>
                  <a:srgbClr val="235CB1"/>
                </a:solidFill>
                <a:latin typeface="Comic Sans MS" pitchFamily="66" charset="0"/>
              </a:rPr>
              <a:t>        2Н</a:t>
            </a:r>
            <a:r>
              <a:rPr lang="ru-RU" b="1" baseline="-25000" smtClean="0">
                <a:solidFill>
                  <a:srgbClr val="235CB1"/>
                </a:solidFill>
                <a:latin typeface="Comic Sans MS" pitchFamily="66" charset="0"/>
              </a:rPr>
              <a:t>2</a:t>
            </a:r>
            <a:r>
              <a:rPr lang="ru-RU" b="1" smtClean="0">
                <a:solidFill>
                  <a:srgbClr val="235CB1"/>
                </a:solidFill>
                <a:latin typeface="Comic Sans MS" pitchFamily="66" charset="0"/>
              </a:rPr>
              <a:t>О= 2Н</a:t>
            </a:r>
            <a:r>
              <a:rPr lang="ru-RU" b="1" baseline="-25000" smtClean="0">
                <a:solidFill>
                  <a:srgbClr val="235CB1"/>
                </a:solidFill>
                <a:latin typeface="Comic Sans MS" pitchFamily="66" charset="0"/>
              </a:rPr>
              <a:t>2</a:t>
            </a:r>
            <a:r>
              <a:rPr lang="ru-RU" b="1" smtClean="0">
                <a:solidFill>
                  <a:srgbClr val="235CB1"/>
                </a:solidFill>
                <a:latin typeface="Comic Sans MS" pitchFamily="66" charset="0"/>
              </a:rPr>
              <a:t> + О</a:t>
            </a:r>
            <a:r>
              <a:rPr lang="ru-RU" b="1" baseline="-25000" smtClean="0">
                <a:solidFill>
                  <a:srgbClr val="235CB1"/>
                </a:solidFill>
                <a:latin typeface="Comic Sans MS" pitchFamily="66" charset="0"/>
              </a:rPr>
              <a:t>2</a:t>
            </a:r>
            <a:endParaRPr lang="ru-RU" b="1" smtClean="0">
              <a:solidFill>
                <a:srgbClr val="235CB1"/>
              </a:solidFill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endParaRPr lang="ru-RU" b="1" smtClean="0">
              <a:solidFill>
                <a:srgbClr val="235CB1"/>
              </a:solidFill>
              <a:latin typeface="Comic Sans MS" pitchFamily="66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38" y="6500813"/>
            <a:ext cx="1643062" cy="3571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Prezentacii.com</a:t>
            </a:r>
            <a:endParaRPr lang="ru-RU" sz="1400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000">
            <a:off x="6807200" y="1522413"/>
            <a:ext cx="226853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ирина\Desktop\шаблоны презентаций\1 фон (1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1620838" cy="2001838"/>
          </a:xfrm>
          <a:prstGeom prst="rect">
            <a:avLst/>
          </a:prstGeom>
          <a:noFill/>
          <a:ln w="76200">
            <a:solidFill>
              <a:srgbClr val="1F7EE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3375"/>
            <a:ext cx="8686800" cy="5746750"/>
          </a:xfrm>
        </p:spPr>
        <p:txBody>
          <a:bodyPr/>
          <a:lstStyle/>
          <a:p>
            <a:pPr marL="742950" indent="-742950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235CB1"/>
                </a:solidFill>
                <a:latin typeface="Comic Sans MS" pitchFamily="66" charset="0"/>
              </a:rPr>
              <a:t>2. </a:t>
            </a:r>
            <a:r>
              <a:rPr lang="ru-RU" b="1" dirty="0" smtClean="0">
                <a:solidFill>
                  <a:srgbClr val="235CB1"/>
                </a:solidFill>
                <a:latin typeface="Comic Sans MS" pitchFamily="66" charset="0"/>
              </a:rPr>
              <a:t>Реакции соединения: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235CB1"/>
                </a:solidFill>
                <a:latin typeface="Comic Sans MS" pitchFamily="66" charset="0"/>
                <a:cs typeface="Arial" charset="0"/>
              </a:rPr>
              <a:t>а)  основной оксид + вода = щелочь 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235CB1"/>
                </a:solidFill>
                <a:latin typeface="Comic Sans MS" pitchFamily="66" charset="0"/>
                <a:cs typeface="Arial" charset="0"/>
              </a:rPr>
              <a:t>          </a:t>
            </a:r>
            <a:r>
              <a:rPr lang="en-US" b="1" dirty="0" smtClean="0">
                <a:solidFill>
                  <a:srgbClr val="235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</a:t>
            </a:r>
            <a:r>
              <a:rPr lang="en-US" b="1" baseline="-25000" dirty="0" smtClean="0">
                <a:solidFill>
                  <a:srgbClr val="235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235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o+H</a:t>
            </a:r>
            <a:r>
              <a:rPr lang="en-US" b="1" baseline="-25000" dirty="0" smtClean="0">
                <a:solidFill>
                  <a:srgbClr val="235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235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O=2NaOH</a:t>
            </a:r>
            <a:endParaRPr lang="ru-RU" b="1" dirty="0" smtClean="0">
              <a:solidFill>
                <a:srgbClr val="235C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514350" indent="-514350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235C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235CB1"/>
                </a:solidFill>
                <a:latin typeface="Comic Sans MS" pitchFamily="66" charset="0"/>
              </a:rPr>
              <a:t>                 Оксид не каждый скоростью большой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235CB1"/>
                </a:solidFill>
                <a:latin typeface="Comic Sans MS" pitchFamily="66" charset="0"/>
              </a:rPr>
              <a:t>                 Польстит воде в реакции ответной.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235CB1"/>
                </a:solidFill>
                <a:latin typeface="Comic Sans MS" pitchFamily="66" charset="0"/>
              </a:rPr>
              <a:t>                 Но те, металл в которых щелочной,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235CB1"/>
                </a:solidFill>
                <a:latin typeface="Comic Sans MS" pitchFamily="66" charset="0"/>
              </a:rPr>
              <a:t>                 С ней реагируют вполне заметно.</a:t>
            </a:r>
          </a:p>
          <a:p>
            <a:pPr marL="514350" indent="-514350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235C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742950" indent="-742950">
              <a:buFont typeface="Wingdings 2" pitchFamily="18" charset="2"/>
              <a:buNone/>
              <a:defRPr/>
            </a:pPr>
            <a:endParaRPr lang="ru-RU" b="1" dirty="0">
              <a:solidFill>
                <a:srgbClr val="235CB1"/>
              </a:solidFill>
              <a:latin typeface="Comic Sans MS" pitchFamily="66" charset="0"/>
            </a:endParaRPr>
          </a:p>
        </p:txBody>
      </p:sp>
      <p:pic>
        <p:nvPicPr>
          <p:cNvPr id="4" name="Picture 4" descr="C:\Users\ирина\Desktop\анимации\Хим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276872"/>
            <a:ext cx="1966468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4686E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3732" name="Picture 4" descr="http://im2-tub-ru.yandex.net/i?id=401984424-6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548680"/>
            <a:ext cx="2114645" cy="2128838"/>
          </a:xfrm>
          <a:prstGeom prst="rect">
            <a:avLst/>
          </a:prstGeom>
          <a:ln w="190500" cap="sq">
            <a:solidFill>
              <a:srgbClr val="4686E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6" name="Содержимое 8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5819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К оксиду кальция воды прилить-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Вмиг в гидроксид случится                                            				превращение.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Так мы «гашонку» можем получить,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Ведь происходит извести гашение</a:t>
            </a:r>
            <a:r>
              <a:rPr lang="ru-RU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3734" name="Picture 6" descr="http://im4-tub-ru.yandex.net/i?id=27014360-18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996952"/>
            <a:ext cx="1851279" cy="2457450"/>
          </a:xfrm>
          <a:prstGeom prst="rect">
            <a:avLst/>
          </a:prstGeom>
          <a:ln w="190500" cap="sq">
            <a:solidFill>
              <a:srgbClr val="4686E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б) кислотный оксид + вода = кислота,</a:t>
            </a:r>
          </a:p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      Р</a:t>
            </a:r>
            <a:r>
              <a:rPr lang="ru-RU" sz="4000" b="1" baseline="-25000" dirty="0" smtClean="0">
                <a:solidFill>
                  <a:srgbClr val="235CB1"/>
                </a:solidFill>
                <a:latin typeface="Comic Sans MS" pitchFamily="66" charset="0"/>
              </a:rPr>
              <a:t>2</a:t>
            </a: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О</a:t>
            </a:r>
            <a:r>
              <a:rPr lang="ru-RU" sz="4000" b="1" baseline="-25000" dirty="0" smtClean="0">
                <a:solidFill>
                  <a:srgbClr val="235CB1"/>
                </a:solidFill>
                <a:latin typeface="Comic Sans MS" pitchFamily="66" charset="0"/>
              </a:rPr>
              <a:t>5 </a:t>
            </a: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+ 3Н</a:t>
            </a:r>
            <a:r>
              <a:rPr lang="ru-RU" sz="4000" b="1" baseline="-25000" dirty="0" smtClean="0">
                <a:solidFill>
                  <a:srgbClr val="235CB1"/>
                </a:solidFill>
                <a:latin typeface="Comic Sans MS" pitchFamily="66" charset="0"/>
              </a:rPr>
              <a:t>2</a:t>
            </a: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О = 2Н</a:t>
            </a:r>
            <a:r>
              <a:rPr lang="ru-RU" sz="4000" b="1" baseline="-25000" dirty="0" smtClean="0">
                <a:solidFill>
                  <a:srgbClr val="235CB1"/>
                </a:solidFill>
                <a:latin typeface="Comic Sans MS" pitchFamily="66" charset="0"/>
              </a:rPr>
              <a:t>3</a:t>
            </a: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РО</a:t>
            </a:r>
            <a:r>
              <a:rPr lang="ru-RU" sz="4000" b="1" baseline="-25000" dirty="0" smtClean="0">
                <a:solidFill>
                  <a:srgbClr val="235CB1"/>
                </a:solidFill>
                <a:latin typeface="Comic Sans MS" pitchFamily="66" charset="0"/>
              </a:rPr>
              <a:t>4</a:t>
            </a:r>
            <a:r>
              <a:rPr lang="ru-RU" sz="4000" b="1" dirty="0" smtClean="0">
                <a:solidFill>
                  <a:srgbClr val="235CB1"/>
                </a:solidFill>
                <a:latin typeface="Comic Sans MS" pitchFamily="66" charset="0"/>
              </a:rPr>
              <a:t>;</a:t>
            </a:r>
          </a:p>
        </p:txBody>
      </p:sp>
      <p:pic>
        <p:nvPicPr>
          <p:cNvPr id="27652" name="Picture 3" descr="C:\Users\ирина\Desktop\анимации\chemical-scienc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3716338"/>
            <a:ext cx="13811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gb" descr="science_chemistr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429000"/>
            <a:ext cx="31670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Нам так приятен летнею порой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Вкус кислый газированной водицы!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А обусловлен он, представьте, кислотой,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И знать реакцию вам пригодится.</a:t>
            </a:r>
          </a:p>
          <a:p>
            <a:pPr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0C7CD2"/>
              </a:solidFill>
              <a:latin typeface="Comic Sans MS" pitchFamily="66" charset="0"/>
            </a:endParaRPr>
          </a:p>
          <a:p>
            <a:pPr marL="342900" lvl="5" indent="-342900" eaLnBrk="0" fontAlgn="base" hangingPunct="0">
              <a:spcAft>
                <a:spcPct val="0"/>
              </a:spcAft>
              <a:buSzPct val="70000"/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C7CD2"/>
                </a:solidFill>
                <a:latin typeface="Comic Sans MS" pitchFamily="66" charset="0"/>
              </a:rPr>
              <a:t>               </a:t>
            </a:r>
            <a:r>
              <a:rPr lang="en-US" sz="3200" b="1" dirty="0" smtClean="0">
                <a:solidFill>
                  <a:srgbClr val="0C7CD2"/>
                </a:solidFill>
                <a:latin typeface="Comic Sans MS" pitchFamily="66" charset="0"/>
              </a:rPr>
              <a:t>CO</a:t>
            </a:r>
            <a:r>
              <a:rPr lang="en-US" sz="3200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C7CD2"/>
                </a:solidFill>
                <a:latin typeface="Comic Sans MS" pitchFamily="66" charset="0"/>
              </a:rPr>
              <a:t>+H</a:t>
            </a:r>
            <a:r>
              <a:rPr lang="en-US" sz="3200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C7CD2"/>
                </a:solidFill>
                <a:latin typeface="Comic Sans MS" pitchFamily="66" charset="0"/>
              </a:rPr>
              <a:t>O=</a:t>
            </a:r>
            <a:r>
              <a:rPr lang="ru-RU" sz="3200" b="1" dirty="0" smtClean="0">
                <a:solidFill>
                  <a:srgbClr val="0C7CD2"/>
                </a:solidFill>
                <a:latin typeface="Comic Sans MS" pitchFamily="66" charset="0"/>
              </a:rPr>
              <a:t>?</a:t>
            </a:r>
          </a:p>
          <a:p>
            <a:pPr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0C7CD2"/>
              </a:solidFill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2400" b="1" dirty="0">
              <a:solidFill>
                <a:srgbClr val="0C7CD2"/>
              </a:solidFill>
              <a:latin typeface="Comic Sans MS" pitchFamily="66" charset="0"/>
            </a:endParaRPr>
          </a:p>
        </p:txBody>
      </p:sp>
      <p:pic>
        <p:nvPicPr>
          <p:cNvPr id="5" name="imgb" descr="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1989138"/>
            <a:ext cx="20891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/>
          <a:lstStyle/>
          <a:p>
            <a:pPr lvl="5"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Есть влага в воздухе всегда.</a:t>
            </a:r>
          </a:p>
          <a:p>
            <a:pPr lvl="5"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И, к сожаленью, дальше что бывает?</a:t>
            </a:r>
          </a:p>
          <a:p>
            <a:pPr lvl="5"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С оксидом реагирует вода,</a:t>
            </a:r>
          </a:p>
          <a:p>
            <a:pPr lvl="5"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На землю дождь кислотный выпадает.</a:t>
            </a:r>
          </a:p>
          <a:p>
            <a:pPr lvl="5">
              <a:buFont typeface="Wingdings 2"/>
              <a:buNone/>
              <a:defRPr/>
            </a:pPr>
            <a:endParaRPr lang="ru-RU" sz="2000" dirty="0" smtClean="0"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C7CD2"/>
                </a:solidFill>
                <a:latin typeface="Comic Sans MS" pitchFamily="66" charset="0"/>
              </a:rPr>
              <a:t>					</a:t>
            </a:r>
            <a:r>
              <a:rPr lang="en-US" b="1" dirty="0" smtClean="0">
                <a:solidFill>
                  <a:srgbClr val="0C7CD2"/>
                </a:solidFill>
                <a:latin typeface="Comic Sans MS" pitchFamily="66" charset="0"/>
              </a:rPr>
              <a:t>SO</a:t>
            </a:r>
            <a:r>
              <a:rPr lang="en-US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0C7CD2"/>
                </a:solidFill>
                <a:latin typeface="Comic Sans MS" pitchFamily="66" charset="0"/>
              </a:rPr>
              <a:t>+H</a:t>
            </a:r>
            <a:r>
              <a:rPr lang="en-US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0C7CD2"/>
                </a:solidFill>
                <a:latin typeface="Comic Sans MS" pitchFamily="66" charset="0"/>
              </a:rPr>
              <a:t>O=</a:t>
            </a:r>
            <a:r>
              <a:rPr lang="ru-RU" b="1" dirty="0" smtClean="0">
                <a:solidFill>
                  <a:srgbClr val="0C7CD2"/>
                </a:solidFill>
                <a:latin typeface="Comic Sans MS" pitchFamily="66" charset="0"/>
              </a:rPr>
              <a:t>?</a:t>
            </a:r>
            <a:endParaRPr lang="ru-RU" b="1" dirty="0">
              <a:solidFill>
                <a:srgbClr val="0C7CD2"/>
              </a:solidFill>
              <a:latin typeface="Comic Sans MS" pitchFamily="66" charset="0"/>
            </a:endParaRPr>
          </a:p>
        </p:txBody>
      </p:sp>
      <p:pic>
        <p:nvPicPr>
          <p:cNvPr id="31748" name="imgb" descr="lectur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213100"/>
            <a:ext cx="37433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773238"/>
            <a:ext cx="16113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613"/>
            <a:ext cx="16113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2781300"/>
            <a:ext cx="16113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А дальше – больше: серы </a:t>
            </a:r>
            <a:r>
              <a:rPr lang="ru-RU" sz="2000" b="1" dirty="0" err="1" smtClean="0">
                <a:solidFill>
                  <a:srgbClr val="0C7CD2"/>
                </a:solidFill>
                <a:latin typeface="Comic Sans MS" pitchFamily="66" charset="0"/>
              </a:rPr>
              <a:t>триоксид</a:t>
            </a: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С водой в реакции – сгустились тучи,</a:t>
            </a:r>
            <a:b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И снова кислота на нас летит!</a:t>
            </a:r>
            <a:b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Но серная – она сернистой круче.</a:t>
            </a:r>
            <a:b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 </a:t>
            </a:r>
            <a:b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C7CD2"/>
                </a:solidFill>
                <a:latin typeface="Comic Sans MS" pitchFamily="66" charset="0"/>
              </a:rPr>
              <a:t>      </a:t>
            </a:r>
            <a:r>
              <a:rPr lang="en-US" sz="2400" b="1" dirty="0" smtClean="0">
                <a:solidFill>
                  <a:srgbClr val="0C7CD2"/>
                </a:solidFill>
                <a:latin typeface="Comic Sans MS" pitchFamily="66" charset="0"/>
              </a:rPr>
              <a:t>SO</a:t>
            </a:r>
            <a:r>
              <a:rPr lang="ru-RU" sz="2400" b="1" baseline="-25000" dirty="0" smtClean="0">
                <a:solidFill>
                  <a:srgbClr val="0C7CD2"/>
                </a:solidFill>
                <a:latin typeface="Comic Sans MS" pitchFamily="66" charset="0"/>
              </a:rPr>
              <a:t>3</a:t>
            </a:r>
            <a:r>
              <a:rPr lang="en-US" sz="2400" b="1" dirty="0" smtClean="0">
                <a:solidFill>
                  <a:srgbClr val="0C7CD2"/>
                </a:solidFill>
                <a:latin typeface="Comic Sans MS" pitchFamily="66" charset="0"/>
              </a:rPr>
              <a:t>+H</a:t>
            </a:r>
            <a:r>
              <a:rPr lang="en-US" sz="2400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C7CD2"/>
                </a:solidFill>
                <a:latin typeface="Comic Sans MS" pitchFamily="66" charset="0"/>
              </a:rPr>
              <a:t>O=</a:t>
            </a:r>
            <a:r>
              <a:rPr lang="ru-RU" sz="2400" b="1" dirty="0" smtClean="0">
                <a:solidFill>
                  <a:srgbClr val="0C7CD2"/>
                </a:solidFill>
                <a:latin typeface="Comic Sans MS" pitchFamily="66" charset="0"/>
              </a:rPr>
              <a:t>?</a:t>
            </a:r>
            <a:endParaRPr lang="ru-RU" sz="2400" b="1" dirty="0">
              <a:solidFill>
                <a:srgbClr val="0C7CD2"/>
              </a:solidFill>
              <a:latin typeface="Comic Sans MS" pitchFamily="66" charset="0"/>
            </a:endParaRPr>
          </a:p>
        </p:txBody>
      </p:sp>
      <p:pic>
        <p:nvPicPr>
          <p:cNvPr id="32771" name="Picture 7" descr="http://luzan.ucoz.ru/animes/khimicheskij_opyt.jp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2636838"/>
            <a:ext cx="3398837" cy="2468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812212" cy="6524625"/>
          </a:xfrm>
        </p:spPr>
        <p:txBody>
          <a:bodyPr/>
          <a:lstStyle/>
          <a:p>
            <a:endParaRPr lang="ru-RU" dirty="0" smtClean="0">
              <a:solidFill>
                <a:schemeClr val="hlink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C7CD2"/>
                </a:solidFill>
                <a:latin typeface="Comic Sans MS" pitchFamily="66" charset="0"/>
              </a:rPr>
              <a:t>3. Реакция замещения: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0C7CD2"/>
                </a:solidFill>
                <a:latin typeface="Comic Sans MS" pitchFamily="66" charset="0"/>
              </a:rPr>
              <a:t>Na + 2H</a:t>
            </a:r>
            <a:r>
              <a:rPr lang="en-US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0C7CD2"/>
                </a:solidFill>
                <a:latin typeface="Comic Sans MS" pitchFamily="66" charset="0"/>
              </a:rPr>
              <a:t>O = 2NaOH + H</a:t>
            </a:r>
            <a:r>
              <a:rPr lang="en-US" b="1" baseline="-25000" dirty="0" smtClean="0">
                <a:solidFill>
                  <a:srgbClr val="0C7CD2"/>
                </a:solidFill>
                <a:latin typeface="Comic Sans MS" pitchFamily="66" charset="0"/>
              </a:rPr>
              <a:t>2</a:t>
            </a:r>
            <a:endParaRPr lang="ru-RU" b="1" dirty="0" smtClean="0">
              <a:solidFill>
                <a:srgbClr val="0C7CD2"/>
              </a:solidFill>
              <a:latin typeface="Comic Sans MS" pitchFamily="66" charset="0"/>
            </a:endParaRPr>
          </a:p>
          <a:p>
            <a:endParaRPr lang="ru-RU" dirty="0" smtClean="0"/>
          </a:p>
        </p:txBody>
      </p:sp>
      <p:pic>
        <p:nvPicPr>
          <p:cNvPr id="5" name="Picture 2" descr="http://im6-tub-ru.yandex.net/i?id=224435099-71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2420888"/>
            <a:ext cx="35638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7E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13" descr="http://bar-9shkola.narod.ru/images/Ss/x_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692150"/>
            <a:ext cx="777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1628775"/>
            <a:ext cx="868680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7088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Кусочек натрия пинцетом взят.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Отметьте, что условия обычны.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Опустим в воду – тут же результат: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Пошла реакция, она экзотермична.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 Вмиг из воды наш щелочной металл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 Газ водород активно вытесняет,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 А тот, ликуя, что свободным стал,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  Шипит и натрий по воде гоняет.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Кружит металл, как шаловливый пес,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Как будто за хвостом своим гоняясь,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Потерю электронов перенес,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C7CD2"/>
                </a:solidFill>
                <a:latin typeface="Comic Sans MS" pitchFamily="66" charset="0"/>
              </a:rPr>
              <a:t>С гидроксогруппой в щелочь превращаясь.</a:t>
            </a:r>
          </a:p>
          <a:p>
            <a:pPr>
              <a:buFont typeface="Wingdings 2" pitchFamily="18" charset="2"/>
              <a:buNone/>
            </a:pPr>
            <a:endParaRPr lang="ru-RU" sz="2400" b="1" smtClean="0">
              <a:solidFill>
                <a:srgbClr val="0C7CD2"/>
              </a:solidFill>
              <a:latin typeface="Comic Sans MS" pitchFamily="66" charset="0"/>
            </a:endParaRPr>
          </a:p>
        </p:txBody>
      </p:sp>
      <p:pic>
        <p:nvPicPr>
          <p:cNvPr id="93186" name="Picture 2" descr="http://im8-tub-ru.yandex.net/i?id=27866516-6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64863">
            <a:off x="7098792" y="4293096"/>
            <a:ext cx="2045208" cy="150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7E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8" name="Picture 4" descr="http://im8-tub-ru.yandex.net/i?id=173536813-3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8034">
            <a:off x="6516208" y="188636"/>
            <a:ext cx="2077212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7E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90" name="Picture 6" descr="http://im6-tub-ru.yandex.net/i?id=360460146-5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66397">
            <a:off x="6766538" y="2023139"/>
            <a:ext cx="18859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7E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 rot="12530772">
            <a:off x="-2292350" y="5748338"/>
            <a:ext cx="86868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http://vio.uchim.info/Vio_20/cd_site/article_img/art_1_19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-487363"/>
            <a:ext cx="19050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ирина\Desktop\анимации\ан вод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95288" y="836613"/>
            <a:ext cx="87487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Вода, у тебя нет ни вкуса,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                        ни цвета, ни  запаха.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Тебя невозможно описать,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тобой наслаждаются, не ведая, что ты 							такое!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Нельзя сказать, что ты необходима для  			жизни:   ты- сама жизнь.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Ты самое большое богатство на свете.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                  Антуан де Сент- Экзюпери</a:t>
            </a:r>
          </a:p>
          <a:p>
            <a:pPr>
              <a:buFont typeface="Wingdings 2" pitchFamily="18" charset="2"/>
              <a:buNone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C7CD2"/>
                </a:solidFill>
                <a:latin typeface="Comic Sans MS" pitchFamily="66" charset="0"/>
              </a:rPr>
              <a:t>4. Реакция фотосинтеза:</a:t>
            </a:r>
            <a:endParaRPr lang="ru-RU" dirty="0"/>
          </a:p>
        </p:txBody>
      </p:sp>
      <p:sp>
        <p:nvSpPr>
          <p:cNvPr id="36867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67881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6СО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2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 + 6Н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2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О = С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6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Н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12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О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6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> + 6О</a:t>
            </a:r>
            <a:r>
              <a:rPr lang="ru-RU" b="1" baseline="-25000" dirty="0" smtClean="0">
                <a:solidFill>
                  <a:srgbClr val="4686E2"/>
                </a:solidFill>
                <a:latin typeface="Comic Sans MS" pitchFamily="66" charset="0"/>
              </a:rPr>
              <a:t>2</a:t>
            </a:r>
            <a:endParaRPr lang="ru-RU" b="1" dirty="0" smtClean="0">
              <a:solidFill>
                <a:srgbClr val="4686E2"/>
              </a:solidFill>
              <a:latin typeface="Comic Sans MS" pitchFamily="66" charset="0"/>
            </a:endParaRPr>
          </a:p>
        </p:txBody>
      </p:sp>
      <p:pic>
        <p:nvPicPr>
          <p:cNvPr id="35844" name="Picture 3" descr="C:\Users\ирина\Desktop\анимации\дерево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1916113"/>
            <a:ext cx="23399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4"/>
            <a:ext cx="86868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ирина\Desktop\83201611_bluechristmastreesnow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9939" name="Picture 2" descr="http://animashky.ucoz.ru/_ph/13/1/767177437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444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6" name="Picture 2" descr="C:\Users\ирина\Desktop\анимации\ан вод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9939" name="Picture 2" descr="C:\Users\ирина\Desktop\анимации\6033d282d7b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u="sng" dirty="0" smtClean="0">
                <a:solidFill>
                  <a:srgbClr val="0C7CD2"/>
                </a:solidFill>
                <a:latin typeface="Comic Sans MS" pitchFamily="66" charset="0"/>
              </a:rPr>
              <a:t>План урока</a:t>
            </a:r>
            <a:endParaRPr lang="ru-RU" b="1" u="sng" dirty="0">
              <a:solidFill>
                <a:srgbClr val="0C7CD2"/>
              </a:solidFill>
              <a:latin typeface="Comic Sans MS" pitchFamily="66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55650" y="1554163"/>
            <a:ext cx="8235950" cy="4525962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1. Физические свойства воды.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2. Химические свойства воды.</a:t>
            </a:r>
          </a:p>
          <a:p>
            <a:pPr marL="514350" indent="-514350"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3. Эстетическое значение.</a:t>
            </a:r>
            <a:r>
              <a:rPr lang="ru-RU" sz="1200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marL="514350" indent="-514350"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4. Экологические проблемы.</a:t>
            </a:r>
          </a:p>
          <a:p>
            <a:pPr marL="514350" indent="-514350"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412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333375"/>
            <a:ext cx="16129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113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476250"/>
            <a:ext cx="16113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1989138"/>
            <a:ext cx="16113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7863" y="485775"/>
            <a:ext cx="16129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http://mnog.ru/gifimg/images/derevo/8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2565400"/>
            <a:ext cx="16113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rgbClr val="4686E2"/>
                </a:solidFill>
                <a:latin typeface="Comic Sans MS" pitchFamily="66" charset="0"/>
              </a:rPr>
              <a:t>Какой только воды не бывает на свете! </a:t>
            </a:r>
            <a: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4686E2"/>
                </a:solidFill>
                <a:latin typeface="Comic Sans MS" pitchFamily="66" charset="0"/>
              </a:rPr>
            </a:br>
            <a:endParaRPr lang="ru-RU" b="1" dirty="0">
              <a:solidFill>
                <a:srgbClr val="4686E2"/>
              </a:solidFill>
              <a:latin typeface="Comic Sans MS" pitchFamily="66" charset="0"/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 rot="19546617">
            <a:off x="457200" y="7100888"/>
            <a:ext cx="8686800" cy="923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" name="Picture 2" descr="C:\Users\ирина\Downloads\водн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41194">
            <a:off x="773113" y="835025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ирина\Downloads\водн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19091">
            <a:off x="573088" y="219710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286000" y="1028700"/>
            <a:ext cx="51657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Есть вода морская и речная.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Озерная и ключевая,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Мёртвая и живая,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Газированная и минеральная,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Питьевая и индустриальная,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Колодезная и водопроводная,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Дождевая и болотная,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Есть даже вода тяжёлая,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А есть вода и весёлая,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Солнечная, чудесная,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Привозная и местная,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Волшебная, талая,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Большая и малая,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Сточная, проточная, 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Чистая и грязная …</a:t>
            </a:r>
          </a:p>
          <a:p>
            <a:pPr algn="ctr"/>
            <a:r>
              <a:rPr lang="ru-RU" sz="2400" b="1" dirty="0">
                <a:solidFill>
                  <a:srgbClr val="00FFFF"/>
                </a:solidFill>
                <a:latin typeface="Comic Sans MS" pitchFamily="66" charset="0"/>
              </a:rPr>
              <a:t>Ну, в общем, очень разная. </a:t>
            </a:r>
            <a:br>
              <a:rPr lang="ru-RU" sz="2400" b="1" dirty="0">
                <a:solidFill>
                  <a:srgbClr val="00FFFF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00FFFF"/>
                </a:solidFill>
                <a:latin typeface="Comic Sans MS" pitchFamily="66" charset="0"/>
              </a:rPr>
              <a:t> </a:t>
            </a:r>
            <a:br>
              <a:rPr lang="ru-RU" sz="2400" b="1" dirty="0">
                <a:solidFill>
                  <a:srgbClr val="00FFFF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ирина\Downloads\водн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501465">
            <a:off x="658813" y="367665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Физические свойства воды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6461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0070C0"/>
                </a:solidFill>
              </a:rPr>
              <a:t> t </a:t>
            </a:r>
            <a:r>
              <a:rPr lang="ru-RU" sz="2800" b="1" baseline="-25000">
                <a:solidFill>
                  <a:srgbClr val="0070C0"/>
                </a:solidFill>
                <a:latin typeface="Comic Sans MS" pitchFamily="66" charset="0"/>
              </a:rPr>
              <a:t>зам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=0</a:t>
            </a:r>
            <a:r>
              <a:rPr lang="ru-RU" sz="2800" b="1" baseline="3000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ru-RU" sz="2800" b="1" baseline="-2500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70C0"/>
                </a:solidFill>
              </a:rPr>
              <a:t>t </a:t>
            </a:r>
            <a:r>
              <a:rPr lang="ru-RU" sz="2800" b="1" baseline="-25000">
                <a:solidFill>
                  <a:srgbClr val="0070C0"/>
                </a:solidFill>
                <a:latin typeface="Comic Sans MS" pitchFamily="66" charset="0"/>
              </a:rPr>
              <a:t>кип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=100</a:t>
            </a:r>
            <a:r>
              <a:rPr lang="ru-RU" sz="2800" b="1" baseline="3000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Агрегатные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           состояния: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твердая,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     жидкая,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          газообразная</a:t>
            </a:r>
          </a:p>
        </p:txBody>
      </p:sp>
      <p:pic>
        <p:nvPicPr>
          <p:cNvPr id="4" name="Picture 7" descr="zemlya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3573016"/>
            <a:ext cx="2833116" cy="1842516"/>
          </a:xfrm>
          <a:prstGeom prst="roundRect">
            <a:avLst/>
          </a:prstGeom>
          <a:ln w="190500" cap="sq">
            <a:solidFill>
              <a:srgbClr val="4686E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340768"/>
            <a:ext cx="2628900" cy="1971675"/>
          </a:xfrm>
          <a:prstGeom prst="roundRect">
            <a:avLst/>
          </a:prstGeom>
          <a:ln w="190500" cap="sq">
            <a:solidFill>
              <a:srgbClr val="4686E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0" name="Picture 2" descr="C:\Users\ирина\Downloads\во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2132856"/>
            <a:ext cx="2743200" cy="2066544"/>
          </a:xfrm>
          <a:prstGeom prst="roundRect">
            <a:avLst/>
          </a:prstGeom>
          <a:ln w="190500" cap="sq">
            <a:solidFill>
              <a:srgbClr val="4686E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059113" y="404813"/>
            <a:ext cx="5834062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u="sng">
                <a:solidFill>
                  <a:srgbClr val="0070C0"/>
                </a:solidFill>
                <a:latin typeface="Comic Sans MS" pitchFamily="66" charset="0"/>
              </a:rPr>
              <a:t>Знаете ли вы? </a:t>
            </a:r>
          </a:p>
          <a:p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Все знают, что у воды есть 3 агрегатных состояния: жидкое, твердое и газообразное. Однако ученые выделяют 5 различных состояний воды в жидком виде и 14 состояний в замерзшем виде.</a:t>
            </a:r>
          </a:p>
          <a:p>
            <a:r>
              <a:rPr lang="ru-RU" sz="2000" b="1">
                <a:solidFill>
                  <a:srgbClr val="7030A0"/>
                </a:solidFill>
                <a:latin typeface="Comic Sans MS" pitchFamily="66" charset="0"/>
              </a:rPr>
              <a:t>Что будет, если взять замерзшую чистую воду и продолжить охлаждение? С водой произойдут чудесные превращения. При минус 120 градусах по Цельсию вода становится сверхвязкой или тягучей, а при температуре ниже минус 135 градусов она превращается в "стеклянную" воду. "Стеклянная" вода – это твердое вещество, в котором отсутствует кристаллическая структура, как в стекле.</a:t>
            </a:r>
          </a:p>
        </p:txBody>
      </p:sp>
      <p:pic>
        <p:nvPicPr>
          <p:cNvPr id="22532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61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276475"/>
            <a:ext cx="1098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9241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969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286000" y="549275"/>
            <a:ext cx="6858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u="sng" dirty="0">
                <a:solidFill>
                  <a:srgbClr val="1F7EE7"/>
                </a:solidFill>
                <a:latin typeface="Comic Sans MS" pitchFamily="66" charset="0"/>
              </a:rPr>
              <a:t>Знаете ли вы?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Какая вода быстрее превратится в лед: горячая или холодная?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 Если рассуждать логически, то, конечно, холодная. Ведь горячей нужно сначала остыть, а потом уже замерзнуть, а вот холодной остывать не нужно. Однако опыты показывают, что в лед быстрее превращается именно горячая вода.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Точного ответа на вопрос, почему все-таки горячая вода замерзает быстрее холодной, до сих пор не существует</a:t>
            </a:r>
          </a:p>
        </p:txBody>
      </p:sp>
      <p:pic>
        <p:nvPicPr>
          <p:cNvPr id="23556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61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7082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6287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ttp://animo2.ucoz.ru/_ph/14/1/772615913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1238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4686E2"/>
                </a:solidFill>
                <a:latin typeface="Comic Sans MS" pitchFamily="66" charset="0"/>
              </a:rPr>
              <a:t>Аномальные свойства воды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Самая высокая теплоёмкость среди жидкостей</a:t>
            </a:r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 	Самое большое  поверхностное 	натяжение после ртути</a:t>
            </a:r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Расширение при замерзании</a:t>
            </a:r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  Информационные свойства,</a:t>
            </a:r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      память </a:t>
            </a:r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580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1" name="Содержимое 6"/>
          <p:cNvSpPr>
            <a:spLocks noGrp="1"/>
          </p:cNvSpPr>
          <p:nvPr>
            <p:ph sz="quarter" idx="3"/>
          </p:nvPr>
        </p:nvSpPr>
        <p:spPr>
          <a:xfrm flipH="1">
            <a:off x="8686800" y="3938588"/>
            <a:ext cx="997768" cy="218757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4932040" y="4293096"/>
            <a:ext cx="1728192" cy="504056"/>
          </a:xfrm>
          <a:prstGeom prst="rightArrow">
            <a:avLst>
              <a:gd name="adj1" fmla="val 43521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kfs.ladenie.su/pamya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ирина\Documents\pamya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0"/>
            <a:ext cx="7776864" cy="6858000"/>
          </a:xfrm>
          <a:prstGeom prst="rect">
            <a:avLst/>
          </a:prstGeom>
          <a:noFill/>
        </p:spPr>
      </p:pic>
      <p:pic>
        <p:nvPicPr>
          <p:cNvPr id="3" name="i-main-pic" descr="Картинка 549 из 215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075" y="0"/>
            <a:ext cx="2447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812</TotalTime>
  <Words>522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План урока</vt:lpstr>
      <vt:lpstr>Какой только воды не бывает на свете!  </vt:lpstr>
      <vt:lpstr>Физические свойства воды</vt:lpstr>
      <vt:lpstr>Слайд 6</vt:lpstr>
      <vt:lpstr>Слайд 7</vt:lpstr>
      <vt:lpstr>Аномальные свойства воды</vt:lpstr>
      <vt:lpstr>Слайд 9</vt:lpstr>
      <vt:lpstr>   Химические      свойства         воды: </vt:lpstr>
      <vt:lpstr>Слайд 11</vt:lpstr>
      <vt:lpstr>Слайд 12</vt:lpstr>
      <vt:lpstr>Слайд 13</vt:lpstr>
      <vt:lpstr>Слайд 14</vt:lpstr>
      <vt:lpstr>Слайд 15</vt:lpstr>
      <vt:lpstr>Слайд 16</vt:lpstr>
      <vt:lpstr>   А дальше – больше: серы триоксид С водой в реакции – сгустились тучи, И снова кислота на нас летит! Но серная – она сернистой круче.         SO3+H2O=?</vt:lpstr>
      <vt:lpstr>Слайд 18</vt:lpstr>
      <vt:lpstr>Слайд 19</vt:lpstr>
      <vt:lpstr>4. Реакция фотосинтеза: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Water Flow</dc:title>
  <dc:creator>www.powerpointstyles.com</dc:creator>
  <dc:description>Image credit to Francesco Marino / FreeDigitalPhotos.net</dc:description>
  <cp:lastModifiedBy>ирина</cp:lastModifiedBy>
  <cp:revision>111</cp:revision>
  <dcterms:created xsi:type="dcterms:W3CDTF">2009-03-23T15:23:24Z</dcterms:created>
  <dcterms:modified xsi:type="dcterms:W3CDTF">2013-08-23T08:47:50Z</dcterms:modified>
</cp:coreProperties>
</file>