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91" r:id="rId2"/>
    <p:sldId id="292" r:id="rId3"/>
    <p:sldId id="295" r:id="rId4"/>
    <p:sldId id="306" r:id="rId5"/>
    <p:sldId id="307" r:id="rId6"/>
    <p:sldId id="308" r:id="rId7"/>
    <p:sldId id="300" r:id="rId8"/>
    <p:sldId id="293" r:id="rId9"/>
    <p:sldId id="294" r:id="rId10"/>
    <p:sldId id="272" r:id="rId11"/>
    <p:sldId id="275" r:id="rId12"/>
    <p:sldId id="298" r:id="rId13"/>
    <p:sldId id="258" r:id="rId14"/>
    <p:sldId id="301" r:id="rId15"/>
    <p:sldId id="302" r:id="rId16"/>
    <p:sldId id="262" r:id="rId17"/>
    <p:sldId id="284" r:id="rId18"/>
    <p:sldId id="286" r:id="rId19"/>
    <p:sldId id="309" r:id="rId20"/>
    <p:sldId id="299" r:id="rId21"/>
    <p:sldId id="305" r:id="rId22"/>
    <p:sldId id="290" r:id="rId23"/>
    <p:sldId id="31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6331" autoAdjust="0"/>
  </p:normalViewPr>
  <p:slideViewPr>
    <p:cSldViewPr>
      <p:cViewPr varScale="1">
        <p:scale>
          <a:sx n="109" d="100"/>
          <a:sy n="109" d="100"/>
        </p:scale>
        <p:origin x="-103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86896-1958-4147-96BC-12A050F8D101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56545-CB34-4817-99CB-417D3CF71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23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56545-CB34-4817-99CB-417D3CF7108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147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431093C9-BA8A-4E02-9B6A-2F9CDD1C3894}" type="slidenum">
              <a:rPr lang="ru-RU" smtClean="0"/>
              <a:pPr eaLnBrk="1" hangingPunct="1"/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zumniki.ru/kartina_maslenica.html" TargetMode="External"/><Relationship Id="rId2" Type="http://schemas.openxmlformats.org/officeDocument/2006/relationships/hyperlink" Target="http://ru.wikipedia.org/wik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iveinternet.ru/users/okluba/post208172117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76672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МАСЛЕНИЦА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НА  КАРТИНАХ  РУССКИХ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и  РОССИЙСКИХ  ХУДОЖНИКОВ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8" name="Picture 4" descr="http://img0.liveinternet.ru/images/attach/b/3/19/487/19487233_Maslenic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77002"/>
            <a:ext cx="5544616" cy="484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88224" y="4293096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учителя-логопеда Илоны Валентиновны Высоцкой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38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988820" y="6143625"/>
            <a:ext cx="51219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i="1" dirty="0"/>
              <a:t>Борис </a:t>
            </a:r>
            <a:r>
              <a:rPr lang="ru-RU" i="1" dirty="0" smtClean="0"/>
              <a:t>Михайлович Кустодиев «Масленица» 1919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34915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4322"/>
            <a:ext cx="8429625" cy="58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03648" y="332657"/>
            <a:ext cx="66687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Борис Михайлович Кустодиев «Масленица» 1920 г.</a:t>
            </a:r>
          </a:p>
        </p:txBody>
      </p:sp>
    </p:spTree>
    <p:extLst>
      <p:ext uri="{BB962C8B-B14F-4D97-AF65-F5344CB8AC3E}">
        <p14:creationId xmlns:p14="http://schemas.microsoft.com/office/powerpoint/2010/main" val="70757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0_212b4_482915e2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8644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28625" y="6143625"/>
            <a:ext cx="807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i="1" dirty="0"/>
              <a:t>Борис </a:t>
            </a:r>
            <a:r>
              <a:rPr lang="ru-RU" i="1" dirty="0" smtClean="0"/>
              <a:t>Михайлович Кустодиев </a:t>
            </a:r>
            <a:r>
              <a:rPr lang="ru-RU" i="1" dirty="0"/>
              <a:t>"Масленица" 1919 г.</a:t>
            </a:r>
          </a:p>
        </p:txBody>
      </p:sp>
    </p:spTree>
    <p:extLst>
      <p:ext uri="{BB962C8B-B14F-4D97-AF65-F5344CB8AC3E}">
        <p14:creationId xmlns:p14="http://schemas.microsoft.com/office/powerpoint/2010/main" val="213665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асленица в живописи русских художнико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20891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26064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Борис Михайлович Кустодиев «Масленица» 1920 г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53303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устодиев, Портрет Федора Шаляп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1911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0152" y="2276872"/>
            <a:ext cx="2808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i="1" dirty="0" smtClean="0"/>
              <a:t>Кустодиев </a:t>
            </a:r>
            <a:r>
              <a:rPr lang="ru-RU" i="1" dirty="0"/>
              <a:t>Борис </a:t>
            </a:r>
            <a:r>
              <a:rPr lang="ru-RU" i="1" dirty="0" smtClean="0"/>
              <a:t>Михайлович</a:t>
            </a:r>
            <a:r>
              <a:rPr lang="ru-RU" i="1" dirty="0"/>
              <a:t> </a:t>
            </a:r>
            <a:br>
              <a:rPr lang="ru-RU" i="1" dirty="0"/>
            </a:br>
            <a:r>
              <a:rPr lang="ru-RU" i="1" dirty="0" smtClean="0"/>
              <a:t>«Портрет </a:t>
            </a:r>
            <a:r>
              <a:rPr lang="ru-RU" i="1" dirty="0"/>
              <a:t>Федора Шаляпина.</a:t>
            </a:r>
          </a:p>
          <a:p>
            <a:r>
              <a:rPr lang="ru-RU" i="1" dirty="0"/>
              <a:t>1922 год</a:t>
            </a:r>
            <a:r>
              <a:rPr lang="ru-RU" i="1" dirty="0" smtClean="0"/>
              <a:t>.»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3429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835292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Портрет Федора </a:t>
            </a:r>
            <a:r>
              <a:rPr lang="ru-RU" sz="1400" dirty="0" smtClean="0"/>
              <a:t>Шаляпина</a:t>
            </a:r>
            <a:r>
              <a:rPr lang="ru-RU" sz="1400" dirty="0"/>
              <a:t> </a:t>
            </a:r>
            <a:r>
              <a:rPr lang="ru-RU" sz="1400" dirty="0" smtClean="0"/>
              <a:t>является </a:t>
            </a:r>
            <a:r>
              <a:rPr lang="ru-RU" sz="1400" dirty="0"/>
              <a:t>одним из лучших полотен созданных </a:t>
            </a:r>
            <a:r>
              <a:rPr lang="ru-RU" sz="1400" dirty="0" err="1" smtClean="0"/>
              <a:t>Кустодиевым</a:t>
            </a:r>
            <a:r>
              <a:rPr lang="ru-RU" sz="1400" dirty="0" smtClean="0"/>
              <a:t>. </a:t>
            </a:r>
          </a:p>
          <a:p>
            <a:r>
              <a:rPr lang="ru-RU" sz="1400" dirty="0" smtClean="0"/>
              <a:t>Борис Михайлович писал  картину уже будучи </a:t>
            </a:r>
            <a:r>
              <a:rPr lang="ru-RU" sz="1400" dirty="0"/>
              <a:t>прикованным к инвалидному креслу </a:t>
            </a:r>
          </a:p>
          <a:p>
            <a:r>
              <a:rPr lang="ru-RU" sz="1400" dirty="0"/>
              <a:t>С помощью насыщенного праздничного колорита и композиционного построения </a:t>
            </a:r>
            <a:r>
              <a:rPr lang="ru-RU" sz="1400" dirty="0" smtClean="0"/>
              <a:t>холста раскрыт многогранный </a:t>
            </a:r>
            <a:r>
              <a:rPr lang="ru-RU" sz="1400" dirty="0"/>
              <a:t>внутренний мир Федора </a:t>
            </a:r>
            <a:r>
              <a:rPr lang="ru-RU" sz="1400" dirty="0" smtClean="0"/>
              <a:t> Ивановича Шаляпина</a:t>
            </a:r>
            <a:r>
              <a:rPr lang="ru-RU" sz="1400" dirty="0"/>
              <a:t>.</a:t>
            </a:r>
          </a:p>
          <a:p>
            <a:r>
              <a:rPr lang="ru-RU" sz="1400" dirty="0"/>
              <a:t>Великий русский певец представлен на фоне городского пейзажа, наполненного атмосферой народного праздника. Провинциальный город охвачен масленичными </a:t>
            </a:r>
            <a:r>
              <a:rPr lang="ru-RU" sz="1400" dirty="0" smtClean="0"/>
              <a:t>гуляниями. </a:t>
            </a:r>
            <a:r>
              <a:rPr lang="ru-RU" sz="1400" dirty="0"/>
              <a:t>Группы веселящихся жителей толпятся возле торговых рядов и </a:t>
            </a:r>
            <a:r>
              <a:rPr lang="ru-RU" sz="1400" dirty="0" smtClean="0"/>
              <a:t>балаганов, </a:t>
            </a:r>
            <a:r>
              <a:rPr lang="ru-RU" sz="1400" dirty="0"/>
              <a:t>н</a:t>
            </a:r>
            <a:r>
              <a:rPr lang="ru-RU" sz="1400" dirty="0" smtClean="0"/>
              <a:t>есутся </a:t>
            </a:r>
            <a:r>
              <a:rPr lang="ru-RU" sz="1400" dirty="0"/>
              <a:t>по заснеженным улочкам лихачи на санях.</a:t>
            </a:r>
          </a:p>
          <a:p>
            <a:r>
              <a:rPr lang="ru-RU" sz="1400" dirty="0"/>
              <a:t>Монументальная фигура Федора Шаляпина, возвышающаяся над праздничной площадью, дана в театральном полуобороте</a:t>
            </a:r>
            <a:r>
              <a:rPr lang="ru-RU" sz="1600" dirty="0"/>
              <a:t>. </a:t>
            </a:r>
          </a:p>
        </p:txBody>
      </p:sp>
      <p:pic>
        <p:nvPicPr>
          <p:cNvPr id="4" name="Picture 2" descr="Кустодиев, Портрет Федора Шаляпин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2010" r="7143" b="1663"/>
          <a:stretch/>
        </p:blipFill>
        <p:spPr bwMode="auto">
          <a:xfrm>
            <a:off x="6130834" y="2647406"/>
            <a:ext cx="2473614" cy="395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2743185"/>
            <a:ext cx="51845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Роскошная бобровая шуба артиста распахнута, на отставленном мизинце правой руки красуется перстень с драгоценным камнем, поблескивают носки модных ботинок. </a:t>
            </a:r>
          </a:p>
          <a:p>
            <a:r>
              <a:rPr lang="ru-RU" sz="1400" dirty="0" smtClean="0"/>
              <a:t>Величие </a:t>
            </a:r>
            <a:r>
              <a:rPr lang="ru-RU" sz="1400" dirty="0"/>
              <a:t>Шаляпина подчеркивает дорогая трость, на которую он небрежно опирается. Его любимый французский бульдог Ройка пристально смотрит на своего хозяина.</a:t>
            </a:r>
          </a:p>
          <a:p>
            <a:r>
              <a:rPr lang="ru-RU" sz="1400" dirty="0"/>
              <a:t>Артист сосредоточен. Судя по театральной афише, он прибыл в этот город на гастроли. </a:t>
            </a:r>
            <a:endParaRPr lang="ru-RU" sz="1400" dirty="0" smtClean="0"/>
          </a:p>
          <a:p>
            <a:r>
              <a:rPr lang="ru-RU" sz="1400" dirty="0" smtClean="0"/>
              <a:t>В </a:t>
            </a:r>
            <a:r>
              <a:rPr lang="ru-RU" sz="1400" dirty="0"/>
              <a:t>левом нижнем углу портрета Кустодиев изображает дочерей Федора Шаляпина - Марию и Марфу, прогуливающихся по праздничной площади в сопровождении близкого друга и секретаря певца </a:t>
            </a:r>
            <a:r>
              <a:rPr lang="ru-RU" sz="1400" dirty="0" err="1"/>
              <a:t>Дворищина</a:t>
            </a:r>
            <a:r>
              <a:rPr lang="ru-RU" sz="1400" dirty="0"/>
              <a:t> И. Г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4523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Масленица в живописи русских художников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73996"/>
            <a:ext cx="7776864" cy="575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40466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Александр </a:t>
            </a:r>
            <a:r>
              <a:rPr lang="ru-RU" i="1" dirty="0" smtClean="0"/>
              <a:t>Брусилов </a:t>
            </a:r>
            <a:r>
              <a:rPr lang="ru-RU" i="1" cap="all" dirty="0" smtClean="0"/>
              <a:t>«</a:t>
            </a:r>
            <a:r>
              <a:rPr lang="ru-RU" i="1" dirty="0" smtClean="0"/>
              <a:t>Масленица»   1999</a:t>
            </a:r>
            <a:r>
              <a:rPr lang="ru-RU" i="1" cap="all" dirty="0"/>
              <a:t>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08214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slenica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60648"/>
            <a:ext cx="771525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28688" y="6143625"/>
            <a:ext cx="7000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i="1" dirty="0" smtClean="0"/>
              <a:t>Николай  </a:t>
            </a:r>
            <a:r>
              <a:rPr lang="ru-RU" i="1" dirty="0"/>
              <a:t>Фетисов "Широкая Масленица" 1990 г.</a:t>
            </a:r>
          </a:p>
        </p:txBody>
      </p:sp>
    </p:spTree>
    <p:extLst>
      <p:ext uri="{BB962C8B-B14F-4D97-AF65-F5344CB8AC3E}">
        <p14:creationId xmlns:p14="http://schemas.microsoft.com/office/powerpoint/2010/main" val="154316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27025"/>
            <a:ext cx="7192963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85750" y="6143625"/>
            <a:ext cx="8429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i="1" dirty="0"/>
              <a:t>Валерий Сыров "Масленица" 1998-1999 гг.</a:t>
            </a:r>
          </a:p>
        </p:txBody>
      </p:sp>
    </p:spTree>
    <p:extLst>
      <p:ext uri="{BB962C8B-B14F-4D97-AF65-F5344CB8AC3E}">
        <p14:creationId xmlns:p14="http://schemas.microsoft.com/office/powerpoint/2010/main" val="386680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slenica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526338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28750" y="6072188"/>
            <a:ext cx="6500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i="1" dirty="0"/>
              <a:t>Анна</a:t>
            </a:r>
            <a:r>
              <a:rPr lang="ru-RU" dirty="0"/>
              <a:t> </a:t>
            </a:r>
            <a:r>
              <a:rPr lang="ru-RU" i="1" dirty="0"/>
              <a:t>Черкашина "Масленица" 2002 г.</a:t>
            </a:r>
          </a:p>
        </p:txBody>
      </p:sp>
    </p:spTree>
    <p:extLst>
      <p:ext uri="{BB962C8B-B14F-4D97-AF65-F5344CB8AC3E}">
        <p14:creationId xmlns:p14="http://schemas.microsoft.com/office/powerpoint/2010/main" val="39507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4313" y="6000750"/>
            <a:ext cx="8572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i="1" dirty="0"/>
              <a:t>Константин </a:t>
            </a:r>
            <a:r>
              <a:rPr lang="ru-RU" i="1" dirty="0" smtClean="0"/>
              <a:t>Егорович</a:t>
            </a:r>
            <a:r>
              <a:rPr lang="ru-RU" i="1" dirty="0"/>
              <a:t> </a:t>
            </a:r>
            <a:r>
              <a:rPr lang="ru-RU" i="1" dirty="0" smtClean="0"/>
              <a:t>Маковский</a:t>
            </a:r>
            <a:r>
              <a:rPr lang="ru-RU" i="1" dirty="0"/>
              <a:t> </a:t>
            </a:r>
            <a:r>
              <a:rPr lang="ru-RU" i="1" dirty="0" smtClean="0"/>
              <a:t>    "Народное </a:t>
            </a:r>
            <a:r>
              <a:rPr lang="ru-RU" i="1" dirty="0"/>
              <a:t>гуляние во время Масленицы на Адмиралтейской площади в </a:t>
            </a:r>
            <a:r>
              <a:rPr lang="ru-RU" i="1" dirty="0" smtClean="0"/>
              <a:t>Петербурге»     </a:t>
            </a:r>
            <a:r>
              <a:rPr lang="ru-RU" i="1" dirty="0"/>
              <a:t>1869 г.</a:t>
            </a:r>
          </a:p>
        </p:txBody>
      </p:sp>
      <p:pic>
        <p:nvPicPr>
          <p:cNvPr id="6" name="Picture 2" descr="Картина Народное гулянье во время маслениц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5" y="263285"/>
            <a:ext cx="8822183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1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4" y="550863"/>
            <a:ext cx="81915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85750" y="6211888"/>
            <a:ext cx="8572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i="1" dirty="0"/>
              <a:t>Семён Леонидович Кожин </a:t>
            </a:r>
            <a:r>
              <a:rPr lang="ru-RU" i="1" dirty="0" smtClean="0"/>
              <a:t>"</a:t>
            </a:r>
            <a:r>
              <a:rPr lang="ru-RU" i="1" dirty="0"/>
              <a:t>Масленица. Проводы</a:t>
            </a:r>
            <a:r>
              <a:rPr lang="ru-RU" i="1" dirty="0" smtClean="0"/>
              <a:t>. </a:t>
            </a:r>
            <a:r>
              <a:rPr lang="ru-RU" i="1" dirty="0"/>
              <a:t>Россия 17 </a:t>
            </a:r>
            <a:r>
              <a:rPr lang="ru-RU" i="1" dirty="0" smtClean="0"/>
              <a:t>век»        2000г.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08976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2240" y="4221088"/>
            <a:ext cx="23042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«Масленица</a:t>
            </a:r>
            <a:r>
              <a:rPr lang="ru-RU" sz="1400" i="1" dirty="0"/>
              <a:t>. </a:t>
            </a:r>
            <a:endParaRPr lang="ru-RU" sz="1400" i="1" dirty="0" smtClean="0"/>
          </a:p>
          <a:p>
            <a:r>
              <a:rPr lang="ru-RU" sz="1400" i="1" dirty="0" smtClean="0"/>
              <a:t>Прощеный </a:t>
            </a:r>
            <a:r>
              <a:rPr lang="ru-RU" sz="1400" i="1" dirty="0"/>
              <a:t>день в крестьянской </a:t>
            </a:r>
            <a:r>
              <a:rPr lang="ru-RU" sz="1400" i="1" dirty="0" smtClean="0"/>
              <a:t>семье»</a:t>
            </a:r>
            <a:r>
              <a:rPr lang="ru-RU" sz="1400" i="1" dirty="0"/>
              <a:t/>
            </a:r>
            <a:br>
              <a:rPr lang="ru-RU" sz="1400" i="1" dirty="0"/>
            </a:br>
            <a:r>
              <a:rPr lang="ru-RU" sz="1400" i="1" dirty="0"/>
              <a:t>Гравюра </a:t>
            </a:r>
            <a:r>
              <a:rPr lang="ru-RU" sz="1400" i="1" dirty="0" smtClean="0"/>
              <a:t>К</a:t>
            </a:r>
            <a:r>
              <a:rPr lang="ru-RU" sz="1400" i="1" dirty="0"/>
              <a:t>. </a:t>
            </a:r>
            <a:r>
              <a:rPr lang="ru-RU" sz="1400" i="1" dirty="0" err="1"/>
              <a:t>Крыжановского</a:t>
            </a:r>
            <a:r>
              <a:rPr lang="ru-RU" sz="1400" i="1" dirty="0"/>
              <a:t> </a:t>
            </a:r>
            <a:endParaRPr lang="ru-RU" sz="1400" i="1" dirty="0" smtClean="0"/>
          </a:p>
          <a:p>
            <a:r>
              <a:rPr lang="ru-RU" sz="1400" i="1" dirty="0" smtClean="0"/>
              <a:t>по </a:t>
            </a:r>
            <a:r>
              <a:rPr lang="ru-RU" sz="1400" i="1" dirty="0"/>
              <a:t>рисунку Н.И. </a:t>
            </a:r>
            <a:r>
              <a:rPr lang="ru-RU" sz="1400" i="1" dirty="0" smtClean="0"/>
              <a:t>Соколова 1870 год</a:t>
            </a:r>
            <a:r>
              <a:rPr lang="ru-RU" sz="1400" i="1" dirty="0"/>
              <a:t/>
            </a:r>
            <a:br>
              <a:rPr lang="ru-RU" sz="1400" i="1" dirty="0"/>
            </a:br>
            <a:endParaRPr lang="ru-RU" sz="1400" i="1" dirty="0"/>
          </a:p>
        </p:txBody>
      </p:sp>
      <p:pic>
        <p:nvPicPr>
          <p:cNvPr id="14338" name="Picture 2" descr="http://historydoc.edu.ru/attach.asp?a_no=13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12068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87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332656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Интернет-ресурсы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4" y="155679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http://ru.wikipedia.org/wiki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278092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http://www.razumniki.ru/kartina_maslenica.html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429309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http://www.liveinternet.ru/users/okluba/post208172117/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1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5699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СПАСИБО 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ЗА 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ВНИМАНИЕ!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://65frspb.caduk.ru/images/solny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6632"/>
            <a:ext cx="3312368" cy="292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45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00063" y="5929313"/>
            <a:ext cx="8358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dirty="0"/>
              <a:t>Петр Николаевич Грузинский </a:t>
            </a:r>
            <a:r>
              <a:rPr lang="ru-RU" dirty="0" smtClean="0"/>
              <a:t>  "Масленица»   </a:t>
            </a:r>
            <a:r>
              <a:rPr lang="ru-RU" dirty="0"/>
              <a:t>1889 г.</a:t>
            </a:r>
          </a:p>
        </p:txBody>
      </p:sp>
      <p:pic>
        <p:nvPicPr>
          <p:cNvPr id="6" name="Picture 2" descr="Грузинский Петр Николаевич - Маслен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1296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404665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Петр Николаевич Грузинский  «Масленица»    1889 г.</a:t>
            </a:r>
          </a:p>
        </p:txBody>
      </p:sp>
    </p:spTree>
    <p:extLst>
      <p:ext uri="{BB962C8B-B14F-4D97-AF65-F5344CB8AC3E}">
        <p14:creationId xmlns:p14="http://schemas.microsoft.com/office/powerpoint/2010/main" val="20956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006.radikal.ru/i213/1303/b1/f5f973852b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85698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1663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Василий Иванович  </a:t>
            </a:r>
            <a:r>
              <a:rPr lang="ru-RU" i="1" dirty="0"/>
              <a:t>Суриков "Взятие снежного </a:t>
            </a:r>
            <a:r>
              <a:rPr lang="ru-RU" i="1" dirty="0" smtClean="0"/>
              <a:t>города»  1891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4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6336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Сюжет картины – старинная сибирская игра, в которую играли в последний день масленицы. Из снега и льда сооружалась большая </a:t>
            </a:r>
            <a:r>
              <a:rPr lang="ru-RU" sz="1400" dirty="0" smtClean="0"/>
              <a:t>крепость</a:t>
            </a:r>
            <a:r>
              <a:rPr lang="ru-RU" sz="1400" dirty="0" smtClean="0"/>
              <a:t>. Играющие </a:t>
            </a:r>
            <a:r>
              <a:rPr lang="ru-RU" sz="1400" dirty="0"/>
              <a:t>делились на «всадников», стремящихся разрушить городок, и «защитников». </a:t>
            </a:r>
            <a:r>
              <a:rPr lang="ru-RU" sz="1400" dirty="0" smtClean="0"/>
              <a:t>На </a:t>
            </a:r>
            <a:r>
              <a:rPr lang="ru-RU" sz="1400" dirty="0"/>
              <a:t>полотне мы видим момент, когда смельчак прорывается сквозь снежную стену. Мы ощущаем напряжение и стремительность прорыва.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3" name="Picture 2" descr="http://s006.radikal.ru/i213/1303/b1/f5f973852b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4" t="5925" r="33462" b="22035"/>
          <a:stretch/>
        </p:blipFill>
        <p:spPr bwMode="auto">
          <a:xfrm>
            <a:off x="323528" y="1877441"/>
            <a:ext cx="3168352" cy="284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006.radikal.ru/i213/1303/b1/f5f973852b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5" t="18041" b="11076"/>
          <a:stretch/>
        </p:blipFill>
        <p:spPr bwMode="auto">
          <a:xfrm>
            <a:off x="6516216" y="3501008"/>
            <a:ext cx="244827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63888" y="1700809"/>
            <a:ext cx="5256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r>
              <a:rPr lang="ru-RU" sz="1400" dirty="0" smtClean="0"/>
              <a:t>Вокруг </a:t>
            </a:r>
            <a:r>
              <a:rPr lang="ru-RU" sz="1400" dirty="0"/>
              <a:t>царит неудержимое веселье. На состязание храбрецов пришло посмотреть полгорода. На фоне белого искрящегося снега толпа выглядит особенно нарядно и празднично. Весь колорит картины – насыщенный, звучный, с контрастными цветовыми сочетаниями белого, красного, зеленого, синего. Яркость красок и богатство оттенков вносят в картину жизнерадостность и оптимизм.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725144"/>
            <a:ext cx="6048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Суриков </a:t>
            </a:r>
            <a:r>
              <a:rPr lang="ru-RU" sz="1400" dirty="0"/>
              <a:t>писал портреты с натуры, стремился запечатлеть выражения лиц, характерные для соответствующей обстановки. Большое внимание уделил художник написанию деталей, характеризующих эпоху – тщательно выписана праздничная одежда, утварь, различные атрибуты народной жизни.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en-US" sz="1400" dirty="0" smtClean="0"/>
              <a:t>       </a:t>
            </a:r>
            <a:r>
              <a:rPr lang="ru-RU" sz="1400" dirty="0" smtClean="0"/>
              <a:t>Картина </a:t>
            </a:r>
            <a:r>
              <a:rPr lang="ru-RU" sz="1400" dirty="0"/>
              <a:t>«Взятие снежного городка» - веселое, легкое произведение, </a:t>
            </a:r>
            <a:r>
              <a:rPr lang="en-US" sz="1400" dirty="0" smtClean="0"/>
              <a:t>      </a:t>
            </a:r>
            <a:r>
              <a:rPr lang="ru-RU" sz="1400" dirty="0" smtClean="0"/>
              <a:t>рождающее </a:t>
            </a:r>
            <a:r>
              <a:rPr lang="ru-RU" sz="1400" dirty="0"/>
              <a:t>ощущение необычайного внутреннего подъема и </a:t>
            </a:r>
            <a:r>
              <a:rPr lang="en-US" sz="1400" dirty="0" smtClean="0"/>
              <a:t>   </a:t>
            </a:r>
            <a:r>
              <a:rPr lang="ru-RU" sz="1400" dirty="0" smtClean="0"/>
              <a:t>настоящего </a:t>
            </a:r>
            <a:r>
              <a:rPr lang="ru-RU" sz="1400" dirty="0"/>
              <a:t>праздника. </a:t>
            </a:r>
            <a:br>
              <a:rPr lang="ru-RU" sz="1400" dirty="0"/>
            </a:br>
            <a:r>
              <a:rPr lang="en-US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412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743" y="0"/>
            <a:ext cx="806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Борис   Михайлович   Кустодиев   «Масленица 1916»</a:t>
            </a:r>
            <a:endParaRPr lang="ru-RU" i="1" dirty="0"/>
          </a:p>
        </p:txBody>
      </p:sp>
      <p:pic>
        <p:nvPicPr>
          <p:cNvPr id="6" name="Picture 2" descr="http://uploads1.wikipaintings.org/images/boris-kustodiev/shrovetide-1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43" y="476672"/>
            <a:ext cx="842493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9742" y="5949280"/>
            <a:ext cx="8656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Художник считал это полотно одним из самых удачных и сам говорил о нем: </a:t>
            </a:r>
            <a:endParaRPr lang="ru-RU" sz="1400" dirty="0" smtClean="0"/>
          </a:p>
          <a:p>
            <a:pPr algn="ctr"/>
            <a:r>
              <a:rPr lang="ru-RU" sz="1400" dirty="0" smtClean="0"/>
              <a:t>"</a:t>
            </a:r>
            <a:r>
              <a:rPr lang="ru-RU" sz="1400" dirty="0"/>
              <a:t>Я считаю пестроту, яркость именно весьма типичной для русской жизни".</a:t>
            </a:r>
          </a:p>
        </p:txBody>
      </p:sp>
    </p:spTree>
    <p:extLst>
      <p:ext uri="{BB962C8B-B14F-4D97-AF65-F5344CB8AC3E}">
        <p14:creationId xmlns:p14="http://schemas.microsoft.com/office/powerpoint/2010/main" val="102559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4249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Изображения праздника  Масленицы  характерны  </a:t>
            </a:r>
            <a:r>
              <a:rPr lang="ru-RU" sz="1400" dirty="0"/>
              <a:t>для творчества </a:t>
            </a:r>
            <a:r>
              <a:rPr lang="ru-RU" sz="1400" dirty="0" smtClean="0"/>
              <a:t>Бориса Михайловича </a:t>
            </a:r>
            <a:r>
              <a:rPr lang="ru-RU" sz="1400" dirty="0" err="1" smtClean="0"/>
              <a:t>Кустодиева</a:t>
            </a:r>
            <a:r>
              <a:rPr lang="ru-RU" sz="1400" dirty="0"/>
              <a:t>. </a:t>
            </a:r>
            <a:r>
              <a:rPr lang="ru-RU" sz="1400" dirty="0" smtClean="0"/>
              <a:t>Картины проникнуты </a:t>
            </a:r>
            <a:r>
              <a:rPr lang="ru-RU" sz="1400" dirty="0"/>
              <a:t>верой в бессмертие России, ее народа, праздников, истории. В </a:t>
            </a:r>
            <a:r>
              <a:rPr lang="ru-RU" sz="1400" dirty="0" smtClean="0"/>
              <a:t>них художник </a:t>
            </a:r>
            <a:r>
              <a:rPr lang="ru-RU" sz="1400" dirty="0"/>
              <a:t>переносит зрителей в мир света, радости, достатка, где люди довольны жизнью: по улицам, ныряя на спусках, проносятся нарядные тройки и легкие санки, под солнцем сверкает иней и гирлянды разноцветных шаров, вьются цветные флажки на каруселях и балаганах</a:t>
            </a:r>
            <a:r>
              <a:rPr lang="ru-RU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5850106"/>
            <a:ext cx="7920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Где этот праздник, в каком городе России - неизвестно. Да это и не важно. </a:t>
            </a:r>
            <a:endParaRPr lang="ru-RU" sz="1400" dirty="0" smtClean="0"/>
          </a:p>
          <a:p>
            <a:pPr algn="ctr"/>
            <a:r>
              <a:rPr lang="ru-RU" sz="1400" dirty="0" smtClean="0"/>
              <a:t>Это </a:t>
            </a:r>
            <a:r>
              <a:rPr lang="ru-RU" sz="1400" dirty="0"/>
              <a:t>образ России, каким его видел замечательный художник.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Picture 2" descr="Масленица в живописи русских художнико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3690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55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" b="5060"/>
          <a:stretch>
            <a:fillRect/>
          </a:stretch>
        </p:blipFill>
        <p:spPr bwMode="auto">
          <a:xfrm>
            <a:off x="395536" y="188640"/>
            <a:ext cx="8424936" cy="582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827585" y="6072188"/>
            <a:ext cx="78488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Борис   Михайлович   Кустодиев   «</a:t>
            </a:r>
            <a:r>
              <a:rPr lang="ru-RU" i="1" dirty="0" smtClean="0"/>
              <a:t>Масленица» 1916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002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Масленица в живописи русских художнико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8640"/>
            <a:ext cx="540060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877328"/>
            <a:ext cx="27363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i="1" dirty="0" smtClean="0"/>
              <a:t>Борис  Михайлович Кустодиев </a:t>
            </a:r>
            <a:r>
              <a:rPr lang="ru-RU" i="1" dirty="0"/>
              <a:t>"Деревенская масленица. Гармонист" 1916</a:t>
            </a:r>
          </a:p>
        </p:txBody>
      </p:sp>
    </p:spTree>
    <p:extLst>
      <p:ext uri="{BB962C8B-B14F-4D97-AF65-F5344CB8AC3E}">
        <p14:creationId xmlns:p14="http://schemas.microsoft.com/office/powerpoint/2010/main" val="36193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228</TotalTime>
  <Words>551</Words>
  <Application>Microsoft Office PowerPoint</Application>
  <PresentationFormat>Экран (4:3)</PresentationFormat>
  <Paragraphs>69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27</cp:revision>
  <dcterms:created xsi:type="dcterms:W3CDTF">2013-06-07T16:17:41Z</dcterms:created>
  <dcterms:modified xsi:type="dcterms:W3CDTF">2013-06-10T19:23:46Z</dcterms:modified>
</cp:coreProperties>
</file>