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</p:sldMasterIdLst>
  <p:notesMasterIdLst>
    <p:notesMasterId r:id="rId32"/>
  </p:notesMasterIdLst>
  <p:handoutMasterIdLst>
    <p:handoutMasterId r:id="rId33"/>
  </p:handoutMasterIdLst>
  <p:sldIdLst>
    <p:sldId id="383" r:id="rId2"/>
    <p:sldId id="389" r:id="rId3"/>
    <p:sldId id="338" r:id="rId4"/>
    <p:sldId id="366" r:id="rId5"/>
    <p:sldId id="347" r:id="rId6"/>
    <p:sldId id="365" r:id="rId7"/>
    <p:sldId id="388" r:id="rId8"/>
    <p:sldId id="361" r:id="rId9"/>
    <p:sldId id="344" r:id="rId10"/>
    <p:sldId id="326" r:id="rId11"/>
    <p:sldId id="330" r:id="rId12"/>
    <p:sldId id="329" r:id="rId13"/>
    <p:sldId id="324" r:id="rId14"/>
    <p:sldId id="325" r:id="rId15"/>
    <p:sldId id="369" r:id="rId16"/>
    <p:sldId id="370" r:id="rId17"/>
    <p:sldId id="373" r:id="rId18"/>
    <p:sldId id="382" r:id="rId19"/>
    <p:sldId id="390" r:id="rId20"/>
    <p:sldId id="371" r:id="rId21"/>
    <p:sldId id="368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91" r:id="rId30"/>
    <p:sldId id="38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00"/>
    <a:srgbClr val="EEAE58"/>
    <a:srgbClr val="CC0066"/>
    <a:srgbClr val="00FFFF"/>
    <a:srgbClr val="FF99FF"/>
    <a:srgbClr val="FF3399"/>
    <a:srgbClr val="FCE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1" autoAdjust="0"/>
    <p:restoredTop sz="92880" autoAdjust="0"/>
  </p:normalViewPr>
  <p:slideViewPr>
    <p:cSldViewPr>
      <p:cViewPr>
        <p:scale>
          <a:sx n="64" d="100"/>
          <a:sy n="64" d="100"/>
        </p:scale>
        <p:origin x="-2112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64BE3-885D-488F-A093-52BC9F50FE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8E9BE2EE-4D1B-445B-A90B-439C09BF91F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Оксиды щелочных металлов</a:t>
          </a:r>
        </a:p>
      </dgm:t>
    </dgm:pt>
    <dgm:pt modelId="{3C2B519A-3644-4CD0-9DCE-28DB926E9BC3}" type="parTrans" cxnId="{08457490-FBF8-459F-8DD6-FD28B0E648D9}">
      <dgm:prSet/>
      <dgm:spPr/>
    </dgm:pt>
    <dgm:pt modelId="{41888405-4A3C-49A2-A294-524AF6690AC2}" type="sibTrans" cxnId="{08457490-FBF8-459F-8DD6-FD28B0E648D9}">
      <dgm:prSet/>
      <dgm:spPr/>
    </dgm:pt>
    <dgm:pt modelId="{E4AC7CD3-25FD-4F28-A523-5777AEDB38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Тип и класс веществ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</a:t>
          </a:r>
        </a:p>
      </dgm:t>
    </dgm:pt>
    <dgm:pt modelId="{8F3ECBCC-8CC9-43EF-8A4F-1141288A50D9}" type="parTrans" cxnId="{39BC8194-F6F2-41BA-A581-39ADCED222AD}">
      <dgm:prSet/>
      <dgm:spPr/>
    </dgm:pt>
    <dgm:pt modelId="{CDCF7C5F-5E02-4006-B854-1E6F8642DDFA}" type="sibTrans" cxnId="{39BC8194-F6F2-41BA-A581-39ADCED222AD}">
      <dgm:prSet/>
      <dgm:spPr/>
    </dgm:pt>
    <dgm:pt modelId="{F63C63B4-8B99-4980-8982-B20A11B1CC3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Физические свойства</a:t>
          </a:r>
        </a:p>
      </dgm:t>
    </dgm:pt>
    <dgm:pt modelId="{BD552C2D-73F3-4CBD-9F35-D9015C74459E}" type="parTrans" cxnId="{B4E62F0C-5FED-4017-8806-AA5C92895734}">
      <dgm:prSet/>
      <dgm:spPr/>
    </dgm:pt>
    <dgm:pt modelId="{42EA494F-352E-453F-821D-F2CFD5B94882}" type="sibTrans" cxnId="{B4E62F0C-5FED-4017-8806-AA5C92895734}">
      <dgm:prSet/>
      <dgm:spPr/>
    </dgm:pt>
    <dgm:pt modelId="{036FA0AC-422A-4B34-AEC4-1323110B028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Химические свойства</a:t>
          </a:r>
        </a:p>
      </dgm:t>
    </dgm:pt>
    <dgm:pt modelId="{C31D61F0-D0C0-404B-97BC-07E98F2DAD8E}" type="parTrans" cxnId="{1FF8A3E4-6C9C-4D47-9575-9761ED6E0E6B}">
      <dgm:prSet/>
      <dgm:spPr/>
    </dgm:pt>
    <dgm:pt modelId="{FC0D3420-A9EB-4613-910D-6A4C0D303FAC}" type="sibTrans" cxnId="{1FF8A3E4-6C9C-4D47-9575-9761ED6E0E6B}">
      <dgm:prSet/>
      <dgm:spPr/>
    </dgm:pt>
    <dgm:pt modelId="{6E6BB240-57AC-41E1-ACF2-CE10A4AE2E2F}" type="pres">
      <dgm:prSet presAssocID="{B2A64BE3-885D-488F-A093-52BC9F50FE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7C5CCB-9F9B-4B5C-9247-803556C4F549}" type="pres">
      <dgm:prSet presAssocID="{8E9BE2EE-4D1B-445B-A90B-439C09BF91FF}" presName="hierRoot1" presStyleCnt="0">
        <dgm:presLayoutVars>
          <dgm:hierBranch val="r"/>
        </dgm:presLayoutVars>
      </dgm:prSet>
      <dgm:spPr/>
    </dgm:pt>
    <dgm:pt modelId="{9DB3E300-12F4-45FA-8642-1BBFD101C225}" type="pres">
      <dgm:prSet presAssocID="{8E9BE2EE-4D1B-445B-A90B-439C09BF91FF}" presName="rootComposite1" presStyleCnt="0"/>
      <dgm:spPr/>
    </dgm:pt>
    <dgm:pt modelId="{18EB8BD3-CB37-404D-B39B-D7F15D0391D9}" type="pres">
      <dgm:prSet presAssocID="{8E9BE2EE-4D1B-445B-A90B-439C09BF91F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5BC3FE-70C9-4FCD-B52D-C1B44D5CAB3C}" type="pres">
      <dgm:prSet presAssocID="{8E9BE2EE-4D1B-445B-A90B-439C09BF91F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6A11ACC-F1E1-4870-906E-32C1D5342DF3}" type="pres">
      <dgm:prSet presAssocID="{8E9BE2EE-4D1B-445B-A90B-439C09BF91FF}" presName="hierChild2" presStyleCnt="0"/>
      <dgm:spPr/>
    </dgm:pt>
    <dgm:pt modelId="{96F6C676-C1E3-44C3-BD11-3CA4AE0736BB}" type="pres">
      <dgm:prSet presAssocID="{8F3ECBCC-8CC9-43EF-8A4F-1141288A50D9}" presName="Name50" presStyleLbl="parChTrans1D2" presStyleIdx="0" presStyleCnt="3"/>
      <dgm:spPr/>
    </dgm:pt>
    <dgm:pt modelId="{C9E268B5-2442-43C0-B4F1-1E1AEB27643E}" type="pres">
      <dgm:prSet presAssocID="{E4AC7CD3-25FD-4F28-A523-5777AEDB381B}" presName="hierRoot2" presStyleCnt="0">
        <dgm:presLayoutVars>
          <dgm:hierBranch/>
        </dgm:presLayoutVars>
      </dgm:prSet>
      <dgm:spPr/>
    </dgm:pt>
    <dgm:pt modelId="{0C211931-290A-4F23-A6E0-1E44AF0E5A81}" type="pres">
      <dgm:prSet presAssocID="{E4AC7CD3-25FD-4F28-A523-5777AEDB381B}" presName="rootComposite" presStyleCnt="0"/>
      <dgm:spPr/>
    </dgm:pt>
    <dgm:pt modelId="{09937704-93E8-49AF-ADA9-161C55B1821B}" type="pres">
      <dgm:prSet presAssocID="{E4AC7CD3-25FD-4F28-A523-5777AEDB381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7D2226-0369-4617-9E5E-0CA174E33852}" type="pres">
      <dgm:prSet presAssocID="{E4AC7CD3-25FD-4F28-A523-5777AEDB381B}" presName="rootConnector" presStyleLbl="node2" presStyleIdx="0" presStyleCnt="3"/>
      <dgm:spPr/>
      <dgm:t>
        <a:bodyPr/>
        <a:lstStyle/>
        <a:p>
          <a:endParaRPr lang="ru-RU"/>
        </a:p>
      </dgm:t>
    </dgm:pt>
    <dgm:pt modelId="{F1A79AE4-F259-469A-88FF-EC5D4B8C0895}" type="pres">
      <dgm:prSet presAssocID="{E4AC7CD3-25FD-4F28-A523-5777AEDB381B}" presName="hierChild4" presStyleCnt="0"/>
      <dgm:spPr/>
    </dgm:pt>
    <dgm:pt modelId="{FB871467-EB04-4244-8DFA-0B547D2FF576}" type="pres">
      <dgm:prSet presAssocID="{E4AC7CD3-25FD-4F28-A523-5777AEDB381B}" presName="hierChild5" presStyleCnt="0"/>
      <dgm:spPr/>
    </dgm:pt>
    <dgm:pt modelId="{DE9AA73F-B58E-48C3-8D85-FA9FE29E3CF6}" type="pres">
      <dgm:prSet presAssocID="{BD552C2D-73F3-4CBD-9F35-D9015C74459E}" presName="Name50" presStyleLbl="parChTrans1D2" presStyleIdx="1" presStyleCnt="3"/>
      <dgm:spPr/>
    </dgm:pt>
    <dgm:pt modelId="{3D430B53-24AC-4BA4-AA0C-26459FF7D4B5}" type="pres">
      <dgm:prSet presAssocID="{F63C63B4-8B99-4980-8982-B20A11B1CC37}" presName="hierRoot2" presStyleCnt="0">
        <dgm:presLayoutVars>
          <dgm:hierBranch/>
        </dgm:presLayoutVars>
      </dgm:prSet>
      <dgm:spPr/>
    </dgm:pt>
    <dgm:pt modelId="{2EDD52F5-CEA6-4FD2-A4DE-E1D3A260C999}" type="pres">
      <dgm:prSet presAssocID="{F63C63B4-8B99-4980-8982-B20A11B1CC37}" presName="rootComposite" presStyleCnt="0"/>
      <dgm:spPr/>
    </dgm:pt>
    <dgm:pt modelId="{043180A6-E856-4F46-9106-09B473500F5D}" type="pres">
      <dgm:prSet presAssocID="{F63C63B4-8B99-4980-8982-B20A11B1CC3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733142-FA8C-4FCF-89E6-CBB0AF25467E}" type="pres">
      <dgm:prSet presAssocID="{F63C63B4-8B99-4980-8982-B20A11B1CC37}" presName="rootConnector" presStyleLbl="node2" presStyleIdx="1" presStyleCnt="3"/>
      <dgm:spPr/>
      <dgm:t>
        <a:bodyPr/>
        <a:lstStyle/>
        <a:p>
          <a:endParaRPr lang="ru-RU"/>
        </a:p>
      </dgm:t>
    </dgm:pt>
    <dgm:pt modelId="{47C71919-2502-4259-825D-6C2C3CAD7D8E}" type="pres">
      <dgm:prSet presAssocID="{F63C63B4-8B99-4980-8982-B20A11B1CC37}" presName="hierChild4" presStyleCnt="0"/>
      <dgm:spPr/>
    </dgm:pt>
    <dgm:pt modelId="{A4EE8401-1F3D-4B04-9894-CEDF67B68923}" type="pres">
      <dgm:prSet presAssocID="{F63C63B4-8B99-4980-8982-B20A11B1CC37}" presName="hierChild5" presStyleCnt="0"/>
      <dgm:spPr/>
    </dgm:pt>
    <dgm:pt modelId="{91125956-125E-4E0D-B1C4-CE4BDF090AB4}" type="pres">
      <dgm:prSet presAssocID="{C31D61F0-D0C0-404B-97BC-07E98F2DAD8E}" presName="Name50" presStyleLbl="parChTrans1D2" presStyleIdx="2" presStyleCnt="3"/>
      <dgm:spPr/>
    </dgm:pt>
    <dgm:pt modelId="{0F8644DD-68BA-493C-BD16-71838955E83B}" type="pres">
      <dgm:prSet presAssocID="{036FA0AC-422A-4B34-AEC4-1323110B028C}" presName="hierRoot2" presStyleCnt="0">
        <dgm:presLayoutVars>
          <dgm:hierBranch/>
        </dgm:presLayoutVars>
      </dgm:prSet>
      <dgm:spPr/>
    </dgm:pt>
    <dgm:pt modelId="{CE743FE2-5445-4850-995D-E47ED5A14F72}" type="pres">
      <dgm:prSet presAssocID="{036FA0AC-422A-4B34-AEC4-1323110B028C}" presName="rootComposite" presStyleCnt="0"/>
      <dgm:spPr/>
    </dgm:pt>
    <dgm:pt modelId="{7A5AE40A-62AC-4975-BAE9-A78F0FFFFF68}" type="pres">
      <dgm:prSet presAssocID="{036FA0AC-422A-4B34-AEC4-1323110B028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684138-0E0E-451C-A1EA-C8DBB4218DF5}" type="pres">
      <dgm:prSet presAssocID="{036FA0AC-422A-4B34-AEC4-1323110B028C}" presName="rootConnector" presStyleLbl="node2" presStyleIdx="2" presStyleCnt="3"/>
      <dgm:spPr/>
      <dgm:t>
        <a:bodyPr/>
        <a:lstStyle/>
        <a:p>
          <a:endParaRPr lang="ru-RU"/>
        </a:p>
      </dgm:t>
    </dgm:pt>
    <dgm:pt modelId="{04813713-E17C-43C3-B27A-ECDD59528510}" type="pres">
      <dgm:prSet presAssocID="{036FA0AC-422A-4B34-AEC4-1323110B028C}" presName="hierChild4" presStyleCnt="0"/>
      <dgm:spPr/>
    </dgm:pt>
    <dgm:pt modelId="{9267AA3E-230E-473A-9807-C01CDD4134CC}" type="pres">
      <dgm:prSet presAssocID="{036FA0AC-422A-4B34-AEC4-1323110B028C}" presName="hierChild5" presStyleCnt="0"/>
      <dgm:spPr/>
    </dgm:pt>
    <dgm:pt modelId="{B22222FE-718D-4871-93B5-EF8F8F7B2217}" type="pres">
      <dgm:prSet presAssocID="{8E9BE2EE-4D1B-445B-A90B-439C09BF91FF}" presName="hierChild3" presStyleCnt="0"/>
      <dgm:spPr/>
    </dgm:pt>
  </dgm:ptLst>
  <dgm:cxnLst>
    <dgm:cxn modelId="{B4E62F0C-5FED-4017-8806-AA5C92895734}" srcId="{8E9BE2EE-4D1B-445B-A90B-439C09BF91FF}" destId="{F63C63B4-8B99-4980-8982-B20A11B1CC37}" srcOrd="1" destOrd="0" parTransId="{BD552C2D-73F3-4CBD-9F35-D9015C74459E}" sibTransId="{42EA494F-352E-453F-821D-F2CFD5B94882}"/>
    <dgm:cxn modelId="{1FF8A3E4-6C9C-4D47-9575-9761ED6E0E6B}" srcId="{8E9BE2EE-4D1B-445B-A90B-439C09BF91FF}" destId="{036FA0AC-422A-4B34-AEC4-1323110B028C}" srcOrd="2" destOrd="0" parTransId="{C31D61F0-D0C0-404B-97BC-07E98F2DAD8E}" sibTransId="{FC0D3420-A9EB-4613-910D-6A4C0D303FAC}"/>
    <dgm:cxn modelId="{592AE96E-DCC1-4D6D-81DB-A015DEBAEDF7}" type="presOf" srcId="{C31D61F0-D0C0-404B-97BC-07E98F2DAD8E}" destId="{91125956-125E-4E0D-B1C4-CE4BDF090AB4}" srcOrd="0" destOrd="0" presId="urn:microsoft.com/office/officeart/2005/8/layout/orgChart1"/>
    <dgm:cxn modelId="{B98F5E1A-8949-4983-ADAA-F55FA303AF42}" type="presOf" srcId="{036FA0AC-422A-4B34-AEC4-1323110B028C}" destId="{7A5AE40A-62AC-4975-BAE9-A78F0FFFFF68}" srcOrd="0" destOrd="0" presId="urn:microsoft.com/office/officeart/2005/8/layout/orgChart1"/>
    <dgm:cxn modelId="{E270FA3C-9FA4-49B3-B087-745DAD35E78C}" type="presOf" srcId="{F63C63B4-8B99-4980-8982-B20A11B1CC37}" destId="{043180A6-E856-4F46-9106-09B473500F5D}" srcOrd="0" destOrd="0" presId="urn:microsoft.com/office/officeart/2005/8/layout/orgChart1"/>
    <dgm:cxn modelId="{5B3F4CA7-2060-48A4-800D-27A3502D75A7}" type="presOf" srcId="{E4AC7CD3-25FD-4F28-A523-5777AEDB381B}" destId="{09937704-93E8-49AF-ADA9-161C55B1821B}" srcOrd="0" destOrd="0" presId="urn:microsoft.com/office/officeart/2005/8/layout/orgChart1"/>
    <dgm:cxn modelId="{39BC8194-F6F2-41BA-A581-39ADCED222AD}" srcId="{8E9BE2EE-4D1B-445B-A90B-439C09BF91FF}" destId="{E4AC7CD3-25FD-4F28-A523-5777AEDB381B}" srcOrd="0" destOrd="0" parTransId="{8F3ECBCC-8CC9-43EF-8A4F-1141288A50D9}" sibTransId="{CDCF7C5F-5E02-4006-B854-1E6F8642DDFA}"/>
    <dgm:cxn modelId="{7E8940E1-C45A-47D3-A171-3210026255A6}" type="presOf" srcId="{E4AC7CD3-25FD-4F28-A523-5777AEDB381B}" destId="{727D2226-0369-4617-9E5E-0CA174E33852}" srcOrd="1" destOrd="0" presId="urn:microsoft.com/office/officeart/2005/8/layout/orgChart1"/>
    <dgm:cxn modelId="{CB31FF4E-3AF2-4DA1-91D3-B807D4CD3A73}" type="presOf" srcId="{8E9BE2EE-4D1B-445B-A90B-439C09BF91FF}" destId="{18EB8BD3-CB37-404D-B39B-D7F15D0391D9}" srcOrd="0" destOrd="0" presId="urn:microsoft.com/office/officeart/2005/8/layout/orgChart1"/>
    <dgm:cxn modelId="{7F644AC3-D9BF-4BF3-8703-F00CCDF99BBE}" type="presOf" srcId="{B2A64BE3-885D-488F-A093-52BC9F50FEA7}" destId="{6E6BB240-57AC-41E1-ACF2-CE10A4AE2E2F}" srcOrd="0" destOrd="0" presId="urn:microsoft.com/office/officeart/2005/8/layout/orgChart1"/>
    <dgm:cxn modelId="{AFFCB8C2-E8E3-43E2-8292-EE816B6EDA2B}" type="presOf" srcId="{8E9BE2EE-4D1B-445B-A90B-439C09BF91FF}" destId="{855BC3FE-70C9-4FCD-B52D-C1B44D5CAB3C}" srcOrd="1" destOrd="0" presId="urn:microsoft.com/office/officeart/2005/8/layout/orgChart1"/>
    <dgm:cxn modelId="{2271DED6-77F7-469F-8DC7-1BA637DD2DA1}" type="presOf" srcId="{036FA0AC-422A-4B34-AEC4-1323110B028C}" destId="{37684138-0E0E-451C-A1EA-C8DBB4218DF5}" srcOrd="1" destOrd="0" presId="urn:microsoft.com/office/officeart/2005/8/layout/orgChart1"/>
    <dgm:cxn modelId="{FC92C15C-8C57-4359-9C8A-02B8501F5BA6}" type="presOf" srcId="{F63C63B4-8B99-4980-8982-B20A11B1CC37}" destId="{52733142-FA8C-4FCF-89E6-CBB0AF25467E}" srcOrd="1" destOrd="0" presId="urn:microsoft.com/office/officeart/2005/8/layout/orgChart1"/>
    <dgm:cxn modelId="{607B5EF4-21F2-4DA0-B158-02B8A71755B9}" type="presOf" srcId="{8F3ECBCC-8CC9-43EF-8A4F-1141288A50D9}" destId="{96F6C676-C1E3-44C3-BD11-3CA4AE0736BB}" srcOrd="0" destOrd="0" presId="urn:microsoft.com/office/officeart/2005/8/layout/orgChart1"/>
    <dgm:cxn modelId="{08457490-FBF8-459F-8DD6-FD28B0E648D9}" srcId="{B2A64BE3-885D-488F-A093-52BC9F50FEA7}" destId="{8E9BE2EE-4D1B-445B-A90B-439C09BF91FF}" srcOrd="0" destOrd="0" parTransId="{3C2B519A-3644-4CD0-9DCE-28DB926E9BC3}" sibTransId="{41888405-4A3C-49A2-A294-524AF6690AC2}"/>
    <dgm:cxn modelId="{3BE6747C-34B8-4A17-AB50-27D46FA258D9}" type="presOf" srcId="{BD552C2D-73F3-4CBD-9F35-D9015C74459E}" destId="{DE9AA73F-B58E-48C3-8D85-FA9FE29E3CF6}" srcOrd="0" destOrd="0" presId="urn:microsoft.com/office/officeart/2005/8/layout/orgChart1"/>
    <dgm:cxn modelId="{813B8538-8D08-4A7E-9391-F32A3DCE9D4D}" type="presParOf" srcId="{6E6BB240-57AC-41E1-ACF2-CE10A4AE2E2F}" destId="{987C5CCB-9F9B-4B5C-9247-803556C4F549}" srcOrd="0" destOrd="0" presId="urn:microsoft.com/office/officeart/2005/8/layout/orgChart1"/>
    <dgm:cxn modelId="{770354FD-EBBD-4EEC-AF46-EDA76FA07FF5}" type="presParOf" srcId="{987C5CCB-9F9B-4B5C-9247-803556C4F549}" destId="{9DB3E300-12F4-45FA-8642-1BBFD101C225}" srcOrd="0" destOrd="0" presId="urn:microsoft.com/office/officeart/2005/8/layout/orgChart1"/>
    <dgm:cxn modelId="{F3A8150A-072D-470C-BF5F-9979AC4B9E91}" type="presParOf" srcId="{9DB3E300-12F4-45FA-8642-1BBFD101C225}" destId="{18EB8BD3-CB37-404D-B39B-D7F15D0391D9}" srcOrd="0" destOrd="0" presId="urn:microsoft.com/office/officeart/2005/8/layout/orgChart1"/>
    <dgm:cxn modelId="{0A300A04-CD52-4F62-83F5-D83309B9F58D}" type="presParOf" srcId="{9DB3E300-12F4-45FA-8642-1BBFD101C225}" destId="{855BC3FE-70C9-4FCD-B52D-C1B44D5CAB3C}" srcOrd="1" destOrd="0" presId="urn:microsoft.com/office/officeart/2005/8/layout/orgChart1"/>
    <dgm:cxn modelId="{1A476A63-63B1-4549-B77B-AD7D8E3755D7}" type="presParOf" srcId="{987C5CCB-9F9B-4B5C-9247-803556C4F549}" destId="{C6A11ACC-F1E1-4870-906E-32C1D5342DF3}" srcOrd="1" destOrd="0" presId="urn:microsoft.com/office/officeart/2005/8/layout/orgChart1"/>
    <dgm:cxn modelId="{A7536D51-C70A-40F2-B336-B5F67B71B469}" type="presParOf" srcId="{C6A11ACC-F1E1-4870-906E-32C1D5342DF3}" destId="{96F6C676-C1E3-44C3-BD11-3CA4AE0736BB}" srcOrd="0" destOrd="0" presId="urn:microsoft.com/office/officeart/2005/8/layout/orgChart1"/>
    <dgm:cxn modelId="{EBBA2D9F-D35B-4A32-8E25-BE63B6E09D81}" type="presParOf" srcId="{C6A11ACC-F1E1-4870-906E-32C1D5342DF3}" destId="{C9E268B5-2442-43C0-B4F1-1E1AEB27643E}" srcOrd="1" destOrd="0" presId="urn:microsoft.com/office/officeart/2005/8/layout/orgChart1"/>
    <dgm:cxn modelId="{5DC10F0E-CDAC-47FE-B0BF-278E24B82694}" type="presParOf" srcId="{C9E268B5-2442-43C0-B4F1-1E1AEB27643E}" destId="{0C211931-290A-4F23-A6E0-1E44AF0E5A81}" srcOrd="0" destOrd="0" presId="urn:microsoft.com/office/officeart/2005/8/layout/orgChart1"/>
    <dgm:cxn modelId="{855B10E1-0AD1-4D4C-AE42-3A3CCE92B8A2}" type="presParOf" srcId="{0C211931-290A-4F23-A6E0-1E44AF0E5A81}" destId="{09937704-93E8-49AF-ADA9-161C55B1821B}" srcOrd="0" destOrd="0" presId="urn:microsoft.com/office/officeart/2005/8/layout/orgChart1"/>
    <dgm:cxn modelId="{40D84D1A-B3AA-40E8-A778-0783C4737CC0}" type="presParOf" srcId="{0C211931-290A-4F23-A6E0-1E44AF0E5A81}" destId="{727D2226-0369-4617-9E5E-0CA174E33852}" srcOrd="1" destOrd="0" presId="urn:microsoft.com/office/officeart/2005/8/layout/orgChart1"/>
    <dgm:cxn modelId="{D3072F4E-8300-4104-B280-AEE518E8D7F2}" type="presParOf" srcId="{C9E268B5-2442-43C0-B4F1-1E1AEB27643E}" destId="{F1A79AE4-F259-469A-88FF-EC5D4B8C0895}" srcOrd="1" destOrd="0" presId="urn:microsoft.com/office/officeart/2005/8/layout/orgChart1"/>
    <dgm:cxn modelId="{FDA698F3-0D18-4681-A569-42AECCAC1A99}" type="presParOf" srcId="{C9E268B5-2442-43C0-B4F1-1E1AEB27643E}" destId="{FB871467-EB04-4244-8DFA-0B547D2FF576}" srcOrd="2" destOrd="0" presId="urn:microsoft.com/office/officeart/2005/8/layout/orgChart1"/>
    <dgm:cxn modelId="{0D1E7D91-448A-43BD-8424-7899BACFC103}" type="presParOf" srcId="{C6A11ACC-F1E1-4870-906E-32C1D5342DF3}" destId="{DE9AA73F-B58E-48C3-8D85-FA9FE29E3CF6}" srcOrd="2" destOrd="0" presId="urn:microsoft.com/office/officeart/2005/8/layout/orgChart1"/>
    <dgm:cxn modelId="{94F1FF5A-B404-4FB9-8E22-A54FB07988DD}" type="presParOf" srcId="{C6A11ACC-F1E1-4870-906E-32C1D5342DF3}" destId="{3D430B53-24AC-4BA4-AA0C-26459FF7D4B5}" srcOrd="3" destOrd="0" presId="urn:microsoft.com/office/officeart/2005/8/layout/orgChart1"/>
    <dgm:cxn modelId="{C691B4C3-3DA2-4BED-B9AB-F1B5370972BB}" type="presParOf" srcId="{3D430B53-24AC-4BA4-AA0C-26459FF7D4B5}" destId="{2EDD52F5-CEA6-4FD2-A4DE-E1D3A260C999}" srcOrd="0" destOrd="0" presId="urn:microsoft.com/office/officeart/2005/8/layout/orgChart1"/>
    <dgm:cxn modelId="{6B52CEEB-4EF7-426C-B038-36E887AF46C8}" type="presParOf" srcId="{2EDD52F5-CEA6-4FD2-A4DE-E1D3A260C999}" destId="{043180A6-E856-4F46-9106-09B473500F5D}" srcOrd="0" destOrd="0" presId="urn:microsoft.com/office/officeart/2005/8/layout/orgChart1"/>
    <dgm:cxn modelId="{583B1753-127C-4034-B504-4D02192E7F48}" type="presParOf" srcId="{2EDD52F5-CEA6-4FD2-A4DE-E1D3A260C999}" destId="{52733142-FA8C-4FCF-89E6-CBB0AF25467E}" srcOrd="1" destOrd="0" presId="urn:microsoft.com/office/officeart/2005/8/layout/orgChart1"/>
    <dgm:cxn modelId="{A806141B-9DCD-45D9-B305-9AD933D5E91A}" type="presParOf" srcId="{3D430B53-24AC-4BA4-AA0C-26459FF7D4B5}" destId="{47C71919-2502-4259-825D-6C2C3CAD7D8E}" srcOrd="1" destOrd="0" presId="urn:microsoft.com/office/officeart/2005/8/layout/orgChart1"/>
    <dgm:cxn modelId="{1036E74D-4AF0-4071-B6E9-84C5730C4657}" type="presParOf" srcId="{3D430B53-24AC-4BA4-AA0C-26459FF7D4B5}" destId="{A4EE8401-1F3D-4B04-9894-CEDF67B68923}" srcOrd="2" destOrd="0" presId="urn:microsoft.com/office/officeart/2005/8/layout/orgChart1"/>
    <dgm:cxn modelId="{298E31DE-C24B-4E1D-B52C-26CA80B46894}" type="presParOf" srcId="{C6A11ACC-F1E1-4870-906E-32C1D5342DF3}" destId="{91125956-125E-4E0D-B1C4-CE4BDF090AB4}" srcOrd="4" destOrd="0" presId="urn:microsoft.com/office/officeart/2005/8/layout/orgChart1"/>
    <dgm:cxn modelId="{D01B5D29-EB2E-4F54-92E2-B2C7866CD96C}" type="presParOf" srcId="{C6A11ACC-F1E1-4870-906E-32C1D5342DF3}" destId="{0F8644DD-68BA-493C-BD16-71838955E83B}" srcOrd="5" destOrd="0" presId="urn:microsoft.com/office/officeart/2005/8/layout/orgChart1"/>
    <dgm:cxn modelId="{C8169A6B-244A-4BB0-8C36-EEA8D3D1AD63}" type="presParOf" srcId="{0F8644DD-68BA-493C-BD16-71838955E83B}" destId="{CE743FE2-5445-4850-995D-E47ED5A14F72}" srcOrd="0" destOrd="0" presId="urn:microsoft.com/office/officeart/2005/8/layout/orgChart1"/>
    <dgm:cxn modelId="{F120AF57-230D-4C54-9401-7E0E7351EEBC}" type="presParOf" srcId="{CE743FE2-5445-4850-995D-E47ED5A14F72}" destId="{7A5AE40A-62AC-4975-BAE9-A78F0FFFFF68}" srcOrd="0" destOrd="0" presId="urn:microsoft.com/office/officeart/2005/8/layout/orgChart1"/>
    <dgm:cxn modelId="{2A04F364-BA6A-4173-915A-D54F93A182F2}" type="presParOf" srcId="{CE743FE2-5445-4850-995D-E47ED5A14F72}" destId="{37684138-0E0E-451C-A1EA-C8DBB4218DF5}" srcOrd="1" destOrd="0" presId="urn:microsoft.com/office/officeart/2005/8/layout/orgChart1"/>
    <dgm:cxn modelId="{A041A86A-64C3-4950-8041-8954B6700E7A}" type="presParOf" srcId="{0F8644DD-68BA-493C-BD16-71838955E83B}" destId="{04813713-E17C-43C3-B27A-ECDD59528510}" srcOrd="1" destOrd="0" presId="urn:microsoft.com/office/officeart/2005/8/layout/orgChart1"/>
    <dgm:cxn modelId="{4AF65C6F-D9B3-4564-A0C4-3E36EEBA4064}" type="presParOf" srcId="{0F8644DD-68BA-493C-BD16-71838955E83B}" destId="{9267AA3E-230E-473A-9807-C01CDD4134CC}" srcOrd="2" destOrd="0" presId="urn:microsoft.com/office/officeart/2005/8/layout/orgChart1"/>
    <dgm:cxn modelId="{0A335CF0-4739-46D8-8897-A77B8AB14836}" type="presParOf" srcId="{987C5CCB-9F9B-4B5C-9247-803556C4F549}" destId="{B22222FE-718D-4871-93B5-EF8F8F7B221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0F77E8-1315-40B5-9D53-FE0E82524B7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490EA83A-7FB0-47D7-9728-3E94E51D87B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общая формула: М2О</a:t>
          </a:r>
        </a:p>
      </dgm:t>
    </dgm:pt>
    <dgm:pt modelId="{4BE8466A-8914-4187-AEB0-522B679644E6}" type="parTrans" cxnId="{CC5DA3D3-A312-40F9-A6F1-9FB96190C961}">
      <dgm:prSet/>
      <dgm:spPr/>
    </dgm:pt>
    <dgm:pt modelId="{AE8237B3-F8B6-4A02-BCA2-E311D8BE3A60}" type="sibTrans" cxnId="{CC5DA3D3-A312-40F9-A6F1-9FB96190C961}">
      <dgm:prSet/>
      <dgm:spPr/>
    </dgm:pt>
    <dgm:pt modelId="{D88351FC-A626-4AC4-84D5-DBEF2AAB0FE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основной оксид</a:t>
          </a:r>
        </a:p>
      </dgm:t>
    </dgm:pt>
    <dgm:pt modelId="{5DE92A62-39B6-4461-BD8F-F6D0B5233E43}" type="parTrans" cxnId="{22A1A0E8-0FDB-4590-9858-84929F53DA5E}">
      <dgm:prSet/>
      <dgm:spPr/>
    </dgm:pt>
    <dgm:pt modelId="{C40E530F-BD67-4414-B95A-57E3C28795BB}" type="sibTrans" cxnId="{22A1A0E8-0FDB-4590-9858-84929F53DA5E}">
      <dgm:prSet/>
      <dgm:spPr/>
    </dgm:pt>
    <dgm:pt modelId="{4BB6E209-AE8A-480C-8FDF-7BDD70295B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твердые кристаллические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вещества</a:t>
          </a:r>
        </a:p>
      </dgm:t>
    </dgm:pt>
    <dgm:pt modelId="{1204E0B5-727A-4667-B063-A76D9D159249}" type="parTrans" cxnId="{261CFB2C-7C26-4932-AF52-45EAB66AFD3A}">
      <dgm:prSet/>
      <dgm:spPr/>
    </dgm:pt>
    <dgm:pt modelId="{E7CFE94C-2D2E-42C2-87DB-8CA11CB20919}" type="sibTrans" cxnId="{261CFB2C-7C26-4932-AF52-45EAB66AFD3A}">
      <dgm:prSet/>
      <dgm:spPr/>
    </dgm:pt>
    <dgm:pt modelId="{585F2A01-0483-4422-8FE9-B72902DD97A6}">
      <dgm:prSet/>
      <dgm:spPr/>
      <dgm:t>
        <a:bodyPr/>
        <a:lstStyle/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arenR"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М2О + Н2О=  ; 2) М2О + кисл.окс=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3)  М2О + к-та =;  4)М2О + амфот.окс=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5)  М2О + амфот. гидроксид=</a:t>
          </a:r>
        </a:p>
      </dgm:t>
    </dgm:pt>
    <dgm:pt modelId="{8DB5DAC7-A8EA-47C9-8C34-AEC77F06F656}" type="parTrans" cxnId="{452F41E5-6C86-49C6-B4E3-92BBF62C0CEB}">
      <dgm:prSet/>
      <dgm:spPr/>
    </dgm:pt>
    <dgm:pt modelId="{FD6E3DBF-032E-462B-89FE-6BA78C00304B}" type="sibTrans" cxnId="{452F41E5-6C86-49C6-B4E3-92BBF62C0CEB}">
      <dgm:prSet/>
      <dgm:spPr/>
    </dgm:pt>
    <dgm:pt modelId="{F83A5480-956A-4DC9-91EF-00EE4A61F71F}" type="pres">
      <dgm:prSet presAssocID="{890F77E8-1315-40B5-9D53-FE0E82524B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B712FD3-C60E-412E-9B3F-DFB9123EA8C0}" type="pres">
      <dgm:prSet presAssocID="{490EA83A-7FB0-47D7-9728-3E94E51D87B1}" presName="hierRoot1" presStyleCnt="0">
        <dgm:presLayoutVars>
          <dgm:hierBranch val="r"/>
        </dgm:presLayoutVars>
      </dgm:prSet>
      <dgm:spPr/>
    </dgm:pt>
    <dgm:pt modelId="{05BCAC94-2AE2-498D-91AC-C4DA361FC107}" type="pres">
      <dgm:prSet presAssocID="{490EA83A-7FB0-47D7-9728-3E94E51D87B1}" presName="rootComposite1" presStyleCnt="0"/>
      <dgm:spPr/>
    </dgm:pt>
    <dgm:pt modelId="{D5E9D487-4C99-4F9A-97AE-0052338EE4DB}" type="pres">
      <dgm:prSet presAssocID="{490EA83A-7FB0-47D7-9728-3E94E51D87B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21B9B2-33DA-416E-8F65-1BD424F816F7}" type="pres">
      <dgm:prSet presAssocID="{490EA83A-7FB0-47D7-9728-3E94E51D87B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24F081E-1754-467D-A3B8-4BD17CABCBDC}" type="pres">
      <dgm:prSet presAssocID="{490EA83A-7FB0-47D7-9728-3E94E51D87B1}" presName="hierChild2" presStyleCnt="0"/>
      <dgm:spPr/>
    </dgm:pt>
    <dgm:pt modelId="{83AB2B8B-F0E6-4631-81B7-7EB22158E823}" type="pres">
      <dgm:prSet presAssocID="{5DE92A62-39B6-4461-BD8F-F6D0B5233E43}" presName="Name50" presStyleLbl="parChTrans1D2" presStyleIdx="0" presStyleCnt="3"/>
      <dgm:spPr/>
    </dgm:pt>
    <dgm:pt modelId="{58D1DCDB-9464-45DB-B63D-67FE0FD2B0FB}" type="pres">
      <dgm:prSet presAssocID="{D88351FC-A626-4AC4-84D5-DBEF2AAB0FE1}" presName="hierRoot2" presStyleCnt="0">
        <dgm:presLayoutVars>
          <dgm:hierBranch/>
        </dgm:presLayoutVars>
      </dgm:prSet>
      <dgm:spPr/>
    </dgm:pt>
    <dgm:pt modelId="{23EA23ED-A63C-43DA-97EE-709F5815377D}" type="pres">
      <dgm:prSet presAssocID="{D88351FC-A626-4AC4-84D5-DBEF2AAB0FE1}" presName="rootComposite" presStyleCnt="0"/>
      <dgm:spPr/>
    </dgm:pt>
    <dgm:pt modelId="{DDEF329A-B121-43AC-AF19-8A600455FDE7}" type="pres">
      <dgm:prSet presAssocID="{D88351FC-A626-4AC4-84D5-DBEF2AAB0FE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5AAF93-C76E-4978-B2B8-FA8491D56B71}" type="pres">
      <dgm:prSet presAssocID="{D88351FC-A626-4AC4-84D5-DBEF2AAB0FE1}" presName="rootConnector" presStyleLbl="node2" presStyleIdx="0" presStyleCnt="3"/>
      <dgm:spPr/>
      <dgm:t>
        <a:bodyPr/>
        <a:lstStyle/>
        <a:p>
          <a:endParaRPr lang="ru-RU"/>
        </a:p>
      </dgm:t>
    </dgm:pt>
    <dgm:pt modelId="{BF418370-D3E9-4012-86E2-826C07FFB064}" type="pres">
      <dgm:prSet presAssocID="{D88351FC-A626-4AC4-84D5-DBEF2AAB0FE1}" presName="hierChild4" presStyleCnt="0"/>
      <dgm:spPr/>
    </dgm:pt>
    <dgm:pt modelId="{77DC7513-B53B-414A-B0A5-96DE6D6519ED}" type="pres">
      <dgm:prSet presAssocID="{D88351FC-A626-4AC4-84D5-DBEF2AAB0FE1}" presName="hierChild5" presStyleCnt="0"/>
      <dgm:spPr/>
    </dgm:pt>
    <dgm:pt modelId="{82EC1007-435D-4C62-9098-19367167F7A0}" type="pres">
      <dgm:prSet presAssocID="{1204E0B5-727A-4667-B063-A76D9D159249}" presName="Name50" presStyleLbl="parChTrans1D2" presStyleIdx="1" presStyleCnt="3"/>
      <dgm:spPr/>
    </dgm:pt>
    <dgm:pt modelId="{F8BBB606-BD71-473B-8E8A-9F5F69C5D6A4}" type="pres">
      <dgm:prSet presAssocID="{4BB6E209-AE8A-480C-8FDF-7BDD70295BEF}" presName="hierRoot2" presStyleCnt="0">
        <dgm:presLayoutVars>
          <dgm:hierBranch/>
        </dgm:presLayoutVars>
      </dgm:prSet>
      <dgm:spPr/>
    </dgm:pt>
    <dgm:pt modelId="{271286CE-9F1B-4128-A170-8D67CF1B7DE1}" type="pres">
      <dgm:prSet presAssocID="{4BB6E209-AE8A-480C-8FDF-7BDD70295BEF}" presName="rootComposite" presStyleCnt="0"/>
      <dgm:spPr/>
    </dgm:pt>
    <dgm:pt modelId="{32E94789-4AF5-4751-9003-48F8FB5013C6}" type="pres">
      <dgm:prSet presAssocID="{4BB6E209-AE8A-480C-8FDF-7BDD70295B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C85DD5-D4FA-4A43-8957-D706E8CF48D1}" type="pres">
      <dgm:prSet presAssocID="{4BB6E209-AE8A-480C-8FDF-7BDD70295BEF}" presName="rootConnector" presStyleLbl="node2" presStyleIdx="1" presStyleCnt="3"/>
      <dgm:spPr/>
      <dgm:t>
        <a:bodyPr/>
        <a:lstStyle/>
        <a:p>
          <a:endParaRPr lang="ru-RU"/>
        </a:p>
      </dgm:t>
    </dgm:pt>
    <dgm:pt modelId="{5A196071-CA37-4E18-9FC7-0B299DC2FBE4}" type="pres">
      <dgm:prSet presAssocID="{4BB6E209-AE8A-480C-8FDF-7BDD70295BEF}" presName="hierChild4" presStyleCnt="0"/>
      <dgm:spPr/>
    </dgm:pt>
    <dgm:pt modelId="{AD8B5840-E30C-4373-8E2C-D25B7E6BE890}" type="pres">
      <dgm:prSet presAssocID="{4BB6E209-AE8A-480C-8FDF-7BDD70295BEF}" presName="hierChild5" presStyleCnt="0"/>
      <dgm:spPr/>
    </dgm:pt>
    <dgm:pt modelId="{1D92BBF1-18AF-4FA7-8E48-C52B2406F1FF}" type="pres">
      <dgm:prSet presAssocID="{8DB5DAC7-A8EA-47C9-8C34-AEC77F06F656}" presName="Name50" presStyleLbl="parChTrans1D2" presStyleIdx="2" presStyleCnt="3"/>
      <dgm:spPr/>
    </dgm:pt>
    <dgm:pt modelId="{9858C39C-5FFF-4EB2-9FE9-C597AFCD4AFB}" type="pres">
      <dgm:prSet presAssocID="{585F2A01-0483-4422-8FE9-B72902DD97A6}" presName="hierRoot2" presStyleCnt="0">
        <dgm:presLayoutVars>
          <dgm:hierBranch/>
        </dgm:presLayoutVars>
      </dgm:prSet>
      <dgm:spPr/>
    </dgm:pt>
    <dgm:pt modelId="{DBBE536A-2B77-49CA-977F-8E369B567859}" type="pres">
      <dgm:prSet presAssocID="{585F2A01-0483-4422-8FE9-B72902DD97A6}" presName="rootComposite" presStyleCnt="0"/>
      <dgm:spPr/>
    </dgm:pt>
    <dgm:pt modelId="{6B2E7FF6-196B-48F2-9B9D-F046B86B75E2}" type="pres">
      <dgm:prSet presAssocID="{585F2A01-0483-4422-8FE9-B72902DD97A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5158CE-4C01-47A8-A8DE-79196439781E}" type="pres">
      <dgm:prSet presAssocID="{585F2A01-0483-4422-8FE9-B72902DD97A6}" presName="rootConnector" presStyleLbl="node2" presStyleIdx="2" presStyleCnt="3"/>
      <dgm:spPr/>
      <dgm:t>
        <a:bodyPr/>
        <a:lstStyle/>
        <a:p>
          <a:endParaRPr lang="ru-RU"/>
        </a:p>
      </dgm:t>
    </dgm:pt>
    <dgm:pt modelId="{EFC3E4CF-FD1B-4164-84DD-E145359A7C4F}" type="pres">
      <dgm:prSet presAssocID="{585F2A01-0483-4422-8FE9-B72902DD97A6}" presName="hierChild4" presStyleCnt="0"/>
      <dgm:spPr/>
    </dgm:pt>
    <dgm:pt modelId="{06BC45E4-7B2C-451B-8A36-50CDA45ABD39}" type="pres">
      <dgm:prSet presAssocID="{585F2A01-0483-4422-8FE9-B72902DD97A6}" presName="hierChild5" presStyleCnt="0"/>
      <dgm:spPr/>
    </dgm:pt>
    <dgm:pt modelId="{C0EE5526-A30F-43F0-A2C6-ECF2235B1B9D}" type="pres">
      <dgm:prSet presAssocID="{490EA83A-7FB0-47D7-9728-3E94E51D87B1}" presName="hierChild3" presStyleCnt="0"/>
      <dgm:spPr/>
    </dgm:pt>
  </dgm:ptLst>
  <dgm:cxnLst>
    <dgm:cxn modelId="{48A81118-9222-41F8-9444-82B24AB211BE}" type="presOf" srcId="{1204E0B5-727A-4667-B063-A76D9D159249}" destId="{82EC1007-435D-4C62-9098-19367167F7A0}" srcOrd="0" destOrd="0" presId="urn:microsoft.com/office/officeart/2005/8/layout/orgChart1"/>
    <dgm:cxn modelId="{CC5DA3D3-A312-40F9-A6F1-9FB96190C961}" srcId="{890F77E8-1315-40B5-9D53-FE0E82524B72}" destId="{490EA83A-7FB0-47D7-9728-3E94E51D87B1}" srcOrd="0" destOrd="0" parTransId="{4BE8466A-8914-4187-AEB0-522B679644E6}" sibTransId="{AE8237B3-F8B6-4A02-BCA2-E311D8BE3A60}"/>
    <dgm:cxn modelId="{EA393B59-E96E-41C7-BF64-32458B35F906}" type="presOf" srcId="{5DE92A62-39B6-4461-BD8F-F6D0B5233E43}" destId="{83AB2B8B-F0E6-4631-81B7-7EB22158E823}" srcOrd="0" destOrd="0" presId="urn:microsoft.com/office/officeart/2005/8/layout/orgChart1"/>
    <dgm:cxn modelId="{EC9CC69F-7C71-474C-AC78-3580C7FC124F}" type="presOf" srcId="{490EA83A-7FB0-47D7-9728-3E94E51D87B1}" destId="{DB21B9B2-33DA-416E-8F65-1BD424F816F7}" srcOrd="1" destOrd="0" presId="urn:microsoft.com/office/officeart/2005/8/layout/orgChart1"/>
    <dgm:cxn modelId="{F6363A46-A59B-4855-84CA-2F51A1D3CE3F}" type="presOf" srcId="{585F2A01-0483-4422-8FE9-B72902DD97A6}" destId="{165158CE-4C01-47A8-A8DE-79196439781E}" srcOrd="1" destOrd="0" presId="urn:microsoft.com/office/officeart/2005/8/layout/orgChart1"/>
    <dgm:cxn modelId="{71CEAC04-A638-470E-90BD-D05CFE284C6B}" type="presOf" srcId="{8DB5DAC7-A8EA-47C9-8C34-AEC77F06F656}" destId="{1D92BBF1-18AF-4FA7-8E48-C52B2406F1FF}" srcOrd="0" destOrd="0" presId="urn:microsoft.com/office/officeart/2005/8/layout/orgChart1"/>
    <dgm:cxn modelId="{5520C25E-73F9-4DA0-A0FF-0191B50B020E}" type="presOf" srcId="{D88351FC-A626-4AC4-84D5-DBEF2AAB0FE1}" destId="{DDEF329A-B121-43AC-AF19-8A600455FDE7}" srcOrd="0" destOrd="0" presId="urn:microsoft.com/office/officeart/2005/8/layout/orgChart1"/>
    <dgm:cxn modelId="{62A9812E-2EEB-49A9-80A9-97D250B2C791}" type="presOf" srcId="{585F2A01-0483-4422-8FE9-B72902DD97A6}" destId="{6B2E7FF6-196B-48F2-9B9D-F046B86B75E2}" srcOrd="0" destOrd="0" presId="urn:microsoft.com/office/officeart/2005/8/layout/orgChart1"/>
    <dgm:cxn modelId="{22A1A0E8-0FDB-4590-9858-84929F53DA5E}" srcId="{490EA83A-7FB0-47D7-9728-3E94E51D87B1}" destId="{D88351FC-A626-4AC4-84D5-DBEF2AAB0FE1}" srcOrd="0" destOrd="0" parTransId="{5DE92A62-39B6-4461-BD8F-F6D0B5233E43}" sibTransId="{C40E530F-BD67-4414-B95A-57E3C28795BB}"/>
    <dgm:cxn modelId="{3148E852-B396-4E44-B511-773A021EC408}" type="presOf" srcId="{490EA83A-7FB0-47D7-9728-3E94E51D87B1}" destId="{D5E9D487-4C99-4F9A-97AE-0052338EE4DB}" srcOrd="0" destOrd="0" presId="urn:microsoft.com/office/officeart/2005/8/layout/orgChart1"/>
    <dgm:cxn modelId="{4111F74A-11F3-46EC-BA3D-2B10AC5A45EA}" type="presOf" srcId="{890F77E8-1315-40B5-9D53-FE0E82524B72}" destId="{F83A5480-956A-4DC9-91EF-00EE4A61F71F}" srcOrd="0" destOrd="0" presId="urn:microsoft.com/office/officeart/2005/8/layout/orgChart1"/>
    <dgm:cxn modelId="{452F41E5-6C86-49C6-B4E3-92BBF62C0CEB}" srcId="{490EA83A-7FB0-47D7-9728-3E94E51D87B1}" destId="{585F2A01-0483-4422-8FE9-B72902DD97A6}" srcOrd="2" destOrd="0" parTransId="{8DB5DAC7-A8EA-47C9-8C34-AEC77F06F656}" sibTransId="{FD6E3DBF-032E-462B-89FE-6BA78C00304B}"/>
    <dgm:cxn modelId="{018835A6-D202-4141-84B1-0F092706E09B}" type="presOf" srcId="{4BB6E209-AE8A-480C-8FDF-7BDD70295BEF}" destId="{AFC85DD5-D4FA-4A43-8957-D706E8CF48D1}" srcOrd="1" destOrd="0" presId="urn:microsoft.com/office/officeart/2005/8/layout/orgChart1"/>
    <dgm:cxn modelId="{261CFB2C-7C26-4932-AF52-45EAB66AFD3A}" srcId="{490EA83A-7FB0-47D7-9728-3E94E51D87B1}" destId="{4BB6E209-AE8A-480C-8FDF-7BDD70295BEF}" srcOrd="1" destOrd="0" parTransId="{1204E0B5-727A-4667-B063-A76D9D159249}" sibTransId="{E7CFE94C-2D2E-42C2-87DB-8CA11CB20919}"/>
    <dgm:cxn modelId="{37F01DB4-63CD-484B-9503-AD686204020E}" type="presOf" srcId="{D88351FC-A626-4AC4-84D5-DBEF2AAB0FE1}" destId="{2A5AAF93-C76E-4978-B2B8-FA8491D56B71}" srcOrd="1" destOrd="0" presId="urn:microsoft.com/office/officeart/2005/8/layout/orgChart1"/>
    <dgm:cxn modelId="{BCA09FE9-1016-42A3-9CE5-8B3011819BC6}" type="presOf" srcId="{4BB6E209-AE8A-480C-8FDF-7BDD70295BEF}" destId="{32E94789-4AF5-4751-9003-48F8FB5013C6}" srcOrd="0" destOrd="0" presId="urn:microsoft.com/office/officeart/2005/8/layout/orgChart1"/>
    <dgm:cxn modelId="{6626A777-2B88-43FD-A88A-2F3DCD6AE267}" type="presParOf" srcId="{F83A5480-956A-4DC9-91EF-00EE4A61F71F}" destId="{5B712FD3-C60E-412E-9B3F-DFB9123EA8C0}" srcOrd="0" destOrd="0" presId="urn:microsoft.com/office/officeart/2005/8/layout/orgChart1"/>
    <dgm:cxn modelId="{85EEC769-45C1-44F3-BB1D-7A118B339396}" type="presParOf" srcId="{5B712FD3-C60E-412E-9B3F-DFB9123EA8C0}" destId="{05BCAC94-2AE2-498D-91AC-C4DA361FC107}" srcOrd="0" destOrd="0" presId="urn:microsoft.com/office/officeart/2005/8/layout/orgChart1"/>
    <dgm:cxn modelId="{9D4E15FC-BD4A-4156-B576-4A4EBD890F27}" type="presParOf" srcId="{05BCAC94-2AE2-498D-91AC-C4DA361FC107}" destId="{D5E9D487-4C99-4F9A-97AE-0052338EE4DB}" srcOrd="0" destOrd="0" presId="urn:microsoft.com/office/officeart/2005/8/layout/orgChart1"/>
    <dgm:cxn modelId="{21CF5A73-37FC-49A9-AEB1-45876588A4D1}" type="presParOf" srcId="{05BCAC94-2AE2-498D-91AC-C4DA361FC107}" destId="{DB21B9B2-33DA-416E-8F65-1BD424F816F7}" srcOrd="1" destOrd="0" presId="urn:microsoft.com/office/officeart/2005/8/layout/orgChart1"/>
    <dgm:cxn modelId="{0682D116-A9E9-46F7-88EC-A39AF0975A8C}" type="presParOf" srcId="{5B712FD3-C60E-412E-9B3F-DFB9123EA8C0}" destId="{724F081E-1754-467D-A3B8-4BD17CABCBDC}" srcOrd="1" destOrd="0" presId="urn:microsoft.com/office/officeart/2005/8/layout/orgChart1"/>
    <dgm:cxn modelId="{09735F7C-4505-4473-8B1F-2D50E3A9540E}" type="presParOf" srcId="{724F081E-1754-467D-A3B8-4BD17CABCBDC}" destId="{83AB2B8B-F0E6-4631-81B7-7EB22158E823}" srcOrd="0" destOrd="0" presId="urn:microsoft.com/office/officeart/2005/8/layout/orgChart1"/>
    <dgm:cxn modelId="{EFA5DD61-31CC-4CAB-98F6-0A2D97E7EB2E}" type="presParOf" srcId="{724F081E-1754-467D-A3B8-4BD17CABCBDC}" destId="{58D1DCDB-9464-45DB-B63D-67FE0FD2B0FB}" srcOrd="1" destOrd="0" presId="urn:microsoft.com/office/officeart/2005/8/layout/orgChart1"/>
    <dgm:cxn modelId="{2E632304-B7B0-4415-BDC6-DECD498DA384}" type="presParOf" srcId="{58D1DCDB-9464-45DB-B63D-67FE0FD2B0FB}" destId="{23EA23ED-A63C-43DA-97EE-709F5815377D}" srcOrd="0" destOrd="0" presId="urn:microsoft.com/office/officeart/2005/8/layout/orgChart1"/>
    <dgm:cxn modelId="{CFF3C24E-69D8-4274-8D70-83BA3CC88F36}" type="presParOf" srcId="{23EA23ED-A63C-43DA-97EE-709F5815377D}" destId="{DDEF329A-B121-43AC-AF19-8A600455FDE7}" srcOrd="0" destOrd="0" presId="urn:microsoft.com/office/officeart/2005/8/layout/orgChart1"/>
    <dgm:cxn modelId="{CA78E36B-92A6-4749-A93B-0BF42C781CC2}" type="presParOf" srcId="{23EA23ED-A63C-43DA-97EE-709F5815377D}" destId="{2A5AAF93-C76E-4978-B2B8-FA8491D56B71}" srcOrd="1" destOrd="0" presId="urn:microsoft.com/office/officeart/2005/8/layout/orgChart1"/>
    <dgm:cxn modelId="{23271190-E3EF-472C-A095-597706A78322}" type="presParOf" srcId="{58D1DCDB-9464-45DB-B63D-67FE0FD2B0FB}" destId="{BF418370-D3E9-4012-86E2-826C07FFB064}" srcOrd="1" destOrd="0" presId="urn:microsoft.com/office/officeart/2005/8/layout/orgChart1"/>
    <dgm:cxn modelId="{9A7BDC7D-0B3E-4AFA-B776-7B9406488BB3}" type="presParOf" srcId="{58D1DCDB-9464-45DB-B63D-67FE0FD2B0FB}" destId="{77DC7513-B53B-414A-B0A5-96DE6D6519ED}" srcOrd="2" destOrd="0" presId="urn:microsoft.com/office/officeart/2005/8/layout/orgChart1"/>
    <dgm:cxn modelId="{5883FA07-DC19-42FA-A7D1-CCBF2E1C6AA5}" type="presParOf" srcId="{724F081E-1754-467D-A3B8-4BD17CABCBDC}" destId="{82EC1007-435D-4C62-9098-19367167F7A0}" srcOrd="2" destOrd="0" presId="urn:microsoft.com/office/officeart/2005/8/layout/orgChart1"/>
    <dgm:cxn modelId="{F4E188B6-D7AF-417C-8A3E-8673A6609B05}" type="presParOf" srcId="{724F081E-1754-467D-A3B8-4BD17CABCBDC}" destId="{F8BBB606-BD71-473B-8E8A-9F5F69C5D6A4}" srcOrd="3" destOrd="0" presId="urn:microsoft.com/office/officeart/2005/8/layout/orgChart1"/>
    <dgm:cxn modelId="{B0494DD9-C892-4F3E-8125-68021BD90E07}" type="presParOf" srcId="{F8BBB606-BD71-473B-8E8A-9F5F69C5D6A4}" destId="{271286CE-9F1B-4128-A170-8D67CF1B7DE1}" srcOrd="0" destOrd="0" presId="urn:microsoft.com/office/officeart/2005/8/layout/orgChart1"/>
    <dgm:cxn modelId="{B251E39A-90A1-47F7-A02B-0BFDA5070CF4}" type="presParOf" srcId="{271286CE-9F1B-4128-A170-8D67CF1B7DE1}" destId="{32E94789-4AF5-4751-9003-48F8FB5013C6}" srcOrd="0" destOrd="0" presId="urn:microsoft.com/office/officeart/2005/8/layout/orgChart1"/>
    <dgm:cxn modelId="{97680B58-5169-4EAE-AF44-200AB115FE4B}" type="presParOf" srcId="{271286CE-9F1B-4128-A170-8D67CF1B7DE1}" destId="{AFC85DD5-D4FA-4A43-8957-D706E8CF48D1}" srcOrd="1" destOrd="0" presId="urn:microsoft.com/office/officeart/2005/8/layout/orgChart1"/>
    <dgm:cxn modelId="{C90B427B-562F-4942-BBA1-AD02BA8068F0}" type="presParOf" srcId="{F8BBB606-BD71-473B-8E8A-9F5F69C5D6A4}" destId="{5A196071-CA37-4E18-9FC7-0B299DC2FBE4}" srcOrd="1" destOrd="0" presId="urn:microsoft.com/office/officeart/2005/8/layout/orgChart1"/>
    <dgm:cxn modelId="{E2F852F2-5FB3-49C7-8D93-A1907494FCF9}" type="presParOf" srcId="{F8BBB606-BD71-473B-8E8A-9F5F69C5D6A4}" destId="{AD8B5840-E30C-4373-8E2C-D25B7E6BE890}" srcOrd="2" destOrd="0" presId="urn:microsoft.com/office/officeart/2005/8/layout/orgChart1"/>
    <dgm:cxn modelId="{22F02840-479F-4504-9BD8-08D1F830C05A}" type="presParOf" srcId="{724F081E-1754-467D-A3B8-4BD17CABCBDC}" destId="{1D92BBF1-18AF-4FA7-8E48-C52B2406F1FF}" srcOrd="4" destOrd="0" presId="urn:microsoft.com/office/officeart/2005/8/layout/orgChart1"/>
    <dgm:cxn modelId="{666F7F51-4B8C-4D9E-88FB-10FF319A2552}" type="presParOf" srcId="{724F081E-1754-467D-A3B8-4BD17CABCBDC}" destId="{9858C39C-5FFF-4EB2-9FE9-C597AFCD4AFB}" srcOrd="5" destOrd="0" presId="urn:microsoft.com/office/officeart/2005/8/layout/orgChart1"/>
    <dgm:cxn modelId="{BFFA918D-79A3-4901-AFE5-6CB4EBFCB7D7}" type="presParOf" srcId="{9858C39C-5FFF-4EB2-9FE9-C597AFCD4AFB}" destId="{DBBE536A-2B77-49CA-977F-8E369B567859}" srcOrd="0" destOrd="0" presId="urn:microsoft.com/office/officeart/2005/8/layout/orgChart1"/>
    <dgm:cxn modelId="{4605E2CF-53AE-45DD-B8D9-0DD274F0783F}" type="presParOf" srcId="{DBBE536A-2B77-49CA-977F-8E369B567859}" destId="{6B2E7FF6-196B-48F2-9B9D-F046B86B75E2}" srcOrd="0" destOrd="0" presId="urn:microsoft.com/office/officeart/2005/8/layout/orgChart1"/>
    <dgm:cxn modelId="{DDF07CCD-F000-463A-A821-45558B2B2E84}" type="presParOf" srcId="{DBBE536A-2B77-49CA-977F-8E369B567859}" destId="{165158CE-4C01-47A8-A8DE-79196439781E}" srcOrd="1" destOrd="0" presId="urn:microsoft.com/office/officeart/2005/8/layout/orgChart1"/>
    <dgm:cxn modelId="{28236894-A699-4FB0-842C-20BAC8D10C54}" type="presParOf" srcId="{9858C39C-5FFF-4EB2-9FE9-C597AFCD4AFB}" destId="{EFC3E4CF-FD1B-4164-84DD-E145359A7C4F}" srcOrd="1" destOrd="0" presId="urn:microsoft.com/office/officeart/2005/8/layout/orgChart1"/>
    <dgm:cxn modelId="{CEDE5152-6AD2-47A2-83A2-90F61B984923}" type="presParOf" srcId="{9858C39C-5FFF-4EB2-9FE9-C597AFCD4AFB}" destId="{06BC45E4-7B2C-451B-8A36-50CDA45ABD39}" srcOrd="2" destOrd="0" presId="urn:microsoft.com/office/officeart/2005/8/layout/orgChart1"/>
    <dgm:cxn modelId="{52C00CDA-F2A2-41CB-8AAE-B11035D1D41B}" type="presParOf" srcId="{5B712FD3-C60E-412E-9B3F-DFB9123EA8C0}" destId="{C0EE5526-A30F-43F0-A2C6-ECF2235B1B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25956-125E-4E0D-B1C4-CE4BDF090AB4}">
      <dsp:nvSpPr>
        <dsp:cNvPr id="0" name=""/>
        <dsp:cNvSpPr/>
      </dsp:nvSpPr>
      <dsp:spPr>
        <a:xfrm>
          <a:off x="2579103" y="818500"/>
          <a:ext cx="245548" cy="307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7547"/>
              </a:lnTo>
              <a:lnTo>
                <a:pt x="245548" y="307754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AA73F-B58E-48C3-8D85-FA9FE29E3CF6}">
      <dsp:nvSpPr>
        <dsp:cNvPr id="0" name=""/>
        <dsp:cNvSpPr/>
      </dsp:nvSpPr>
      <dsp:spPr>
        <a:xfrm>
          <a:off x="2579103" y="818500"/>
          <a:ext cx="245548" cy="1915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5281"/>
              </a:lnTo>
              <a:lnTo>
                <a:pt x="245548" y="191528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6C676-C1E3-44C3-BD11-3CA4AE0736BB}">
      <dsp:nvSpPr>
        <dsp:cNvPr id="0" name=""/>
        <dsp:cNvSpPr/>
      </dsp:nvSpPr>
      <dsp:spPr>
        <a:xfrm>
          <a:off x="2579103" y="818500"/>
          <a:ext cx="245548" cy="753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3016"/>
              </a:lnTo>
              <a:lnTo>
                <a:pt x="245548" y="75301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B8BD3-CB37-404D-B39B-D7F15D0391D9}">
      <dsp:nvSpPr>
        <dsp:cNvPr id="0" name=""/>
        <dsp:cNvSpPr/>
      </dsp:nvSpPr>
      <dsp:spPr>
        <a:xfrm>
          <a:off x="2415404" y="4"/>
          <a:ext cx="1636993" cy="818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Оксиды щелочных металлов</a:t>
          </a:r>
        </a:p>
      </dsp:txBody>
      <dsp:txXfrm>
        <a:off x="2415404" y="4"/>
        <a:ext cx="1636993" cy="818496"/>
      </dsp:txXfrm>
    </dsp:sp>
    <dsp:sp modelId="{09937704-93E8-49AF-ADA9-161C55B1821B}">
      <dsp:nvSpPr>
        <dsp:cNvPr id="0" name=""/>
        <dsp:cNvSpPr/>
      </dsp:nvSpPr>
      <dsp:spPr>
        <a:xfrm>
          <a:off x="2824652" y="1162269"/>
          <a:ext cx="1636993" cy="818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Тип и класс веществ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</a:t>
          </a:r>
        </a:p>
      </dsp:txBody>
      <dsp:txXfrm>
        <a:off x="2824652" y="1162269"/>
        <a:ext cx="1636993" cy="818496"/>
      </dsp:txXfrm>
    </dsp:sp>
    <dsp:sp modelId="{043180A6-E856-4F46-9106-09B473500F5D}">
      <dsp:nvSpPr>
        <dsp:cNvPr id="0" name=""/>
        <dsp:cNvSpPr/>
      </dsp:nvSpPr>
      <dsp:spPr>
        <a:xfrm>
          <a:off x="2824652" y="2324534"/>
          <a:ext cx="1636993" cy="818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Физические свойства</a:t>
          </a:r>
        </a:p>
      </dsp:txBody>
      <dsp:txXfrm>
        <a:off x="2824652" y="2324534"/>
        <a:ext cx="1636993" cy="818496"/>
      </dsp:txXfrm>
    </dsp:sp>
    <dsp:sp modelId="{7A5AE40A-62AC-4975-BAE9-A78F0FFFFF68}">
      <dsp:nvSpPr>
        <dsp:cNvPr id="0" name=""/>
        <dsp:cNvSpPr/>
      </dsp:nvSpPr>
      <dsp:spPr>
        <a:xfrm>
          <a:off x="2824652" y="3486799"/>
          <a:ext cx="1636993" cy="818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Химические свойства</a:t>
          </a:r>
        </a:p>
      </dsp:txBody>
      <dsp:txXfrm>
        <a:off x="2824652" y="3486799"/>
        <a:ext cx="1636993" cy="818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2BBF1-18AF-4FA7-8E48-C52B2406F1FF}">
      <dsp:nvSpPr>
        <dsp:cNvPr id="0" name=""/>
        <dsp:cNvSpPr/>
      </dsp:nvSpPr>
      <dsp:spPr>
        <a:xfrm>
          <a:off x="2545166" y="870033"/>
          <a:ext cx="260461" cy="3264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4446"/>
              </a:lnTo>
              <a:lnTo>
                <a:pt x="260461" y="326444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C1007-435D-4C62-9098-19367167F7A0}">
      <dsp:nvSpPr>
        <dsp:cNvPr id="0" name=""/>
        <dsp:cNvSpPr/>
      </dsp:nvSpPr>
      <dsp:spPr>
        <a:xfrm>
          <a:off x="2545166" y="870033"/>
          <a:ext cx="260461" cy="2031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1597"/>
              </a:lnTo>
              <a:lnTo>
                <a:pt x="260461" y="203159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B2B8B-F0E6-4631-81B7-7EB22158E823}">
      <dsp:nvSpPr>
        <dsp:cNvPr id="0" name=""/>
        <dsp:cNvSpPr/>
      </dsp:nvSpPr>
      <dsp:spPr>
        <a:xfrm>
          <a:off x="2545166" y="870033"/>
          <a:ext cx="260461" cy="798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8747"/>
              </a:lnTo>
              <a:lnTo>
                <a:pt x="260461" y="79874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9D487-4C99-4F9A-97AE-0052338EE4DB}">
      <dsp:nvSpPr>
        <dsp:cNvPr id="0" name=""/>
        <dsp:cNvSpPr/>
      </dsp:nvSpPr>
      <dsp:spPr>
        <a:xfrm>
          <a:off x="2371526" y="1829"/>
          <a:ext cx="1736407" cy="868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общая формула: М2О</a:t>
          </a:r>
        </a:p>
      </dsp:txBody>
      <dsp:txXfrm>
        <a:off x="2371526" y="1829"/>
        <a:ext cx="1736407" cy="868203"/>
      </dsp:txXfrm>
    </dsp:sp>
    <dsp:sp modelId="{DDEF329A-B121-43AC-AF19-8A600455FDE7}">
      <dsp:nvSpPr>
        <dsp:cNvPr id="0" name=""/>
        <dsp:cNvSpPr/>
      </dsp:nvSpPr>
      <dsp:spPr>
        <a:xfrm>
          <a:off x="2805628" y="1234679"/>
          <a:ext cx="1736407" cy="868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основной оксид</a:t>
          </a:r>
        </a:p>
      </dsp:txBody>
      <dsp:txXfrm>
        <a:off x="2805628" y="1234679"/>
        <a:ext cx="1736407" cy="868203"/>
      </dsp:txXfrm>
    </dsp:sp>
    <dsp:sp modelId="{32E94789-4AF5-4751-9003-48F8FB5013C6}">
      <dsp:nvSpPr>
        <dsp:cNvPr id="0" name=""/>
        <dsp:cNvSpPr/>
      </dsp:nvSpPr>
      <dsp:spPr>
        <a:xfrm>
          <a:off x="2805628" y="2467528"/>
          <a:ext cx="1736407" cy="868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твердые кристаллические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вещества</a:t>
          </a:r>
        </a:p>
      </dsp:txBody>
      <dsp:txXfrm>
        <a:off x="2805628" y="2467528"/>
        <a:ext cx="1736407" cy="868203"/>
      </dsp:txXfrm>
    </dsp:sp>
    <dsp:sp modelId="{6B2E7FF6-196B-48F2-9B9D-F046B86B75E2}">
      <dsp:nvSpPr>
        <dsp:cNvPr id="0" name=""/>
        <dsp:cNvSpPr/>
      </dsp:nvSpPr>
      <dsp:spPr>
        <a:xfrm>
          <a:off x="2805628" y="3700378"/>
          <a:ext cx="1736407" cy="868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arenR"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М2О + Н2О=  ; 2) М2О + кисл.окс=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3)  М2О + к-та =;  4)М2О + амфот.окс=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5)  М2О + амфот. гидроксид=</a:t>
          </a:r>
        </a:p>
      </dsp:txBody>
      <dsp:txXfrm>
        <a:off x="2805628" y="3700378"/>
        <a:ext cx="1736407" cy="868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687A12-A721-495A-ACA3-228671D0FE86}" type="datetimeFigureOut">
              <a:rPr lang="ru-RU"/>
              <a:pPr>
                <a:defRPr/>
              </a:pPr>
              <a:t>17.08.2013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A69A247-28A7-4F38-8BD2-17A19EF245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484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D91801-0DC7-4158-8970-BA96518803E9}" type="datetimeFigureOut">
              <a:rPr lang="ru-RU"/>
              <a:pPr>
                <a:defRPr/>
              </a:pPr>
              <a:t>17.08.2013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24928C7-50A7-4803-87C7-5621A888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180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6F0C26-07BE-480F-B21A-E1567C7C4D5F}" type="slidenum">
              <a:rPr lang="ru-RU" smtClean="0"/>
              <a:pPr/>
              <a:t>13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2AB825-B5BD-44C4-B56A-025AA0E64935}" type="slidenum">
              <a:rPr lang="ru-RU" smtClean="0"/>
              <a:pPr/>
              <a:t>14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05C04C1-8BB9-4A5A-9E9F-99772324C4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C7F84-FBD3-410E-919D-949464FB73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15358-EEB3-41AC-8195-A0781195A4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035E7-104C-49C5-BB53-BCDE1967D9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4AA627-A9E1-4438-8CD7-886D0FB4F5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6B9882-38C6-42FC-8E27-50E1E99F0D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F2F0B6-7504-43B7-A581-8347B84222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036F61-3AC1-4359-9C16-6B0BBB31E2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842CB-ABE5-4588-9AA4-6DB5467D07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8FF5C7-A28F-4255-88A0-21533FB177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A0378A6-61A7-4081-BE5D-C0C386DC5C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F74159C-DA4E-4DA6-97B5-427B46B8E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6" r:id="rId2"/>
    <p:sldLayoutId id="2147484438" r:id="rId3"/>
    <p:sldLayoutId id="2147484439" r:id="rId4"/>
    <p:sldLayoutId id="2147484440" r:id="rId5"/>
    <p:sldLayoutId id="2147484441" r:id="rId6"/>
    <p:sldLayoutId id="2147484435" r:id="rId7"/>
    <p:sldLayoutId id="2147484442" r:id="rId8"/>
    <p:sldLayoutId id="2147484443" r:id="rId9"/>
    <p:sldLayoutId id="2147484434" r:id="rId10"/>
    <p:sldLayoutId id="2147484433" r:id="rId11"/>
  </p:sldLayoutIdLst>
  <p:transition spd="med"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0.jpeg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С-Р-Г\КАРТИНКИ\waterfal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572140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Саркисян Эмма   Арутюновна.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786058"/>
            <a:ext cx="671517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МОУ СОШ  №2  с. Гизель.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28604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Учитель химии и экологии.</a:t>
            </a:r>
            <a:endParaRPr lang="ru-RU" sz="4800" dirty="0"/>
          </a:p>
        </p:txBody>
      </p:sp>
    </p:spTree>
    <p:custDataLst>
      <p:tags r:id="rId1"/>
    </p:custData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5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5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2" build="allAtOnce"/>
      <p:bldP spid="7" grpId="0"/>
      <p:bldP spid="7" grpId="3"/>
      <p:bldP spid="10" grpId="0"/>
      <p:bldP spid="10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дминистратор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8358246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Демонстрационный эксперимент – неотъемлемая часть урока.</a:t>
            </a:r>
          </a:p>
        </p:txBody>
      </p:sp>
      <p:pic>
        <p:nvPicPr>
          <p:cNvPr id="1026" name="Picture 2" descr="C:\Documents and Settings\Администратор\Рабочий стол\ТЕМП\000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643188"/>
            <a:ext cx="5138737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Администратор\Рабочий стол\Грант офис 2003\ФОТО\011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2428875"/>
            <a:ext cx="2584450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Администратор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85918" y="285728"/>
            <a:ext cx="5214974" cy="707886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kern="10" dirty="0">
                <a:ln w="9525">
                  <a:solidFill>
                    <a:srgbClr val="335363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Идёт урок.  </a:t>
            </a:r>
          </a:p>
        </p:txBody>
      </p:sp>
      <p:pic>
        <p:nvPicPr>
          <p:cNvPr id="20484" name="Picture 6" descr="C:\Documents and Settings\Администратор\Мои документы\Мои рисунки\ЛЛЛ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3857625"/>
            <a:ext cx="395763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C:\Documents and Settings\Администратор\Рабочий стол\Грант офис 2003\ФОТО\Изображение 073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857628"/>
            <a:ext cx="3925888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C:\Documents and Settings\Администратор\Рабочий стол\Грант офис 2003\ФОТО\DSC00824ро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14438"/>
            <a:ext cx="434022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" descr="C:\Documents and Settings\Администратор\Рабочий стол\Грант офис 2003\ФОТО\DSC00818про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36925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6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6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40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600"/>
                            </p:stCondLst>
                            <p:childTnLst>
                              <p:par>
                                <p:cTn id="3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3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3000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Администратор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Нетрадиционные формы уроков.  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3357562"/>
            <a:ext cx="2752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Урок – сказка.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99972" y="4714884"/>
            <a:ext cx="3923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Урок – </a:t>
            </a:r>
            <a:r>
              <a:rPr lang="ru-RU" sz="2800" b="1" kern="1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путешествие</a:t>
            </a:r>
            <a:r>
              <a:rPr lang="ru-RU" sz="28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.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1785926"/>
            <a:ext cx="2400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Урок – игра. </a:t>
            </a:r>
            <a:endParaRPr lang="ru-RU" sz="2000" dirty="0"/>
          </a:p>
        </p:txBody>
      </p:sp>
      <p:pic>
        <p:nvPicPr>
          <p:cNvPr id="1026" name="Picture 2" descr="C:\Documents and Settings\Администратор\Рабочий стол\ТЕМП\Новая папка\DSC009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929063"/>
            <a:ext cx="4702175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Администратор\Рабочий стол\ТЕМП\Новая папка\DSC0089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143000"/>
            <a:ext cx="4702175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750"/>
                            </p:stCondLst>
                            <p:childTnLst>
                              <p:par>
                                <p:cTn id="2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95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95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95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95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95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95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9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950"/>
                            </p:stCondLst>
                            <p:childTnLst>
                              <p:par>
                                <p:cTn id="5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3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95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3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Администратор\Мои документы\Мои рисунки\Рисунок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21537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Инновационные технологии на уроках химии.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000636"/>
            <a:ext cx="8715436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Изложение  нового материала с использованием  интерактивной доски.</a:t>
            </a:r>
          </a:p>
        </p:txBody>
      </p:sp>
      <p:pic>
        <p:nvPicPr>
          <p:cNvPr id="5123" name="Picture 3" descr="C:\Documents and Settings\Администратор\Рабочий стол\ТЕМП\Новая папка\вввв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4341813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Documents and Settings\Администратор\Рабочий стол\ТЕМП\Новая папка\аааааа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188" y="1571625"/>
            <a:ext cx="4341812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3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3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3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8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Администратор\Мои документы\Мои рисунки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357166"/>
            <a:ext cx="828680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Инновационные технологии на уроках химии.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286388"/>
            <a:ext cx="864399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Использование компьютера для обобщения пройденного материала.</a:t>
            </a:r>
          </a:p>
        </p:txBody>
      </p:sp>
      <p:pic>
        <p:nvPicPr>
          <p:cNvPr id="3077" name="Picture 5" descr="C:\Documents and Settings\Администратор\Рабочий стол\Грант офис 2003\ФОТО\11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47852"/>
            <a:ext cx="42672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C:\Documents and Settings\Администратор\Мои документы\Мои рисунки\Рисунок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928802"/>
            <a:ext cx="4322763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850"/>
                            </p:stCondLst>
                            <p:childTnLst>
                              <p:par>
                                <p:cTn id="2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100"/>
                            </p:stCondLst>
                            <p:childTnLst>
                              <p:par>
                                <p:cTn id="3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6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600"/>
                            </p:stCondLst>
                            <p:childTnLst>
                              <p:par>
                                <p:cTn id="4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1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61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xit" presetSubtype="0" de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9" presetClass="exit" presetSubtype="0" de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6" grpId="0"/>
      <p:bldP spid="6" grpId="1"/>
      <p:bldP spid="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WordArt 8"/>
          <p:cNvSpPr>
            <a:spLocks noChangeArrowheads="1" noChangeShapeType="1" noTextEdit="1"/>
          </p:cNvSpPr>
          <p:nvPr/>
        </p:nvSpPr>
        <p:spPr bwMode="auto">
          <a:xfrm rot="-160863">
            <a:off x="1292225" y="1338263"/>
            <a:ext cx="6551613" cy="29543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52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ЩЕЛОЧНЫЕ МЕТАЛЛЫ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 rot="-664644">
            <a:off x="2271713" y="3830638"/>
            <a:ext cx="5183187" cy="701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095750" algn="l"/>
              </a:tabLst>
            </a:pPr>
            <a:r>
              <a:rPr lang="ru-RU" sz="3600" dirty="0">
                <a:solidFill>
                  <a:srgbClr val="0000CC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4000" dirty="0">
                <a:solidFill>
                  <a:srgbClr val="0000CC"/>
                </a:solidFill>
                <a:latin typeface="Arial" charset="0"/>
                <a:ea typeface="Times New Roman" pitchFamily="18" charset="0"/>
                <a:cs typeface="Arial" charset="0"/>
              </a:rPr>
              <a:t>общая характеристика</a:t>
            </a:r>
          </a:p>
        </p:txBody>
      </p:sp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7019925" y="5876925"/>
            <a:ext cx="184150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095750" algn="l"/>
              </a:tabLst>
            </a:pPr>
            <a:endParaRPr lang="ru-RU" sz="1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9828213" y="5805488"/>
            <a:ext cx="184150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095750" algn="l"/>
              </a:tabLst>
            </a:pPr>
            <a:endParaRPr lang="ru-RU" sz="1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4582" name="Rectangle 14"/>
          <p:cNvSpPr>
            <a:spLocks noChangeArrowheads="1"/>
          </p:cNvSpPr>
          <p:nvPr/>
        </p:nvSpPr>
        <p:spPr bwMode="auto">
          <a:xfrm>
            <a:off x="9685338" y="5876925"/>
            <a:ext cx="276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6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 tmFilter="0, 0; .2, .5; .8, .5; 1, 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0" autoRev="1" fill="hold"/>
                                        <p:tgtEl>
                                          <p:spTgt spid="266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2" grpId="1" animBg="1"/>
      <p:bldP spid="26632" grpId="2" animBg="1"/>
      <p:bldP spid="26633" grpId="0" animBg="1"/>
      <p:bldP spid="26633" grpId="1" animBg="1"/>
      <p:bldP spid="26633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000125"/>
            <a:ext cx="8572500" cy="4525963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обучающая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дать общую характеристику щелочных металлов в свете общего,   особенного и единичного по трем формам существования химических элементов: атомов, простых веществ и сложных веществ. Повторить основные закономерности изменения свойств элементов в 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Периодической системе (в группе), металлическую связь. Физические и химические свойства   металлов.                        </a:t>
            </a:r>
            <a:endParaRPr lang="ru-RU" sz="2400" u="sng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способствовать дальнейшему развитию логического мышления  учащихся – формировать умение сравнивать, обобщать.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Продолжить развитее навыков самообразования: умение работать с книгой, инструкцией, тестом.    </a:t>
            </a:r>
            <a:endParaRPr lang="ru-RU" sz="2400" u="sng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воспитывающая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продолжить формирование диалектико-материалистического учения:   подтвердить на примере изучения данной темы причинно- следственную зависимость, развитие от простого к сложному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ЦЕЛИ   УРОКА :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3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8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3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800"/>
                            </p:stCondLst>
                            <p:childTnLst>
                              <p:par>
                                <p:cTn id="3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300"/>
                            </p:stCondLst>
                            <p:childTnLst>
                              <p:par>
                                <p:cTn id="35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6" grpId="1"/>
      <p:bldP spid="41986" grpId="2"/>
      <p:bldP spid="41986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867568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2411413" y="153988"/>
            <a:ext cx="5076825" cy="549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4095750" algn="l"/>
              </a:tabLst>
            </a:pPr>
            <a:r>
              <a:rPr lang="ru-RU" sz="1600" dirty="0">
                <a:solidFill>
                  <a:srgbClr val="C00000"/>
                </a:solidFill>
                <a:latin typeface="Arial" charset="0"/>
                <a:cs typeface="Arial" charset="0"/>
              </a:rPr>
              <a:t>ЩЕЛОЧНЫЕ МЕТАЛЛЫ – ПРОСТЫЕ ВЕЩЕСТВА</a:t>
            </a:r>
          </a:p>
          <a:p>
            <a:pPr algn="ctr">
              <a:tabLst>
                <a:tab pos="4095750" algn="l"/>
              </a:tabLst>
            </a:pPr>
            <a:r>
              <a:rPr lang="ru-RU" sz="1400" dirty="0">
                <a:solidFill>
                  <a:srgbClr val="C00000"/>
                </a:solidFill>
                <a:latin typeface="Arial" charset="0"/>
                <a:cs typeface="Arial" charset="0"/>
              </a:rPr>
              <a:t>(работа с учебником)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692275" y="2644775"/>
            <a:ext cx="1838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Arial" charset="0"/>
              </a:rPr>
              <a:t>Простые Металлы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979613" y="4365625"/>
            <a:ext cx="187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" charset="0"/>
              </a:rPr>
              <a:t>Металлическая</a:t>
            </a:r>
          </a:p>
          <a:p>
            <a:pPr algn="ctr"/>
            <a:r>
              <a:rPr lang="ru-RU" dirty="0">
                <a:solidFill>
                  <a:schemeClr val="accent2"/>
                </a:solidFill>
                <a:latin typeface="Arial" charset="0"/>
              </a:rPr>
              <a:t>М0 – 1 е → М+1</a:t>
            </a:r>
          </a:p>
          <a:p>
            <a:pPr algn="ctr" eaLnBrk="0" hangingPunct="0"/>
            <a:endParaRPr lang="ru-RU" dirty="0">
              <a:latin typeface="Arial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476375" y="5876925"/>
            <a:ext cx="1838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Arial" charset="0"/>
              </a:rPr>
              <a:t>Металлическая</a:t>
            </a:r>
          </a:p>
          <a:p>
            <a:pPr eaLnBrk="0" hangingPunct="0"/>
            <a:endParaRPr lang="ru-RU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356100" y="5373688"/>
            <a:ext cx="4311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dirty="0">
                <a:solidFill>
                  <a:schemeClr val="accent2"/>
                </a:solidFill>
                <a:latin typeface="Arial" charset="0"/>
              </a:rPr>
              <a:t>Серебристо-белые, мягкие, металлический</a:t>
            </a:r>
          </a:p>
          <a:p>
            <a:pPr algn="ctr"/>
            <a:r>
              <a:rPr lang="ru-RU" sz="1600" dirty="0">
                <a:solidFill>
                  <a:schemeClr val="accent2"/>
                </a:solidFill>
                <a:latin typeface="Arial" charset="0"/>
              </a:rPr>
              <a:t> блеск, плотность возрастает  от </a:t>
            </a:r>
            <a:r>
              <a:rPr lang="en-US" sz="1600" dirty="0">
                <a:solidFill>
                  <a:schemeClr val="accent2"/>
                </a:solidFill>
                <a:latin typeface="Arial" charset="0"/>
              </a:rPr>
              <a:t>Li </a:t>
            </a:r>
            <a:r>
              <a:rPr lang="ru-RU" sz="1600" dirty="0">
                <a:solidFill>
                  <a:schemeClr val="accent2"/>
                </a:solidFill>
                <a:latin typeface="Arial" charset="0"/>
              </a:rPr>
              <a:t>к </a:t>
            </a:r>
            <a:r>
              <a:rPr lang="en-US" sz="1600" dirty="0">
                <a:solidFill>
                  <a:schemeClr val="accent2"/>
                </a:solidFill>
                <a:latin typeface="Arial" charset="0"/>
              </a:rPr>
              <a:t>Cs</a:t>
            </a:r>
            <a:r>
              <a:rPr lang="ru-RU" sz="1600" dirty="0">
                <a:solidFill>
                  <a:schemeClr val="accent2"/>
                </a:solidFill>
                <a:latin typeface="Arial" charset="0"/>
              </a:rPr>
              <a:t>  , </a:t>
            </a:r>
          </a:p>
          <a:p>
            <a:pPr algn="ctr"/>
            <a:r>
              <a:rPr lang="ru-RU" sz="1600" dirty="0">
                <a:solidFill>
                  <a:schemeClr val="accent2"/>
                </a:solidFill>
                <a:latin typeface="Arial" charset="0"/>
              </a:rPr>
              <a:t>температура плавления от </a:t>
            </a:r>
            <a:r>
              <a:rPr lang="en-US" sz="1600" dirty="0">
                <a:solidFill>
                  <a:schemeClr val="accent2"/>
                </a:solidFill>
                <a:latin typeface="Arial" charset="0"/>
              </a:rPr>
              <a:t>Li</a:t>
            </a:r>
            <a:r>
              <a:rPr lang="ru-RU" sz="1600" dirty="0">
                <a:solidFill>
                  <a:schemeClr val="accent2"/>
                </a:solidFill>
                <a:latin typeface="Arial" charset="0"/>
              </a:rPr>
              <a:t> к </a:t>
            </a:r>
            <a:r>
              <a:rPr lang="en-US" sz="1600" dirty="0">
                <a:solidFill>
                  <a:schemeClr val="accent2"/>
                </a:solidFill>
                <a:latin typeface="Arial" charset="0"/>
              </a:rPr>
              <a:t>Cs</a:t>
            </a:r>
            <a:endParaRPr lang="ru-RU" sz="1600" dirty="0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ru-RU" sz="1600" dirty="0">
                <a:solidFill>
                  <a:schemeClr val="accent2"/>
                </a:solidFill>
                <a:latin typeface="Arial" charset="0"/>
              </a:rPr>
              <a:t>уменьшается</a:t>
            </a:r>
          </a:p>
        </p:txBody>
      </p:sp>
      <p:graphicFrame>
        <p:nvGraphicFramePr>
          <p:cNvPr id="20491" name="Group 11"/>
          <p:cNvGraphicFramePr>
            <a:graphicFrameLocks noGrp="1"/>
          </p:cNvGraphicFramePr>
          <p:nvPr/>
        </p:nvGraphicFramePr>
        <p:xfrm>
          <a:off x="4787900" y="1773238"/>
          <a:ext cx="360363" cy="2089150"/>
        </p:xfrm>
        <a:graphic>
          <a:graphicData uri="http://schemas.openxmlformats.org/drawingml/2006/table">
            <a:tbl>
              <a:tblPr/>
              <a:tblGrid>
                <a:gridCol w="360363"/>
              </a:tblGrid>
              <a:tr h="208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5508625" y="1989138"/>
            <a:ext cx="32782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733425" algn="l"/>
              </a:tabLst>
            </a:pPr>
            <a:r>
              <a:rPr lang="en-US" sz="1600" dirty="0">
                <a:latin typeface="Arial" charset="0"/>
                <a:cs typeface="Times New Roman" pitchFamily="18" charset="0"/>
              </a:rPr>
              <a:t>         </a:t>
            </a:r>
            <a:r>
              <a:rPr lang="en-US" sz="160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+  Cl </a:t>
            </a:r>
            <a:r>
              <a:rPr lang="en-US" sz="1600" baseline="-3000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2      </a:t>
            </a:r>
            <a:r>
              <a:rPr lang="en-US" sz="160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→ </a:t>
            </a:r>
            <a:r>
              <a:rPr lang="ru-RU" sz="1600" dirty="0" smtClean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 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хлориды</a:t>
            </a:r>
            <a:endParaRPr lang="ru-RU" sz="1600" dirty="0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tabLst>
                <a:tab pos="733425" algn="l"/>
              </a:tabLst>
            </a:pPr>
            <a:r>
              <a:rPr lang="en-US" sz="160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        + H </a:t>
            </a:r>
            <a:r>
              <a:rPr lang="en-US" sz="1600" baseline="-3000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2      </a:t>
            </a:r>
            <a:r>
              <a:rPr lang="en-US" sz="160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→</a:t>
            </a:r>
            <a:r>
              <a:rPr lang="ru-RU" sz="1600" dirty="0" smtClean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гидриды</a:t>
            </a:r>
            <a:endParaRPr lang="ru-RU" sz="1600" dirty="0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tabLst>
                <a:tab pos="733425" algn="l"/>
              </a:tabLst>
            </a:pPr>
            <a:r>
              <a:rPr lang="en-US" sz="160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        +  S       → </a:t>
            </a:r>
            <a:r>
              <a:rPr lang="ru-RU" sz="1600" dirty="0" smtClean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 сульфиды</a:t>
            </a:r>
            <a:endParaRPr lang="ru-RU" sz="1600" dirty="0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tabLst>
                <a:tab pos="733425" algn="l"/>
              </a:tabLst>
            </a:pPr>
            <a:r>
              <a:rPr lang="en-US" sz="160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Li    +  O </a:t>
            </a:r>
            <a:r>
              <a:rPr lang="en-US" sz="1600" baseline="-3000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   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→ </a:t>
            </a:r>
            <a:r>
              <a:rPr lang="ru-RU" sz="1600" dirty="0" smtClean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  оксид</a:t>
            </a:r>
            <a:endParaRPr lang="ru-RU" sz="1600" dirty="0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tabLst>
                <a:tab pos="733425" algn="l"/>
              </a:tabLst>
            </a:pPr>
            <a:r>
              <a:rPr lang="en-US" sz="160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Na, K  + O </a:t>
            </a:r>
            <a:r>
              <a:rPr lang="en-US" sz="1600" baseline="-3000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2 </a:t>
            </a:r>
            <a:r>
              <a:rPr lang="en-US" sz="160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 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→</a:t>
            </a:r>
            <a:r>
              <a:rPr lang="ru-RU" sz="1600" dirty="0" smtClean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  пероксид</a:t>
            </a:r>
            <a:endParaRPr lang="ru-RU" sz="1600" dirty="0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tabLst>
                <a:tab pos="733425" algn="l"/>
              </a:tabLst>
            </a:pPr>
            <a:r>
              <a:rPr lang="en-US" sz="160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      </a:t>
            </a:r>
            <a:r>
              <a:rPr lang="ru-RU" sz="1600" dirty="0" smtClean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+ </a:t>
            </a:r>
            <a:r>
              <a:rPr lang="en-US" sz="160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H</a:t>
            </a:r>
            <a:r>
              <a:rPr lang="en-US" sz="1600" baseline="-3000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O     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→</a:t>
            </a:r>
            <a:r>
              <a:rPr lang="ru-RU" sz="1600" dirty="0" smtClean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   щелочь  </a:t>
            </a:r>
            <a:r>
              <a:rPr lang="ru-RU" sz="160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+ Н </a:t>
            </a:r>
            <a:r>
              <a:rPr lang="ru-RU" sz="1600" baseline="-30000" dirty="0" smtClean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2</a:t>
            </a:r>
            <a:endParaRPr lang="ru-RU" sz="16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3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3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3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3000"/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3000"/>
                                        <p:tgtEl>
                                          <p:spTgt spid="20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3000"/>
                                        <p:tgtEl>
                                          <p:spTgt spid="20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3000"/>
                                        <p:tgtEl>
                                          <p:spTgt spid="20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3000"/>
                                        <p:tgtEl>
                                          <p:spTgt spid="20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3000"/>
                                        <p:tgtEl>
                                          <p:spTgt spid="20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build="allAtOnce"/>
      <p:bldP spid="20488" grpId="0"/>
      <p:bldP spid="20489" grpId="0" build="allAtOnce"/>
      <p:bldP spid="20490" grpId="0"/>
      <p:bldP spid="2049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00CC"/>
                </a:solidFill>
              </a:rPr>
              <a:t>Соединения щелочных металлов</a:t>
            </a:r>
            <a:endParaRPr lang="ru-RU" dirty="0"/>
          </a:p>
        </p:txBody>
      </p:sp>
      <p:graphicFrame>
        <p:nvGraphicFramePr>
          <p:cNvPr id="2" name="Схема 1"/>
          <p:cNvGraphicFramePr/>
          <p:nvPr/>
        </p:nvGraphicFramePr>
        <p:xfrm>
          <a:off x="1285875" y="1571625"/>
          <a:ext cx="6877050" cy="430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1571604" y="2000240"/>
          <a:ext cx="6913562" cy="457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  <p:bldGraphic spid="2" grpId="2">
        <p:bldAsOne/>
      </p:bldGraphic>
      <p:bldGraphic spid="4" grpId="0">
        <p:bldAsOne/>
      </p:bldGraphic>
      <p:bldGraphic spid="4" grpId="1">
        <p:bldAsOne/>
      </p:bldGraphic>
      <p:bldGraphic spid="4" grpId="2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411413" y="0"/>
            <a:ext cx="3732223" cy="733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4095750" algn="l"/>
              </a:tabLst>
              <a:defRPr/>
            </a:pPr>
            <a:r>
              <a:rPr lang="ru-RU" sz="1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>
                <a:solidFill>
                  <a:srgbClr val="0000CC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2600" dirty="0">
                <a:solidFill>
                  <a:schemeClr val="accent4"/>
                </a:solidFill>
                <a:latin typeface="Arial" charset="0"/>
              </a:rPr>
              <a:t>Проверь </a:t>
            </a:r>
            <a:r>
              <a:rPr lang="ru-RU" sz="2600" dirty="0" smtClean="0">
                <a:solidFill>
                  <a:schemeClr val="accent4"/>
                </a:solidFill>
                <a:latin typeface="Arial" charset="0"/>
              </a:rPr>
              <a:t>себя </a:t>
            </a:r>
            <a:endParaRPr lang="ru-RU" sz="2600" dirty="0">
              <a:solidFill>
                <a:schemeClr val="accent4"/>
              </a:solidFill>
              <a:latin typeface="Arial" charset="0"/>
            </a:endParaRPr>
          </a:p>
          <a:p>
            <a:pPr algn="ctr">
              <a:tabLst>
                <a:tab pos="4095750" algn="l"/>
              </a:tabLst>
              <a:defRPr/>
            </a:pPr>
            <a:r>
              <a:rPr lang="ru-RU" sz="1600" dirty="0" smtClean="0">
                <a:solidFill>
                  <a:schemeClr val="accent4"/>
                </a:solidFill>
                <a:latin typeface="Arial" charset="0"/>
              </a:rPr>
              <a:t>  </a:t>
            </a:r>
            <a:r>
              <a:rPr lang="ru-RU" sz="1600" dirty="0" smtClean="0">
                <a:solidFill>
                  <a:srgbClr val="C00000"/>
                </a:solidFill>
                <a:latin typeface="Arial" charset="0"/>
              </a:rPr>
              <a:t>(</a:t>
            </a:r>
            <a:r>
              <a:rPr lang="ru-RU" sz="1600" dirty="0">
                <a:solidFill>
                  <a:srgbClr val="C00000"/>
                </a:solidFill>
                <a:latin typeface="Arial" charset="0"/>
              </a:rPr>
              <a:t>самостоятельная работа )</a:t>
            </a:r>
            <a:r>
              <a:rPr lang="ru-RU" sz="16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9750" y="965200"/>
            <a:ext cx="79914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Дополните схемы взаимодействия щелочных металлов с неметаллами общими</a:t>
            </a:r>
            <a:r>
              <a:rPr lang="en-US" sz="17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формулами и названиями продуктов реакции. Запишите конкретные уравнения реакций,</a:t>
            </a:r>
            <a:r>
              <a:rPr lang="en-US" sz="17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расставив коэффициенты в них методом электронного баланса.</a:t>
            </a:r>
            <a:endParaRPr lang="ru-RU" sz="170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11188" y="1844675"/>
            <a:ext cx="8045450" cy="915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400550" algn="l"/>
              </a:tabLs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  +  Н </a:t>
            </a:r>
            <a:r>
              <a:rPr lang="ru-RU" baseline="-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_____________     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  +  С1</a:t>
            </a:r>
            <a:r>
              <a:rPr lang="ru-RU" baseline="-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___________________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tabLst>
                <a:tab pos="4400550" algn="l"/>
              </a:tabLs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    ___________________     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Пример:  _________________________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tabLst>
                <a:tab pos="4400550" algn="l"/>
              </a:tabLs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71472" y="3429000"/>
            <a:ext cx="681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Допишите уравнения реакций. Как изменяется скорость реакций, </a:t>
            </a:r>
          </a:p>
          <a:p>
            <a:pPr>
              <a:defRPr/>
            </a:pP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расположенных в указанной стрелкой 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последовательности</a:t>
            </a: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chemeClr val="accent4"/>
              </a:solidFill>
              <a:latin typeface="Arial" charset="0"/>
            </a:endParaRPr>
          </a:p>
          <a:p>
            <a:pPr eaLnBrk="0" hangingPunct="0"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71472" y="4214818"/>
            <a:ext cx="7499350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523875" algn="l"/>
              </a:tabLst>
              <a:defRPr/>
            </a:pPr>
            <a:r>
              <a:rPr lang="ru-RU" sz="11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	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600" baseline="-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→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……………………….	    ……………………………………………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tabLst>
                <a:tab pos="523875" algn="l"/>
              </a:tabLs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б)	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600" baseline="-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→……………………….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tabLst>
                <a:tab pos="523875" algn="l"/>
              </a:tabLs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в)	К + 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aseline="-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→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………………………..	    ……………………………………………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tabLst>
                <a:tab pos="523875" algn="l"/>
              </a:tabLst>
              <a:defRPr/>
            </a:pPr>
            <a:endParaRPr lang="ru-RU" sz="1600" dirty="0">
              <a:latin typeface="Arial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642910" y="5214950"/>
            <a:ext cx="7367587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dirty="0">
                <a:latin typeface="Arial" charset="0"/>
              </a:rPr>
              <a:t> </a:t>
            </a:r>
            <a:r>
              <a:rPr lang="ru-RU" sz="1600" dirty="0">
                <a:ln>
                  <a:solidFill>
                    <a:srgbClr val="0070C0"/>
                  </a:solidFill>
                </a:ln>
                <a:solidFill>
                  <a:schemeClr val="hlink"/>
                </a:solidFill>
                <a:latin typeface="Arial" charset="0"/>
              </a:rPr>
              <a:t>Объясните, от какого фактора зависит скорость реакции взаимо­действия </a:t>
            </a:r>
          </a:p>
          <a:p>
            <a:pPr>
              <a:defRPr/>
            </a:pPr>
            <a:r>
              <a:rPr lang="ru-RU" sz="1600" dirty="0">
                <a:ln>
                  <a:solidFill>
                    <a:srgbClr val="0070C0"/>
                  </a:solidFill>
                </a:ln>
                <a:solidFill>
                  <a:schemeClr val="hlink"/>
                </a:solidFill>
                <a:latin typeface="Arial" charset="0"/>
              </a:rPr>
              <a:t> щелочных металлов с водой</a:t>
            </a:r>
            <a:r>
              <a:rPr lang="ru-RU" sz="1600" dirty="0">
                <a:ln>
                  <a:solidFill>
                    <a:srgbClr val="0070C0"/>
                  </a:solidFill>
                </a:ln>
                <a:latin typeface="Arial" charset="0"/>
              </a:rPr>
              <a:t>  ……………………….. </a:t>
            </a:r>
          </a:p>
          <a:p>
            <a:pPr>
              <a:defRPr/>
            </a:pPr>
            <a:r>
              <a:rPr lang="ru-RU" sz="1600" dirty="0">
                <a:ln>
                  <a:solidFill>
                    <a:srgbClr val="0070C0"/>
                  </a:solidFill>
                </a:ln>
                <a:latin typeface="Arial" charset="0"/>
              </a:rPr>
              <a:t>   </a:t>
            </a:r>
            <a:r>
              <a:rPr lang="ru-RU" sz="1600" dirty="0">
                <a:ln>
                  <a:solidFill>
                    <a:srgbClr val="0070C0"/>
                  </a:solidFill>
                </a:ln>
                <a:solidFill>
                  <a:schemeClr val="hlink"/>
                </a:solidFill>
                <a:latin typeface="Arial" charset="0"/>
              </a:rPr>
              <a:t>Назовите продукты реакций. Опишите, как доказать их образование</a:t>
            </a:r>
            <a:r>
              <a:rPr lang="ru-RU" sz="1600" dirty="0">
                <a:ln>
                  <a:solidFill>
                    <a:srgbClr val="0070C0"/>
                  </a:solidFill>
                </a:ln>
                <a:latin typeface="Arial" charset="0"/>
              </a:rPr>
              <a:t>.</a:t>
            </a:r>
          </a:p>
          <a:p>
            <a:pPr>
              <a:defRPr/>
            </a:pPr>
            <a:r>
              <a:rPr lang="ru-RU" sz="1600" dirty="0">
                <a:ln>
                  <a:solidFill>
                    <a:srgbClr val="0070C0"/>
                  </a:solidFill>
                </a:ln>
                <a:latin typeface="Arial" charset="0"/>
              </a:rPr>
              <a:t> ………………………............................................</a:t>
            </a: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4357686" y="4286256"/>
            <a:ext cx="0" cy="7921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28596" y="2643182"/>
            <a:ext cx="8358246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4400550" algn="l"/>
              </a:tabLs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б)   М  +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   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_____________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  М  +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aseline="-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___________________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tabLst>
                <a:tab pos="4400550" algn="l"/>
              </a:tabLs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Пример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    ___________________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Пример: _________________________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tabLst>
                <a:tab pos="4400550" algn="l"/>
              </a:tabLs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75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75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75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75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75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75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268" name="Picture 2" descr="C:\Documents and Settings\Администратор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 descr="clip_image0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kern="10" dirty="0">
                <a:ln w="9525">
                  <a:solidFill>
                    <a:srgbClr val="6C9CB4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На пути  совершенствования  мастерства педагога…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488120"/>
            <a:ext cx="9144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kern="10" dirty="0">
                <a:ln w="9525">
                  <a:solidFill>
                    <a:srgbClr val="335363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Учитель </a:t>
            </a:r>
          </a:p>
          <a:p>
            <a:pPr algn="ctr">
              <a:defRPr/>
            </a:pPr>
            <a:r>
              <a:rPr lang="ru-RU" sz="3200" b="1" kern="10" dirty="0">
                <a:ln w="9525">
                  <a:solidFill>
                    <a:srgbClr val="335363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 химии и экологии </a:t>
            </a:r>
            <a:r>
              <a:rPr lang="ru-RU" sz="4000" b="1" kern="10" dirty="0">
                <a:ln w="9525">
                  <a:solidFill>
                    <a:srgbClr val="335363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 </a:t>
            </a:r>
          </a:p>
          <a:p>
            <a:pPr algn="ctr">
              <a:defRPr/>
            </a:pPr>
            <a:r>
              <a:rPr lang="ru-RU" sz="3200" b="1" kern="10" dirty="0">
                <a:ln w="9525">
                  <a:solidFill>
                    <a:srgbClr val="335363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МОУ СОШ №2с. Гизель РСО-Алания</a:t>
            </a:r>
          </a:p>
          <a:p>
            <a:pPr algn="ctr">
              <a:defRPr/>
            </a:pPr>
            <a:r>
              <a:rPr lang="ru-RU" sz="4400" b="1" kern="10" dirty="0">
                <a:ln w="9525">
                  <a:solidFill>
                    <a:srgbClr val="335363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Саркисян Эмма Арутюновна  </a:t>
            </a:r>
          </a:p>
        </p:txBody>
      </p:sp>
      <p:pic>
        <p:nvPicPr>
          <p:cNvPr id="12" name="Рисунок 11" descr="clip_image00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428750"/>
            <a:ext cx="2243138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exp251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84313"/>
            <a:ext cx="37115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exp251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500188"/>
            <a:ext cx="37020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1500188" y="4643438"/>
            <a:ext cx="2055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" charset="0"/>
              </a:rPr>
              <a:t>Горение натрия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5292725" y="4652963"/>
            <a:ext cx="218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" charset="0"/>
              </a:rPr>
              <a:t>Горение лития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1547813" y="404813"/>
            <a:ext cx="67548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CC"/>
                </a:solidFill>
                <a:latin typeface="Arial" charset="0"/>
              </a:rPr>
              <a:t>Распознавание ионов щелочных металлов</a:t>
            </a:r>
          </a:p>
          <a:p>
            <a:r>
              <a:rPr lang="ru-RU" sz="2400" dirty="0">
                <a:solidFill>
                  <a:srgbClr val="0000CC"/>
                </a:solidFill>
                <a:latin typeface="Arial" charset="0"/>
              </a:rPr>
              <a:t> по окраске пламени</a:t>
            </a: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357188" y="4572000"/>
            <a:ext cx="8497887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63775" algn="l"/>
              </a:tabLst>
            </a:pPr>
            <a:r>
              <a:rPr lang="ru-RU" dirty="0">
                <a:solidFill>
                  <a:schemeClr val="hlink"/>
                </a:solidFill>
                <a:latin typeface="Arial" charset="0"/>
              </a:rPr>
              <a:t> </a:t>
            </a:r>
            <a:endParaRPr lang="ru-RU" sz="1600" dirty="0">
              <a:solidFill>
                <a:schemeClr val="hlink"/>
              </a:solidFill>
              <a:latin typeface="Arial" charset="0"/>
            </a:endParaRPr>
          </a:p>
          <a:p>
            <a:pPr>
              <a:tabLst>
                <a:tab pos="2263775" algn="l"/>
              </a:tabLst>
            </a:pPr>
            <a:r>
              <a:rPr lang="ru-RU" sz="1600" dirty="0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2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3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3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" grpId="0"/>
      <p:bldP spid="21525" grpId="0" uiExpand="1" build="allAtOnce"/>
      <p:bldP spid="215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98463" y="1055689"/>
            <a:ext cx="7772399" cy="18297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Тема урока: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ГИДРОЛИЗ СОЛЕЙ.</a:t>
            </a:r>
          </a:p>
        </p:txBody>
      </p:sp>
      <p:pic>
        <p:nvPicPr>
          <p:cNvPr id="29699" name="Picture 12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213100"/>
            <a:ext cx="374491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2357438"/>
            <a:ext cx="7693025" cy="3724275"/>
          </a:xfrm>
        </p:spPr>
        <p:txBody>
          <a:bodyPr>
            <a:normAutofit lnSpcReduction="10000"/>
          </a:bodyPr>
          <a:lstStyle/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Ознакомить учащихся с сущностью гидролиза солей.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Научить составлять уравнения реакций гидролиза различных солей.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Дать представление о практическом значении гидролиза.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 smtClean="0">
                <a:solidFill>
                  <a:schemeClr val="accent4"/>
                </a:solidFill>
              </a:rPr>
              <a:t>Цели  урока</a:t>
            </a:r>
            <a:r>
              <a:rPr lang="en-US" sz="4400" dirty="0" smtClean="0">
                <a:solidFill>
                  <a:schemeClr val="accent4"/>
                </a:solidFill>
              </a:rPr>
              <a:t>:</a:t>
            </a:r>
            <a:endParaRPr lang="ru-RU" sz="4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10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400"/>
                            </p:stCondLst>
                            <p:childTnLst>
                              <p:par>
                                <p:cTn id="2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250"/>
                            </p:stCondLst>
                            <p:childTnLst>
                              <p:par>
                                <p:cTn id="36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250"/>
                            </p:stCondLst>
                            <p:childTnLst>
                              <p:par>
                                <p:cTn id="39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250"/>
                            </p:stCondLst>
                            <p:childTnLst>
                              <p:par>
                                <p:cTn id="42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 Пробирки, штативы, спиртовка, растворы индикаторов,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HCI, HNO</a:t>
            </a:r>
            <a:r>
              <a:rPr lang="en-US" sz="40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, NaOH, Na</a:t>
            </a:r>
            <a:r>
              <a:rPr lang="en-US" sz="4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CO</a:t>
            </a:r>
            <a:r>
              <a:rPr lang="en-US" sz="40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, AICI</a:t>
            </a:r>
            <a:r>
              <a:rPr lang="en-US" sz="40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, KNO</a:t>
            </a:r>
            <a:r>
              <a:rPr lang="en-US" sz="40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, FeCI</a:t>
            </a:r>
            <a:r>
              <a:rPr lang="en-US" sz="40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, Na</a:t>
            </a:r>
            <a:r>
              <a:rPr lang="en-US" sz="4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SO</a:t>
            </a:r>
            <a:r>
              <a:rPr lang="en-US" sz="4000" baseline="-250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4000" baseline="-25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47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/>
                </a:solidFill>
              </a:rPr>
              <a:t>  Оборудование </a:t>
            </a:r>
            <a:r>
              <a:rPr lang="ru-RU" dirty="0">
                <a:solidFill>
                  <a:schemeClr val="accent4"/>
                </a:solidFill>
              </a:rPr>
              <a:t>и реактивы: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9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9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uiExpand="1" build="p"/>
      <p:bldP spid="31746" grpId="1" build="p"/>
      <p:bldP spid="147458" grpId="0"/>
      <p:bldP spid="147458" grpId="1"/>
      <p:bldP spid="147458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349500"/>
            <a:ext cx="7693025" cy="372427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4"/>
                </a:solidFill>
              </a:rPr>
              <a:t>Закончить уравнения реакций и написать сокращенные ионные уравнения:</a:t>
            </a:r>
            <a:endParaRPr lang="en-US" dirty="0" smtClean="0">
              <a:solidFill>
                <a:schemeClr val="accent4"/>
              </a:solidFill>
            </a:endParaRP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endParaRPr lang="ru-RU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Ba(NO</a:t>
            </a:r>
            <a:r>
              <a:rPr lang="en-US" sz="40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4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+ Na</a:t>
            </a:r>
            <a:r>
              <a:rPr lang="en-US" sz="4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SO</a:t>
            </a:r>
            <a:r>
              <a:rPr lang="en-US" sz="4000" baseline="-250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KCI + NaOH 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sz="4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SO</a:t>
            </a:r>
            <a:r>
              <a:rPr lang="en-US" sz="4000" baseline="-250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+ MgCO</a:t>
            </a:r>
            <a:r>
              <a:rPr lang="en-US" sz="40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endParaRPr lang="ru-RU" sz="4000" dirty="0" smtClean="0"/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endParaRPr lang="ru-RU" sz="4000" dirty="0" smtClean="0"/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148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/>
                </a:solidFill>
              </a:rPr>
              <a:t>   Индивидуальный </a:t>
            </a:r>
            <a:r>
              <a:rPr lang="ru-RU" dirty="0">
                <a:solidFill>
                  <a:schemeClr val="accent4"/>
                </a:solidFill>
              </a:rPr>
              <a:t>опрос.</a:t>
            </a:r>
          </a:p>
        </p:txBody>
      </p:sp>
      <p:sp>
        <p:nvSpPr>
          <p:cNvPr id="32772" name="Line 8"/>
          <p:cNvSpPr>
            <a:spLocks noChangeShapeType="1"/>
          </p:cNvSpPr>
          <p:nvPr/>
        </p:nvSpPr>
        <p:spPr bwMode="auto">
          <a:xfrm>
            <a:off x="5500694" y="5429264"/>
            <a:ext cx="1296987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2773" name="Line 9"/>
          <p:cNvSpPr>
            <a:spLocks noChangeShapeType="1"/>
          </p:cNvSpPr>
          <p:nvPr/>
        </p:nvSpPr>
        <p:spPr bwMode="auto">
          <a:xfrm>
            <a:off x="6143636" y="4143380"/>
            <a:ext cx="143986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2774" name="Line 10"/>
          <p:cNvSpPr>
            <a:spLocks noChangeShapeType="1"/>
          </p:cNvSpPr>
          <p:nvPr/>
        </p:nvSpPr>
        <p:spPr bwMode="auto">
          <a:xfrm>
            <a:off x="4643438" y="4786322"/>
            <a:ext cx="129698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uiExpand="1" build="p"/>
      <p:bldP spid="32770" grpId="1" build="p"/>
      <p:bldP spid="148482" grpId="0"/>
      <p:bldP spid="148482" grpId="2"/>
      <p:bldP spid="32772" grpId="1" animBg="1"/>
      <p:bldP spid="32772" grpId="2" animBg="1"/>
      <p:bldP spid="32773" grpId="1" animBg="1"/>
      <p:bldP spid="32773" grpId="2" animBg="1"/>
      <p:bldP spid="32774" grpId="1" animBg="1"/>
      <p:bldP spid="32774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chemeClr val="accent4"/>
                </a:solidFill>
              </a:rPr>
              <a:t>Лабораторная работа.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Исследуйте индикаторами растворы данных солей: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   Na</a:t>
            </a:r>
            <a:r>
              <a:rPr lang="en-US" sz="4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CO</a:t>
            </a:r>
            <a:r>
              <a:rPr lang="en-US" sz="40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, AICI</a:t>
            </a:r>
            <a:r>
              <a:rPr lang="en-US" sz="40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, KNO</a:t>
            </a:r>
            <a:r>
              <a:rPr lang="en-US" sz="40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, NH</a:t>
            </a:r>
            <a:r>
              <a:rPr lang="en-US" sz="4000" baseline="-250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CN.</a:t>
            </a:r>
            <a:endParaRPr lang="ru-RU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dirty="0" smtClean="0"/>
          </a:p>
        </p:txBody>
      </p:sp>
      <p:sp>
        <p:nvSpPr>
          <p:cNvPr id="151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4"/>
                </a:solidFill>
              </a:rPr>
              <a:t>Изложение нового материала.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95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600"/>
                            </p:stCondLst>
                            <p:childTnLst>
                              <p:par>
                                <p:cTn id="45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600"/>
                            </p:stCondLst>
                            <p:childTnLst>
                              <p:par>
                                <p:cTn id="48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3" dur="2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1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57" dur="20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1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61" dur="20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1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65" dur="20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4" grpId="1"/>
      <p:bldP spid="151554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В растворе карбоната натрия: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US" sz="32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CO</a:t>
            </a:r>
            <a:r>
              <a:rPr lang="en-US" sz="3200" baseline="-25000" dirty="0" smtClean="0">
                <a:solidFill>
                  <a:schemeClr val="accent2">
                    <a:lumMod val="75000"/>
                  </a:schemeClr>
                </a:solidFill>
              </a:rPr>
              <a:t>3                       </a:t>
            </a:r>
            <a:r>
              <a:rPr lang="ru-RU" sz="3200" baseline="-25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2 Na</a:t>
            </a: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+ CO</a:t>
            </a:r>
            <a:r>
              <a:rPr lang="en-US" sz="32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</a:rPr>
              <a:t>2-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Сущность этого процесса: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sz="32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</a:rPr>
              <a:t>2-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+ H</a:t>
            </a:r>
            <a:r>
              <a:rPr lang="ru-RU" sz="3200" baseline="300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OH</a:t>
            </a: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               HCO</a:t>
            </a:r>
            <a:r>
              <a:rPr lang="en-US" sz="32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+OH</a:t>
            </a: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4"/>
                </a:solidFill>
              </a:rPr>
              <a:t>В растворе накапливаются ионы </a:t>
            </a:r>
            <a:r>
              <a:rPr lang="en-US" dirty="0" smtClean="0">
                <a:solidFill>
                  <a:schemeClr val="accent4"/>
                </a:solidFill>
              </a:rPr>
              <a:t>OH</a:t>
            </a:r>
            <a:r>
              <a:rPr lang="en-US" baseline="30000" dirty="0" smtClean="0">
                <a:solidFill>
                  <a:schemeClr val="accent4"/>
                </a:solidFill>
              </a:rPr>
              <a:t>-</a:t>
            </a:r>
            <a:r>
              <a:rPr lang="ru-RU" dirty="0" smtClean="0">
                <a:solidFill>
                  <a:schemeClr val="accent4"/>
                </a:solidFill>
              </a:rPr>
              <a:t>, среда </a:t>
            </a:r>
          </a:p>
          <a:p>
            <a:pPr marL="90488" indent="14288" eaLnBrk="1" hangingPunct="1">
              <a:lnSpc>
                <a:spcPct val="90000"/>
              </a:lnSpc>
              <a:buNone/>
              <a:defRPr/>
            </a:pPr>
            <a:r>
              <a:rPr lang="ru-RU" dirty="0" smtClean="0">
                <a:solidFill>
                  <a:schemeClr val="accent4"/>
                </a:solidFill>
              </a:rPr>
              <a:t>раствора становиться щелочной (РН</a:t>
            </a:r>
            <a:r>
              <a:rPr lang="en-US" dirty="0" smtClean="0">
                <a:solidFill>
                  <a:schemeClr val="accent4"/>
                </a:solidFill>
              </a:rPr>
              <a:t>&gt;</a:t>
            </a:r>
            <a:r>
              <a:rPr lang="ru-RU" dirty="0" smtClean="0">
                <a:solidFill>
                  <a:schemeClr val="accent4"/>
                </a:solidFill>
              </a:rPr>
              <a:t>7).  Идёт гидролиз по аниону. </a:t>
            </a:r>
          </a:p>
          <a:p>
            <a:pPr marL="90488" indent="14288" eaLnBrk="1" hangingPunct="1">
              <a:lnSpc>
                <a:spcPct val="90000"/>
              </a:lnSpc>
              <a:buNone/>
              <a:defRPr/>
            </a:pPr>
            <a:r>
              <a:rPr lang="ru-RU" dirty="0" smtClean="0">
                <a:solidFill>
                  <a:schemeClr val="accent4"/>
                </a:solidFill>
              </a:rPr>
              <a:t>Процесс гидролиза обратим.</a:t>
            </a:r>
            <a:endParaRPr lang="en-US" baseline="30000" dirty="0" smtClean="0">
              <a:solidFill>
                <a:schemeClr val="accent4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150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Вывод: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4"/>
                </a:solidFill>
              </a:rPr>
              <a:t>Среда </a:t>
            </a:r>
            <a:r>
              <a:rPr lang="ru-RU" sz="2400" dirty="0">
                <a:solidFill>
                  <a:schemeClr val="accent4"/>
                </a:solidFill>
              </a:rPr>
              <a:t>в водных растворах солей может быть различной в зависимости от их состава.</a:t>
            </a:r>
          </a:p>
        </p:txBody>
      </p:sp>
      <p:sp>
        <p:nvSpPr>
          <p:cNvPr id="34820" name="Line 13"/>
          <p:cNvSpPr>
            <a:spLocks noChangeShapeType="1"/>
          </p:cNvSpPr>
          <p:nvPr/>
        </p:nvSpPr>
        <p:spPr bwMode="auto">
          <a:xfrm>
            <a:off x="3857620" y="3571876"/>
            <a:ext cx="151288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4821" name="Line 16"/>
          <p:cNvSpPr>
            <a:spLocks noChangeShapeType="1"/>
          </p:cNvSpPr>
          <p:nvPr/>
        </p:nvSpPr>
        <p:spPr bwMode="auto">
          <a:xfrm flipH="1">
            <a:off x="3857620" y="3714752"/>
            <a:ext cx="151288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4822" name="Line 13"/>
          <p:cNvSpPr>
            <a:spLocks noChangeShapeType="1"/>
          </p:cNvSpPr>
          <p:nvPr/>
        </p:nvSpPr>
        <p:spPr bwMode="auto">
          <a:xfrm>
            <a:off x="2428860" y="2143116"/>
            <a:ext cx="1512887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4823" name="Line 16"/>
          <p:cNvSpPr>
            <a:spLocks noChangeShapeType="1"/>
          </p:cNvSpPr>
          <p:nvPr/>
        </p:nvSpPr>
        <p:spPr bwMode="auto">
          <a:xfrm flipH="1">
            <a:off x="2428860" y="2285992"/>
            <a:ext cx="1512887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10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5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50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500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0" grpId="1"/>
      <p:bldP spid="34820" grpId="0" animBg="1"/>
      <p:bldP spid="34820" grpId="1" animBg="1"/>
      <p:bldP spid="34821" grpId="0" animBg="1"/>
      <p:bldP spid="34821" grpId="1" animBg="1"/>
      <p:bldP spid="34822" grpId="0" animBg="1"/>
      <p:bldP spid="34822" grpId="1" animBg="1"/>
      <p:bldP spid="34823" grpId="0" animBg="1"/>
      <p:bldP spid="3482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214312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Если Кд кислоты больше Кд основания, среда раствора соли слабокислотная.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Если Кд основания больше Кд кислоты,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среда раствора соли слабощелочная.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Если Кд кислоты и Кд основания одинаковы,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среда раствора соли нейтральная.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accent4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4"/>
                </a:solidFill>
              </a:rPr>
              <a:t>   Вывод: гидролиз солей - обменное взаимодействие ионов соли с водой, сопровождающееся изменением реакции среды.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00042"/>
            <a:ext cx="8143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4"/>
                </a:solidFill>
              </a:rPr>
              <a:t>А что же происходит в растворах солей  образованных слабым основанием и слабой кислотой?</a:t>
            </a:r>
            <a:endParaRPr lang="ru-RU" sz="28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4"/>
                </a:solidFill>
              </a:rPr>
              <a:t>Тест.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4"/>
                </a:solidFill>
              </a:rPr>
              <a:t>А1. Какова среда раствора, если РН</a:t>
            </a:r>
            <a:r>
              <a:rPr lang="en-US" sz="2000" b="1" dirty="0" smtClean="0">
                <a:solidFill>
                  <a:schemeClr val="accent4"/>
                </a:solidFill>
              </a:rPr>
              <a:t>&lt;7</a:t>
            </a:r>
            <a:r>
              <a:rPr lang="ru-RU" sz="2000" b="1" dirty="0" smtClean="0">
                <a:solidFill>
                  <a:schemeClr val="accent4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1. нейтральная               3. кислая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2. щелочная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accent4"/>
                </a:solidFill>
              </a:rPr>
              <a:t> </a:t>
            </a:r>
            <a:r>
              <a:rPr lang="ru-RU" sz="2000" b="1" dirty="0" smtClean="0">
                <a:solidFill>
                  <a:schemeClr val="accent4"/>
                </a:solidFill>
              </a:rPr>
              <a:t>А2. Какая из следующих солей не подвергается гидролизу?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Na CI   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2.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ru-RU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          3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FeCI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4"/>
                </a:solidFill>
              </a:rPr>
              <a:t>А3.Какая из следующих солей подвергается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4"/>
                </a:solidFill>
              </a:rPr>
              <a:t>гидролизу?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1.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CuCI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            2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SO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4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         3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KCI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4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4"/>
                </a:solidFill>
              </a:rPr>
              <a:t>Задание на дом: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параграф №16, стр. 163-170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</a:t>
            </a:r>
          </a:p>
        </p:txBody>
      </p:sp>
      <p:sp>
        <p:nvSpPr>
          <p:cNvPr id="1986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4"/>
                </a:solidFill>
              </a:rPr>
              <a:t>Закрепление.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50"/>
                            </p:stCondLst>
                            <p:childTnLst>
                              <p:par>
                                <p:cTn id="4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750"/>
                            </p:stCondLst>
                            <p:childTnLst>
                              <p:par>
                                <p:cTn id="5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7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150"/>
                            </p:stCondLst>
                            <p:childTnLst>
                              <p:par>
                                <p:cTn id="6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400"/>
                            </p:stCondLst>
                            <p:childTnLst>
                              <p:par>
                                <p:cTn id="77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500"/>
                            </p:stCondLst>
                            <p:childTnLst>
                              <p:par>
                                <p:cTn id="13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000"/>
                            </p:stCondLst>
                            <p:childTnLst>
                              <p:par>
                                <p:cTn id="14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8500"/>
                            </p:stCondLst>
                            <p:childTnLst>
                              <p:par>
                                <p:cTn id="16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500"/>
                            </p:stCondLst>
                            <p:childTnLst>
                              <p:par>
                                <p:cTn id="17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  <p:bldP spid="198658" grpId="1"/>
      <p:bldP spid="198658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Администратор\Рабочий стол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928662" y="214290"/>
            <a:ext cx="7200900" cy="62391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Пожелания моим ученикам</a:t>
            </a: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2143108" y="1071546"/>
            <a:ext cx="4176712" cy="66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Найти себя в жизни.</a:t>
            </a: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785786" y="2143116"/>
            <a:ext cx="7200900" cy="1182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i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Обрести уверенность</a:t>
            </a:r>
          </a:p>
          <a:p>
            <a:pPr algn="ctr"/>
            <a:r>
              <a:rPr lang="ru-RU" sz="2400" i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в своих силах и возможностях.</a:t>
            </a:r>
          </a:p>
        </p:txBody>
      </p:sp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>
            <a:off x="285720" y="3500438"/>
            <a:ext cx="8486775" cy="1247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i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Идти по жизни с гордо поднятой </a:t>
            </a:r>
          </a:p>
          <a:p>
            <a:pPr algn="ctr"/>
            <a:r>
              <a:rPr lang="ru-RU" sz="2400" i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головой и открытым сердцем.</a:t>
            </a:r>
          </a:p>
        </p:txBody>
      </p:sp>
      <p:sp>
        <p:nvSpPr>
          <p:cNvPr id="15" name="WordArt 11"/>
          <p:cNvSpPr>
            <a:spLocks noChangeArrowheads="1" noChangeShapeType="1" noTextEdit="1"/>
          </p:cNvSpPr>
          <p:nvPr/>
        </p:nvSpPr>
        <p:spPr bwMode="auto">
          <a:xfrm>
            <a:off x="428596" y="5072074"/>
            <a:ext cx="8429625" cy="1454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020" b="1" i="1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onotype Corsiva"/>
              </a:rPr>
              <a:t>Достижение этого - главный результат </a:t>
            </a:r>
          </a:p>
          <a:p>
            <a:pPr algn="ctr"/>
            <a:r>
              <a:rPr lang="ru-RU" sz="7020" b="1" i="1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onotype Corsiva"/>
              </a:rPr>
              <a:t>моей педагогической деятельности. </a:t>
            </a:r>
          </a:p>
        </p:txBody>
      </p:sp>
    </p:spTree>
    <p:custDataLst>
      <p:tags r:id="rId1"/>
    </p:custData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Администратор\Рабочий стол\ТЕМП\Новая папка\ЩЩЗ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0"/>
            <a:ext cx="7578725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00232" y="608855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Наша школа.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1988" name="Picture 2" descr="C:\Documents and Settings\Администратор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285860"/>
            <a:ext cx="9144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kern="10" dirty="0">
                <a:ln w="9525">
                  <a:solidFill>
                    <a:srgbClr val="335363"/>
                  </a:solidFill>
                  <a:round/>
                  <a:headEnd/>
                  <a:tailEnd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СПАСИБО</a:t>
            </a:r>
          </a:p>
          <a:p>
            <a:pPr algn="ctr">
              <a:defRPr/>
            </a:pPr>
            <a:r>
              <a:rPr lang="ru-RU" sz="8800" b="1" kern="10" dirty="0">
                <a:ln w="9525">
                  <a:solidFill>
                    <a:srgbClr val="335363"/>
                  </a:solidFill>
                  <a:round/>
                  <a:headEnd/>
                  <a:tailEnd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ЗА ВНИМАНИЕ.</a:t>
            </a:r>
            <a:endParaRPr lang="ru-RU" sz="8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500042"/>
            <a:ext cx="850112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solidFill>
                    <a:srgbClr val="6C9CB4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….Вместе дружная семья.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C:\Documents and Settings\Администратор\Рабочий стол\ТЕМП\Новая папка\DSC0088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1650"/>
            <a:ext cx="9144000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дминистратор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8358246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/>
              </a:rPr>
              <a:t>Эмма </a:t>
            </a:r>
            <a:r>
              <a:rPr lang="ru-RU" sz="36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Арутюновна Саркисян</a:t>
            </a:r>
            <a:r>
              <a:rPr lang="ru-RU" sz="36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/>
              </a:rPr>
              <a:t> работает в </a:t>
            </a:r>
            <a:r>
              <a:rPr lang="ru-RU" sz="44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/>
              </a:rPr>
              <a:t>СОШ</a:t>
            </a:r>
            <a:r>
              <a:rPr lang="ru-RU" sz="36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/>
              </a:rPr>
              <a:t> №2 им. Д.Доева с.Гизель с 1996 года.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643182"/>
            <a:ext cx="857256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kern="1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S Reference Sans Serif" pitchFamily="34" charset="0"/>
                <a:ea typeface="Cambria Math" pitchFamily="18" charset="0"/>
                <a:cs typeface="Arial" pitchFamily="34" charset="0"/>
              </a:rPr>
              <a:t>Имеет </a:t>
            </a:r>
            <a:r>
              <a:rPr lang="ru-RU" sz="4000" b="1" kern="1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S Reference Sans Serif" pitchFamily="34" charset="0"/>
                <a:ea typeface="Cambria Math" pitchFamily="18" charset="0"/>
                <a:cs typeface="Arial" pitchFamily="34" charset="0"/>
              </a:rPr>
              <a:t> первую </a:t>
            </a:r>
            <a:r>
              <a:rPr lang="ru-RU" sz="40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S Reference Sans Serif" pitchFamily="34" charset="0"/>
                <a:ea typeface="Cambria Math" pitchFamily="18" charset="0"/>
                <a:cs typeface="Arial" pitchFamily="34" charset="0"/>
              </a:rPr>
              <a:t>квалификационную категорию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S Reference Sans Serif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500570"/>
            <a:ext cx="8501122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 время работы  показала себя как педагог, постоянно наращивающий </a:t>
            </a:r>
          </a:p>
          <a:p>
            <a:pPr algn="ctr">
              <a:defRPr/>
            </a:pP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свой научно - теоретический потенциал.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2"/>
      <p:bldP spid="4" grpId="0"/>
      <p:bldP spid="4" grpId="2"/>
      <p:bldP spid="5" grpId="0"/>
      <p:bldP spid="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Эмма Арутюновна </a:t>
            </a:r>
          </a:p>
          <a:p>
            <a:pPr algn="ctr">
              <a:defRPr/>
            </a:pPr>
            <a:r>
              <a:rPr lang="ru-RU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Саркисян  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786454"/>
            <a:ext cx="814393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/ из ходатайства МО УО Пригородного района/</a:t>
            </a:r>
          </a:p>
          <a:p>
            <a:pPr algn="ctr">
              <a:defRPr/>
            </a:pP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1785926"/>
            <a:ext cx="7643866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400" b="1" dirty="0">
                <a:ln/>
                <a:solidFill>
                  <a:srgbClr val="C00000"/>
                </a:solidFill>
              </a:rPr>
              <a:t>«Отлично знает предмет и методику преподавания, систематически и целенаправленно работает над повышением своего теоретического и методического уровня, своевременно проходит курсы повышения квалификации.</a:t>
            </a:r>
          </a:p>
          <a:p>
            <a:pPr algn="just">
              <a:defRPr/>
            </a:pPr>
            <a:r>
              <a:rPr lang="ru-RU" sz="2400" b="1" dirty="0">
                <a:ln/>
                <a:solidFill>
                  <a:srgbClr val="C00000"/>
                </a:solidFill>
              </a:rPr>
              <a:t> Большое внимание уделяет отбору рациональных средств и методов обучения школьников умелому использованию демонстрационного эксперимента».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6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6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1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88" name="Picture 2" descr="C:\Documents and Settings\Администратор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63" y="357188"/>
            <a:ext cx="8286750" cy="5494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Систематически работает над совершенствованием своего педагогического мастерства путем передового опыта, и сама делится опытом своей работы, давая открытые уроки для учителей школы, района.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2600" dirty="0">
              <a:solidFill>
                <a:schemeClr val="accent2">
                  <a:lumMod val="75000"/>
                </a:schemeClr>
              </a:solidFill>
            </a:endParaRP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Разработала и внедрила программы элективных курсов для 9-го класса. 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2600" dirty="0">
              <a:solidFill>
                <a:schemeClr val="accent2">
                  <a:lumMod val="75000"/>
                </a:schemeClr>
              </a:solidFill>
            </a:endParaRP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Разработала и внедряет программу профильного обучения для 11-го класса естественно- научного профиля. 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2600" dirty="0">
              <a:solidFill>
                <a:schemeClr val="accent2">
                  <a:lumMod val="75000"/>
                </a:schemeClr>
              </a:solidFill>
            </a:endParaRP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Работает над созданием уроков с использованием инновационных технологий.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215082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/ из ходатайства МО УО Пригородного района/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1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7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9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214290"/>
            <a:ext cx="8001056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Пути и методы реализации воспитательной задачи </a:t>
            </a:r>
          </a:p>
          <a:p>
            <a:pPr algn="ctr">
              <a:defRPr/>
            </a:pPr>
            <a:r>
              <a:rPr lang="ru-RU" sz="32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в образовательном процессе.</a:t>
            </a:r>
          </a:p>
        </p:txBody>
      </p:sp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1000125" y="3929063"/>
            <a:ext cx="8143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• Система преподавания химии и экологии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как предмета, формирующего человека.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416" name="Прямоугольник 7"/>
          <p:cNvSpPr>
            <a:spLocks noChangeArrowheads="1"/>
          </p:cNvSpPr>
          <p:nvPr/>
        </p:nvSpPr>
        <p:spPr bwMode="auto">
          <a:xfrm>
            <a:off x="1000125" y="4929188"/>
            <a:ext cx="8143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• Экологическое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воспитаиме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учащихся со школьной скамьи.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25" y="2000250"/>
            <a:ext cx="8143875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• Использование современных инновационных технологий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88" y="2928938"/>
            <a:ext cx="8215312" cy="1138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• Технология развития познавательного 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мышления   учащихся.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88" y="6027738"/>
            <a:ext cx="6786562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• Информационные технологии.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Администратор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C:\Documents and Settings\Администратор\Рабочий стол\Грант офис 2003\ФОТО\ШО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55738"/>
            <a:ext cx="5743575" cy="54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57166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solidFill>
                    <a:srgbClr val="6C9CB4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Подготовка к практикуму</a:t>
            </a:r>
            <a:r>
              <a:rPr lang="ru-RU" sz="4400" b="1" kern="10" dirty="0">
                <a:ln w="9525">
                  <a:solidFill>
                    <a:srgbClr val="6C9CB4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…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1928802"/>
            <a:ext cx="3071834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kern="10" dirty="0">
                <a:ln w="9525">
                  <a:solidFill>
                    <a:srgbClr val="6C9CB4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Правильный подбор реактивов и  методик – залог  успеха в проведении эксперимента</a:t>
            </a:r>
            <a:r>
              <a:rPr lang="ru-RU" sz="2400" b="1" kern="10" dirty="0">
                <a:ln w="9525">
                  <a:solidFill>
                    <a:srgbClr val="6C9CB4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.</a:t>
            </a:r>
            <a:endParaRPr lang="ru-RU" sz="24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5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5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|1.7|1.6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1.3|0.6|0.6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2|17.6|27.3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2133</TotalTime>
  <Words>1065</Words>
  <Application>Microsoft Office PowerPoint</Application>
  <PresentationFormat>Экран (4:3)</PresentationFormat>
  <Paragraphs>181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  УРОКА :</vt:lpstr>
      <vt:lpstr>Презентация PowerPoint</vt:lpstr>
      <vt:lpstr>Соединения щелочных металлов</vt:lpstr>
      <vt:lpstr>Презентация PowerPoint</vt:lpstr>
      <vt:lpstr>Презентация PowerPoint</vt:lpstr>
      <vt:lpstr>Тема урока: ГИДРОЛИЗ СОЛЕЙ.</vt:lpstr>
      <vt:lpstr>Цели  урока:</vt:lpstr>
      <vt:lpstr>  Оборудование и реактивы:</vt:lpstr>
      <vt:lpstr>   Индивидуальный опрос.</vt:lpstr>
      <vt:lpstr>Изложение нового материала.</vt:lpstr>
      <vt:lpstr>Вывод:  Среда в водных растворах солей может быть различной в зависимости от их состава.</vt:lpstr>
      <vt:lpstr>Презентация PowerPoint</vt:lpstr>
      <vt:lpstr>Закрепление.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вазген</cp:lastModifiedBy>
  <cp:revision>231</cp:revision>
  <dcterms:created xsi:type="dcterms:W3CDTF">2008-02-16T15:51:41Z</dcterms:created>
  <dcterms:modified xsi:type="dcterms:W3CDTF">2013-08-17T10:09:49Z</dcterms:modified>
</cp:coreProperties>
</file>