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73521-ED1B-4FBC-98B9-46EB37A29B4D}" type="doc">
      <dgm:prSet loTypeId="urn:microsoft.com/office/officeart/2005/8/layout/cycle4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C043ED7-0D49-420D-8B7D-79D902D656D1}">
      <dgm:prSet phldrT="[Текст]"/>
      <dgm:spPr/>
      <dgm:t>
        <a:bodyPr/>
        <a:lstStyle/>
        <a:p>
          <a:r>
            <a:rPr lang="ru-RU" dirty="0" smtClean="0"/>
            <a:t>Содержание урока</a:t>
          </a:r>
          <a:endParaRPr lang="ru-RU" dirty="0"/>
        </a:p>
      </dgm:t>
    </dgm:pt>
    <dgm:pt modelId="{411BDE49-4C01-494E-AF83-BA7B8A2F5E16}" type="parTrans" cxnId="{55FDABAC-EFF4-4D7D-909F-7FDC9043C340}">
      <dgm:prSet/>
      <dgm:spPr/>
      <dgm:t>
        <a:bodyPr/>
        <a:lstStyle/>
        <a:p>
          <a:endParaRPr lang="ru-RU"/>
        </a:p>
      </dgm:t>
    </dgm:pt>
    <dgm:pt modelId="{96B1ED70-8AF4-42E1-AA48-92836D0B7F50}" type="sibTrans" cxnId="{55FDABAC-EFF4-4D7D-909F-7FDC9043C340}">
      <dgm:prSet/>
      <dgm:spPr/>
      <dgm:t>
        <a:bodyPr/>
        <a:lstStyle/>
        <a:p>
          <a:endParaRPr lang="ru-RU"/>
        </a:p>
      </dgm:t>
    </dgm:pt>
    <dgm:pt modelId="{B3656C01-964A-4636-95A5-E12622F114D1}">
      <dgm:prSet phldrT="[Текст]"/>
      <dgm:spPr/>
      <dgm:t>
        <a:bodyPr/>
        <a:lstStyle/>
        <a:p>
          <a:r>
            <a:rPr lang="ru-RU" dirty="0" smtClean="0"/>
            <a:t>Группа «Апологет»</a:t>
          </a:r>
          <a:endParaRPr lang="ru-RU" dirty="0"/>
        </a:p>
      </dgm:t>
    </dgm:pt>
    <dgm:pt modelId="{3E814E0C-64C4-4532-A9A7-F2CB92D4AD93}" type="parTrans" cxnId="{FC8A53C9-97C8-4793-BC92-433CA290F33B}">
      <dgm:prSet/>
      <dgm:spPr/>
      <dgm:t>
        <a:bodyPr/>
        <a:lstStyle/>
        <a:p>
          <a:endParaRPr lang="ru-RU"/>
        </a:p>
      </dgm:t>
    </dgm:pt>
    <dgm:pt modelId="{4BE23047-EE8B-4ABE-A782-8EA0740D4F64}" type="sibTrans" cxnId="{FC8A53C9-97C8-4793-BC92-433CA290F33B}">
      <dgm:prSet/>
      <dgm:spPr/>
      <dgm:t>
        <a:bodyPr/>
        <a:lstStyle/>
        <a:p>
          <a:endParaRPr lang="ru-RU"/>
        </a:p>
      </dgm:t>
    </dgm:pt>
    <dgm:pt modelId="{1247E1CD-3CD9-4DFF-8E6E-F7E780B6ABDC}">
      <dgm:prSet phldrT="[Текст]"/>
      <dgm:spPr/>
      <dgm:t>
        <a:bodyPr/>
        <a:lstStyle/>
        <a:p>
          <a:r>
            <a:rPr lang="ru-RU" dirty="0" smtClean="0"/>
            <a:t>Содержание урока</a:t>
          </a:r>
          <a:endParaRPr lang="ru-RU" dirty="0"/>
        </a:p>
      </dgm:t>
    </dgm:pt>
    <dgm:pt modelId="{0A10A707-72FF-4E40-AEB9-C0F1787F4E2A}" type="parTrans" cxnId="{ADB4BA18-1EC6-4AC3-B655-B6970E7A12DA}">
      <dgm:prSet/>
      <dgm:spPr/>
      <dgm:t>
        <a:bodyPr/>
        <a:lstStyle/>
        <a:p>
          <a:endParaRPr lang="ru-RU"/>
        </a:p>
      </dgm:t>
    </dgm:pt>
    <dgm:pt modelId="{BDD3FE7B-A9FA-44E2-A5B7-6A5CAF63F0F5}" type="sibTrans" cxnId="{ADB4BA18-1EC6-4AC3-B655-B6970E7A12DA}">
      <dgm:prSet/>
      <dgm:spPr/>
      <dgm:t>
        <a:bodyPr/>
        <a:lstStyle/>
        <a:p>
          <a:endParaRPr lang="ru-RU"/>
        </a:p>
      </dgm:t>
    </dgm:pt>
    <dgm:pt modelId="{B2095A2F-D8F7-4245-83DC-2E44334B06BA}">
      <dgm:prSet phldrT="[Текст]"/>
      <dgm:spPr/>
      <dgm:t>
        <a:bodyPr/>
        <a:lstStyle/>
        <a:p>
          <a:r>
            <a:rPr lang="ru-RU" dirty="0" smtClean="0"/>
            <a:t>Группа «Оппозиция»</a:t>
          </a:r>
          <a:endParaRPr lang="ru-RU" dirty="0"/>
        </a:p>
      </dgm:t>
    </dgm:pt>
    <dgm:pt modelId="{4A13C0A8-AEF2-4BCB-94D4-346E9EDDC32B}" type="parTrans" cxnId="{10BC778D-D2B1-4341-8FB1-7CE1E9193BE8}">
      <dgm:prSet/>
      <dgm:spPr/>
      <dgm:t>
        <a:bodyPr/>
        <a:lstStyle/>
        <a:p>
          <a:endParaRPr lang="ru-RU"/>
        </a:p>
      </dgm:t>
    </dgm:pt>
    <dgm:pt modelId="{52B010FD-0D57-411A-BF88-B342222BBABD}" type="sibTrans" cxnId="{10BC778D-D2B1-4341-8FB1-7CE1E9193BE8}">
      <dgm:prSet/>
      <dgm:spPr/>
      <dgm:t>
        <a:bodyPr/>
        <a:lstStyle/>
        <a:p>
          <a:endParaRPr lang="ru-RU"/>
        </a:p>
      </dgm:t>
    </dgm:pt>
    <dgm:pt modelId="{23683D6C-8D8A-4C97-9EFC-EF55B25A9CBB}">
      <dgm:prSet phldrT="[Текст]"/>
      <dgm:spPr/>
      <dgm:t>
        <a:bodyPr/>
        <a:lstStyle/>
        <a:p>
          <a:r>
            <a:rPr lang="ru-RU" dirty="0" smtClean="0"/>
            <a:t>Содержание урока</a:t>
          </a:r>
          <a:endParaRPr lang="ru-RU" dirty="0"/>
        </a:p>
      </dgm:t>
    </dgm:pt>
    <dgm:pt modelId="{B5F65D9C-F9F6-4793-BBD1-5241C941C1ED}" type="parTrans" cxnId="{C6D87BBD-24A2-46CC-B64B-DB2CA9F5ADCA}">
      <dgm:prSet/>
      <dgm:spPr/>
      <dgm:t>
        <a:bodyPr/>
        <a:lstStyle/>
        <a:p>
          <a:endParaRPr lang="ru-RU"/>
        </a:p>
      </dgm:t>
    </dgm:pt>
    <dgm:pt modelId="{EBF360C1-ADC9-4596-A32D-967587822AA8}" type="sibTrans" cxnId="{C6D87BBD-24A2-46CC-B64B-DB2CA9F5ADCA}">
      <dgm:prSet/>
      <dgm:spPr/>
      <dgm:t>
        <a:bodyPr/>
        <a:lstStyle/>
        <a:p>
          <a:endParaRPr lang="ru-RU"/>
        </a:p>
      </dgm:t>
    </dgm:pt>
    <dgm:pt modelId="{0DBA8E63-A38F-4714-8287-ED1C8665B880}">
      <dgm:prSet phldrT="[Текст]"/>
      <dgm:spPr/>
      <dgm:t>
        <a:bodyPr/>
        <a:lstStyle/>
        <a:p>
          <a:r>
            <a:rPr lang="ru-RU" dirty="0" smtClean="0"/>
            <a:t>Группа «Эксперты»</a:t>
          </a:r>
          <a:endParaRPr lang="ru-RU" dirty="0"/>
        </a:p>
      </dgm:t>
    </dgm:pt>
    <dgm:pt modelId="{E47123FA-F05A-461B-9A66-817B363FA3FF}" type="parTrans" cxnId="{9F23EA47-0AD5-4BD7-92CB-17323367AE85}">
      <dgm:prSet/>
      <dgm:spPr/>
      <dgm:t>
        <a:bodyPr/>
        <a:lstStyle/>
        <a:p>
          <a:endParaRPr lang="ru-RU"/>
        </a:p>
      </dgm:t>
    </dgm:pt>
    <dgm:pt modelId="{1FCD305F-6758-44FC-BB2E-2C65BAE03A1F}" type="sibTrans" cxnId="{9F23EA47-0AD5-4BD7-92CB-17323367AE85}">
      <dgm:prSet/>
      <dgm:spPr/>
      <dgm:t>
        <a:bodyPr/>
        <a:lstStyle/>
        <a:p>
          <a:endParaRPr lang="ru-RU"/>
        </a:p>
      </dgm:t>
    </dgm:pt>
    <dgm:pt modelId="{801FBB01-87DD-456F-A875-ED3BACEFEFA1}">
      <dgm:prSet phldrT="[Текст]"/>
      <dgm:spPr/>
      <dgm:t>
        <a:bodyPr/>
        <a:lstStyle/>
        <a:p>
          <a:r>
            <a:rPr lang="ru-RU" dirty="0" smtClean="0"/>
            <a:t>Содержание урока</a:t>
          </a:r>
          <a:endParaRPr lang="ru-RU" dirty="0"/>
        </a:p>
      </dgm:t>
    </dgm:pt>
    <dgm:pt modelId="{5A0223E5-FD4F-401E-B08D-F697F5E90979}" type="parTrans" cxnId="{3E586F79-DAA5-4592-A59D-81BEB98A3E6C}">
      <dgm:prSet/>
      <dgm:spPr/>
      <dgm:t>
        <a:bodyPr/>
        <a:lstStyle/>
        <a:p>
          <a:endParaRPr lang="ru-RU"/>
        </a:p>
      </dgm:t>
    </dgm:pt>
    <dgm:pt modelId="{EC06A77F-B6B5-4BBA-97E2-E253CCD71572}" type="sibTrans" cxnId="{3E586F79-DAA5-4592-A59D-81BEB98A3E6C}">
      <dgm:prSet/>
      <dgm:spPr/>
      <dgm:t>
        <a:bodyPr/>
        <a:lstStyle/>
        <a:p>
          <a:endParaRPr lang="ru-RU"/>
        </a:p>
      </dgm:t>
    </dgm:pt>
    <dgm:pt modelId="{C8985E51-4C29-4A0E-B6FE-6FE71147D273}">
      <dgm:prSet phldrT="[Текст]"/>
      <dgm:spPr/>
      <dgm:t>
        <a:bodyPr/>
        <a:lstStyle/>
        <a:p>
          <a:r>
            <a:rPr lang="ru-RU" dirty="0" smtClean="0"/>
            <a:t>Группа «Вопрос»</a:t>
          </a:r>
          <a:endParaRPr lang="ru-RU" dirty="0"/>
        </a:p>
      </dgm:t>
    </dgm:pt>
    <dgm:pt modelId="{1A325E80-33B7-4521-9EB5-15118ECEFD1C}" type="parTrans" cxnId="{5E26055A-6E51-422E-AF05-76177FF49D9F}">
      <dgm:prSet/>
      <dgm:spPr/>
      <dgm:t>
        <a:bodyPr/>
        <a:lstStyle/>
        <a:p>
          <a:endParaRPr lang="ru-RU"/>
        </a:p>
      </dgm:t>
    </dgm:pt>
    <dgm:pt modelId="{8ADB88F3-416E-4D99-A4B3-8D40B613A603}" type="sibTrans" cxnId="{5E26055A-6E51-422E-AF05-76177FF49D9F}">
      <dgm:prSet/>
      <dgm:spPr/>
      <dgm:t>
        <a:bodyPr/>
        <a:lstStyle/>
        <a:p>
          <a:endParaRPr lang="ru-RU"/>
        </a:p>
      </dgm:t>
    </dgm:pt>
    <dgm:pt modelId="{8D30BCF1-B397-4D18-9F02-7875376F3C77}" type="pres">
      <dgm:prSet presAssocID="{99373521-ED1B-4FBC-98B9-46EB37A29B4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409AAD-B143-4D6D-91E7-8105FDAC68EA}" type="pres">
      <dgm:prSet presAssocID="{99373521-ED1B-4FBC-98B9-46EB37A29B4D}" presName="children" presStyleCnt="0"/>
      <dgm:spPr/>
    </dgm:pt>
    <dgm:pt modelId="{29E0CC6D-DAF9-48F8-9B47-56AF28A12C0E}" type="pres">
      <dgm:prSet presAssocID="{99373521-ED1B-4FBC-98B9-46EB37A29B4D}" presName="child1group" presStyleCnt="0"/>
      <dgm:spPr/>
    </dgm:pt>
    <dgm:pt modelId="{2457372E-C219-40A2-A6F8-D3C90994B86A}" type="pres">
      <dgm:prSet presAssocID="{99373521-ED1B-4FBC-98B9-46EB37A29B4D}" presName="child1" presStyleLbl="bgAcc1" presStyleIdx="0" presStyleCnt="4"/>
      <dgm:spPr/>
      <dgm:t>
        <a:bodyPr/>
        <a:lstStyle/>
        <a:p>
          <a:endParaRPr lang="ru-RU"/>
        </a:p>
      </dgm:t>
    </dgm:pt>
    <dgm:pt modelId="{939BD027-064E-42DB-8BB4-926E22B4513E}" type="pres">
      <dgm:prSet presAssocID="{99373521-ED1B-4FBC-98B9-46EB37A29B4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B2040-F3F1-47A6-8A6A-DE965C4143E1}" type="pres">
      <dgm:prSet presAssocID="{99373521-ED1B-4FBC-98B9-46EB37A29B4D}" presName="child2group" presStyleCnt="0"/>
      <dgm:spPr/>
    </dgm:pt>
    <dgm:pt modelId="{AEAA3420-1838-4848-8D92-6EDF840BE96E}" type="pres">
      <dgm:prSet presAssocID="{99373521-ED1B-4FBC-98B9-46EB37A29B4D}" presName="child2" presStyleLbl="bgAcc1" presStyleIdx="1" presStyleCnt="4"/>
      <dgm:spPr/>
      <dgm:t>
        <a:bodyPr/>
        <a:lstStyle/>
        <a:p>
          <a:endParaRPr lang="ru-RU"/>
        </a:p>
      </dgm:t>
    </dgm:pt>
    <dgm:pt modelId="{0AD725EA-82F8-47A8-87C9-6454DE8023CE}" type="pres">
      <dgm:prSet presAssocID="{99373521-ED1B-4FBC-98B9-46EB37A29B4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06E3F-7AF8-4EB1-A075-432FE5BC2A50}" type="pres">
      <dgm:prSet presAssocID="{99373521-ED1B-4FBC-98B9-46EB37A29B4D}" presName="child3group" presStyleCnt="0"/>
      <dgm:spPr/>
    </dgm:pt>
    <dgm:pt modelId="{31F2DDF7-D2AF-4EFC-8554-BC0810BB6E21}" type="pres">
      <dgm:prSet presAssocID="{99373521-ED1B-4FBC-98B9-46EB37A29B4D}" presName="child3" presStyleLbl="bgAcc1" presStyleIdx="2" presStyleCnt="4"/>
      <dgm:spPr/>
      <dgm:t>
        <a:bodyPr/>
        <a:lstStyle/>
        <a:p>
          <a:endParaRPr lang="ru-RU"/>
        </a:p>
      </dgm:t>
    </dgm:pt>
    <dgm:pt modelId="{0D38468F-F2AA-47D9-827F-0DB633C14B15}" type="pres">
      <dgm:prSet presAssocID="{99373521-ED1B-4FBC-98B9-46EB37A29B4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4CDD4-FCD8-4A01-8EF4-52850CEF56DF}" type="pres">
      <dgm:prSet presAssocID="{99373521-ED1B-4FBC-98B9-46EB37A29B4D}" presName="child4group" presStyleCnt="0"/>
      <dgm:spPr/>
    </dgm:pt>
    <dgm:pt modelId="{E5B593EB-D076-46A8-9F75-24B495492E71}" type="pres">
      <dgm:prSet presAssocID="{99373521-ED1B-4FBC-98B9-46EB37A29B4D}" presName="child4" presStyleLbl="bgAcc1" presStyleIdx="3" presStyleCnt="4"/>
      <dgm:spPr/>
      <dgm:t>
        <a:bodyPr/>
        <a:lstStyle/>
        <a:p>
          <a:endParaRPr lang="ru-RU"/>
        </a:p>
      </dgm:t>
    </dgm:pt>
    <dgm:pt modelId="{A9BBD088-061A-4974-8A30-A0275189CBDA}" type="pres">
      <dgm:prSet presAssocID="{99373521-ED1B-4FBC-98B9-46EB37A29B4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217C7-A32A-4C30-AE5B-D88CC6F2E6A6}" type="pres">
      <dgm:prSet presAssocID="{99373521-ED1B-4FBC-98B9-46EB37A29B4D}" presName="childPlaceholder" presStyleCnt="0"/>
      <dgm:spPr/>
    </dgm:pt>
    <dgm:pt modelId="{D1568962-1628-4A82-AB79-35DBF4E204C0}" type="pres">
      <dgm:prSet presAssocID="{99373521-ED1B-4FBC-98B9-46EB37A29B4D}" presName="circle" presStyleCnt="0"/>
      <dgm:spPr/>
    </dgm:pt>
    <dgm:pt modelId="{5BB85A53-A148-4C28-9D9D-08F21BC05A93}" type="pres">
      <dgm:prSet presAssocID="{99373521-ED1B-4FBC-98B9-46EB37A29B4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5A0F6-70FD-4239-AF90-9AAD370787CD}" type="pres">
      <dgm:prSet presAssocID="{99373521-ED1B-4FBC-98B9-46EB37A29B4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7BBB3-D5A1-4AE1-8E0E-B3AA0BA07ACD}" type="pres">
      <dgm:prSet presAssocID="{99373521-ED1B-4FBC-98B9-46EB37A29B4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C1861-A19E-4B9C-8F41-F5FB0A4480D5}" type="pres">
      <dgm:prSet presAssocID="{99373521-ED1B-4FBC-98B9-46EB37A29B4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65CE-5B27-4A2D-B5AF-E22934E8322F}" type="pres">
      <dgm:prSet presAssocID="{99373521-ED1B-4FBC-98B9-46EB37A29B4D}" presName="quadrantPlaceholder" presStyleCnt="0"/>
      <dgm:spPr/>
    </dgm:pt>
    <dgm:pt modelId="{1C69EEB2-6A1E-4F92-8500-1C1A458EF3C0}" type="pres">
      <dgm:prSet presAssocID="{99373521-ED1B-4FBC-98B9-46EB37A29B4D}" presName="center1" presStyleLbl="fgShp" presStyleIdx="0" presStyleCnt="2"/>
      <dgm:spPr/>
    </dgm:pt>
    <dgm:pt modelId="{B790D437-0428-4A4B-B113-584C0663C12C}" type="pres">
      <dgm:prSet presAssocID="{99373521-ED1B-4FBC-98B9-46EB37A29B4D}" presName="center2" presStyleLbl="fgShp" presStyleIdx="1" presStyleCnt="2"/>
      <dgm:spPr/>
    </dgm:pt>
  </dgm:ptLst>
  <dgm:cxnLst>
    <dgm:cxn modelId="{FC8A53C9-97C8-4793-BC92-433CA290F33B}" srcId="{3C043ED7-0D49-420D-8B7D-79D902D656D1}" destId="{B3656C01-964A-4636-95A5-E12622F114D1}" srcOrd="0" destOrd="0" parTransId="{3E814E0C-64C4-4532-A9A7-F2CB92D4AD93}" sibTransId="{4BE23047-EE8B-4ABE-A782-8EA0740D4F64}"/>
    <dgm:cxn modelId="{48317D01-D7D3-4281-98A1-47D1FD7C2762}" type="presOf" srcId="{B3656C01-964A-4636-95A5-E12622F114D1}" destId="{2457372E-C219-40A2-A6F8-D3C90994B86A}" srcOrd="0" destOrd="0" presId="urn:microsoft.com/office/officeart/2005/8/layout/cycle4"/>
    <dgm:cxn modelId="{3DB762A8-2045-4E04-A0F2-7174831FC622}" type="presOf" srcId="{99373521-ED1B-4FBC-98B9-46EB37A29B4D}" destId="{8D30BCF1-B397-4D18-9F02-7875376F3C77}" srcOrd="0" destOrd="0" presId="urn:microsoft.com/office/officeart/2005/8/layout/cycle4"/>
    <dgm:cxn modelId="{55FDABAC-EFF4-4D7D-909F-7FDC9043C340}" srcId="{99373521-ED1B-4FBC-98B9-46EB37A29B4D}" destId="{3C043ED7-0D49-420D-8B7D-79D902D656D1}" srcOrd="0" destOrd="0" parTransId="{411BDE49-4C01-494E-AF83-BA7B8A2F5E16}" sibTransId="{96B1ED70-8AF4-42E1-AA48-92836D0B7F50}"/>
    <dgm:cxn modelId="{6776061D-962A-4F9C-89B5-0AC50DA040FA}" type="presOf" srcId="{0DBA8E63-A38F-4714-8287-ED1C8665B880}" destId="{31F2DDF7-D2AF-4EFC-8554-BC0810BB6E21}" srcOrd="0" destOrd="0" presId="urn:microsoft.com/office/officeart/2005/8/layout/cycle4"/>
    <dgm:cxn modelId="{9F23EA47-0AD5-4BD7-92CB-17323367AE85}" srcId="{23683D6C-8D8A-4C97-9EFC-EF55B25A9CBB}" destId="{0DBA8E63-A38F-4714-8287-ED1C8665B880}" srcOrd="0" destOrd="0" parTransId="{E47123FA-F05A-461B-9A66-817B363FA3FF}" sibTransId="{1FCD305F-6758-44FC-BB2E-2C65BAE03A1F}"/>
    <dgm:cxn modelId="{10BC778D-D2B1-4341-8FB1-7CE1E9193BE8}" srcId="{1247E1CD-3CD9-4DFF-8E6E-F7E780B6ABDC}" destId="{B2095A2F-D8F7-4245-83DC-2E44334B06BA}" srcOrd="0" destOrd="0" parTransId="{4A13C0A8-AEF2-4BCB-94D4-346E9EDDC32B}" sibTransId="{52B010FD-0D57-411A-BF88-B342222BBABD}"/>
    <dgm:cxn modelId="{B3BE3EF0-053C-4140-A7C5-3BE1905EE5E8}" type="presOf" srcId="{801FBB01-87DD-456F-A875-ED3BACEFEFA1}" destId="{3AAC1861-A19E-4B9C-8F41-F5FB0A4480D5}" srcOrd="0" destOrd="0" presId="urn:microsoft.com/office/officeart/2005/8/layout/cycle4"/>
    <dgm:cxn modelId="{B05FAE12-9973-4D9A-B7C5-CD34D74A2726}" type="presOf" srcId="{B2095A2F-D8F7-4245-83DC-2E44334B06BA}" destId="{0AD725EA-82F8-47A8-87C9-6454DE8023CE}" srcOrd="1" destOrd="0" presId="urn:microsoft.com/office/officeart/2005/8/layout/cycle4"/>
    <dgm:cxn modelId="{584A7809-3AA0-4695-8A57-EC6579D6E3DE}" type="presOf" srcId="{C8985E51-4C29-4A0E-B6FE-6FE71147D273}" destId="{E5B593EB-D076-46A8-9F75-24B495492E71}" srcOrd="0" destOrd="0" presId="urn:microsoft.com/office/officeart/2005/8/layout/cycle4"/>
    <dgm:cxn modelId="{A1E9851F-56AF-492F-AA16-A9EA9B4F0EDC}" type="presOf" srcId="{3C043ED7-0D49-420D-8B7D-79D902D656D1}" destId="{5BB85A53-A148-4C28-9D9D-08F21BC05A93}" srcOrd="0" destOrd="0" presId="urn:microsoft.com/office/officeart/2005/8/layout/cycle4"/>
    <dgm:cxn modelId="{A079E058-3DC4-412D-9C37-F685897A3E1B}" type="presOf" srcId="{B3656C01-964A-4636-95A5-E12622F114D1}" destId="{939BD027-064E-42DB-8BB4-926E22B4513E}" srcOrd="1" destOrd="0" presId="urn:microsoft.com/office/officeart/2005/8/layout/cycle4"/>
    <dgm:cxn modelId="{009E6AFF-B4A4-4D28-A642-7A611533B49F}" type="presOf" srcId="{C8985E51-4C29-4A0E-B6FE-6FE71147D273}" destId="{A9BBD088-061A-4974-8A30-A0275189CBDA}" srcOrd="1" destOrd="0" presId="urn:microsoft.com/office/officeart/2005/8/layout/cycle4"/>
    <dgm:cxn modelId="{2BAEB3BE-D6E7-4144-99BA-F34A461249C1}" type="presOf" srcId="{0DBA8E63-A38F-4714-8287-ED1C8665B880}" destId="{0D38468F-F2AA-47D9-827F-0DB633C14B15}" srcOrd="1" destOrd="0" presId="urn:microsoft.com/office/officeart/2005/8/layout/cycle4"/>
    <dgm:cxn modelId="{21E28B3C-2066-496F-8AD2-BDD017209212}" type="presOf" srcId="{23683D6C-8D8A-4C97-9EFC-EF55B25A9CBB}" destId="{DA07BBB3-D5A1-4AE1-8E0E-B3AA0BA07ACD}" srcOrd="0" destOrd="0" presId="urn:microsoft.com/office/officeart/2005/8/layout/cycle4"/>
    <dgm:cxn modelId="{ADB4BA18-1EC6-4AC3-B655-B6970E7A12DA}" srcId="{99373521-ED1B-4FBC-98B9-46EB37A29B4D}" destId="{1247E1CD-3CD9-4DFF-8E6E-F7E780B6ABDC}" srcOrd="1" destOrd="0" parTransId="{0A10A707-72FF-4E40-AEB9-C0F1787F4E2A}" sibTransId="{BDD3FE7B-A9FA-44E2-A5B7-6A5CAF63F0F5}"/>
    <dgm:cxn modelId="{79FE29C7-7DDC-453F-B9E9-987AE0ACE79B}" type="presOf" srcId="{1247E1CD-3CD9-4DFF-8E6E-F7E780B6ABDC}" destId="{25F5A0F6-70FD-4239-AF90-9AAD370787CD}" srcOrd="0" destOrd="0" presId="urn:microsoft.com/office/officeart/2005/8/layout/cycle4"/>
    <dgm:cxn modelId="{C6D87BBD-24A2-46CC-B64B-DB2CA9F5ADCA}" srcId="{99373521-ED1B-4FBC-98B9-46EB37A29B4D}" destId="{23683D6C-8D8A-4C97-9EFC-EF55B25A9CBB}" srcOrd="2" destOrd="0" parTransId="{B5F65D9C-F9F6-4793-BBD1-5241C941C1ED}" sibTransId="{EBF360C1-ADC9-4596-A32D-967587822AA8}"/>
    <dgm:cxn modelId="{2E26E55C-28AF-4101-80AD-5112B3F15881}" type="presOf" srcId="{B2095A2F-D8F7-4245-83DC-2E44334B06BA}" destId="{AEAA3420-1838-4848-8D92-6EDF840BE96E}" srcOrd="0" destOrd="0" presId="urn:microsoft.com/office/officeart/2005/8/layout/cycle4"/>
    <dgm:cxn modelId="{5E26055A-6E51-422E-AF05-76177FF49D9F}" srcId="{801FBB01-87DD-456F-A875-ED3BACEFEFA1}" destId="{C8985E51-4C29-4A0E-B6FE-6FE71147D273}" srcOrd="0" destOrd="0" parTransId="{1A325E80-33B7-4521-9EB5-15118ECEFD1C}" sibTransId="{8ADB88F3-416E-4D99-A4B3-8D40B613A603}"/>
    <dgm:cxn modelId="{3E586F79-DAA5-4592-A59D-81BEB98A3E6C}" srcId="{99373521-ED1B-4FBC-98B9-46EB37A29B4D}" destId="{801FBB01-87DD-456F-A875-ED3BACEFEFA1}" srcOrd="3" destOrd="0" parTransId="{5A0223E5-FD4F-401E-B08D-F697F5E90979}" sibTransId="{EC06A77F-B6B5-4BBA-97E2-E253CCD71572}"/>
    <dgm:cxn modelId="{D714F8E4-A2BA-4DB8-AA74-8BEB6BD341D5}" type="presParOf" srcId="{8D30BCF1-B397-4D18-9F02-7875376F3C77}" destId="{7B409AAD-B143-4D6D-91E7-8105FDAC68EA}" srcOrd="0" destOrd="0" presId="urn:microsoft.com/office/officeart/2005/8/layout/cycle4"/>
    <dgm:cxn modelId="{15F26233-BAC3-4A7D-8083-D10561C68EC3}" type="presParOf" srcId="{7B409AAD-B143-4D6D-91E7-8105FDAC68EA}" destId="{29E0CC6D-DAF9-48F8-9B47-56AF28A12C0E}" srcOrd="0" destOrd="0" presId="urn:microsoft.com/office/officeart/2005/8/layout/cycle4"/>
    <dgm:cxn modelId="{229503E0-2FB5-4549-A95C-EC0FB2BDBDF3}" type="presParOf" srcId="{29E0CC6D-DAF9-48F8-9B47-56AF28A12C0E}" destId="{2457372E-C219-40A2-A6F8-D3C90994B86A}" srcOrd="0" destOrd="0" presId="urn:microsoft.com/office/officeart/2005/8/layout/cycle4"/>
    <dgm:cxn modelId="{5CD693A8-A132-45A3-BA57-D2AE72BB44B7}" type="presParOf" srcId="{29E0CC6D-DAF9-48F8-9B47-56AF28A12C0E}" destId="{939BD027-064E-42DB-8BB4-926E22B4513E}" srcOrd="1" destOrd="0" presId="urn:microsoft.com/office/officeart/2005/8/layout/cycle4"/>
    <dgm:cxn modelId="{BFF8F36C-C4AC-4375-B642-02004EA85B9B}" type="presParOf" srcId="{7B409AAD-B143-4D6D-91E7-8105FDAC68EA}" destId="{B92B2040-F3F1-47A6-8A6A-DE965C4143E1}" srcOrd="1" destOrd="0" presId="urn:microsoft.com/office/officeart/2005/8/layout/cycle4"/>
    <dgm:cxn modelId="{B7E0E6FC-FF53-4B28-B85B-6FE54B9186F0}" type="presParOf" srcId="{B92B2040-F3F1-47A6-8A6A-DE965C4143E1}" destId="{AEAA3420-1838-4848-8D92-6EDF840BE96E}" srcOrd="0" destOrd="0" presId="urn:microsoft.com/office/officeart/2005/8/layout/cycle4"/>
    <dgm:cxn modelId="{2D1B74AC-C993-494C-A2A0-A849B45CFCCF}" type="presParOf" srcId="{B92B2040-F3F1-47A6-8A6A-DE965C4143E1}" destId="{0AD725EA-82F8-47A8-87C9-6454DE8023CE}" srcOrd="1" destOrd="0" presId="urn:microsoft.com/office/officeart/2005/8/layout/cycle4"/>
    <dgm:cxn modelId="{0952B82C-EA12-4654-9FA9-0316941DB849}" type="presParOf" srcId="{7B409AAD-B143-4D6D-91E7-8105FDAC68EA}" destId="{44006E3F-7AF8-4EB1-A075-432FE5BC2A50}" srcOrd="2" destOrd="0" presId="urn:microsoft.com/office/officeart/2005/8/layout/cycle4"/>
    <dgm:cxn modelId="{F8C4726A-BF2D-4666-BC2B-9D7C6BC420E2}" type="presParOf" srcId="{44006E3F-7AF8-4EB1-A075-432FE5BC2A50}" destId="{31F2DDF7-D2AF-4EFC-8554-BC0810BB6E21}" srcOrd="0" destOrd="0" presId="urn:microsoft.com/office/officeart/2005/8/layout/cycle4"/>
    <dgm:cxn modelId="{504527C2-8A07-4CD6-B418-72B06D62283C}" type="presParOf" srcId="{44006E3F-7AF8-4EB1-A075-432FE5BC2A50}" destId="{0D38468F-F2AA-47D9-827F-0DB633C14B15}" srcOrd="1" destOrd="0" presId="urn:microsoft.com/office/officeart/2005/8/layout/cycle4"/>
    <dgm:cxn modelId="{F4788FFE-CE8C-4927-8E62-37FD9F775168}" type="presParOf" srcId="{7B409AAD-B143-4D6D-91E7-8105FDAC68EA}" destId="{3274CDD4-FCD8-4A01-8EF4-52850CEF56DF}" srcOrd="3" destOrd="0" presId="urn:microsoft.com/office/officeart/2005/8/layout/cycle4"/>
    <dgm:cxn modelId="{8A304EDA-A5D1-4146-B3DD-5885509EB0A9}" type="presParOf" srcId="{3274CDD4-FCD8-4A01-8EF4-52850CEF56DF}" destId="{E5B593EB-D076-46A8-9F75-24B495492E71}" srcOrd="0" destOrd="0" presId="urn:microsoft.com/office/officeart/2005/8/layout/cycle4"/>
    <dgm:cxn modelId="{B4F3B296-C53B-49FC-9E1C-5437A4D06A16}" type="presParOf" srcId="{3274CDD4-FCD8-4A01-8EF4-52850CEF56DF}" destId="{A9BBD088-061A-4974-8A30-A0275189CBDA}" srcOrd="1" destOrd="0" presId="urn:microsoft.com/office/officeart/2005/8/layout/cycle4"/>
    <dgm:cxn modelId="{AC47ADB9-3DA0-4103-8A99-0714C275CCDB}" type="presParOf" srcId="{7B409AAD-B143-4D6D-91E7-8105FDAC68EA}" destId="{E8D217C7-A32A-4C30-AE5B-D88CC6F2E6A6}" srcOrd="4" destOrd="0" presId="urn:microsoft.com/office/officeart/2005/8/layout/cycle4"/>
    <dgm:cxn modelId="{D34E5334-2446-4E42-9B40-73C98B40B4ED}" type="presParOf" srcId="{8D30BCF1-B397-4D18-9F02-7875376F3C77}" destId="{D1568962-1628-4A82-AB79-35DBF4E204C0}" srcOrd="1" destOrd="0" presId="urn:microsoft.com/office/officeart/2005/8/layout/cycle4"/>
    <dgm:cxn modelId="{A82B4396-6562-4639-91B0-247C6696AF3F}" type="presParOf" srcId="{D1568962-1628-4A82-AB79-35DBF4E204C0}" destId="{5BB85A53-A148-4C28-9D9D-08F21BC05A93}" srcOrd="0" destOrd="0" presId="urn:microsoft.com/office/officeart/2005/8/layout/cycle4"/>
    <dgm:cxn modelId="{72EA1D17-5F65-4B67-93B5-0D7D170AECFC}" type="presParOf" srcId="{D1568962-1628-4A82-AB79-35DBF4E204C0}" destId="{25F5A0F6-70FD-4239-AF90-9AAD370787CD}" srcOrd="1" destOrd="0" presId="urn:microsoft.com/office/officeart/2005/8/layout/cycle4"/>
    <dgm:cxn modelId="{9B65AD41-DF4A-47BD-8137-83AF29EDDFD9}" type="presParOf" srcId="{D1568962-1628-4A82-AB79-35DBF4E204C0}" destId="{DA07BBB3-D5A1-4AE1-8E0E-B3AA0BA07ACD}" srcOrd="2" destOrd="0" presId="urn:microsoft.com/office/officeart/2005/8/layout/cycle4"/>
    <dgm:cxn modelId="{40075F6D-B2A9-4C6A-AAF0-34506EE51A88}" type="presParOf" srcId="{D1568962-1628-4A82-AB79-35DBF4E204C0}" destId="{3AAC1861-A19E-4B9C-8F41-F5FB0A4480D5}" srcOrd="3" destOrd="0" presId="urn:microsoft.com/office/officeart/2005/8/layout/cycle4"/>
    <dgm:cxn modelId="{A518F625-ED06-407C-944C-370B48797557}" type="presParOf" srcId="{D1568962-1628-4A82-AB79-35DBF4E204C0}" destId="{184D65CE-5B27-4A2D-B5AF-E22934E8322F}" srcOrd="4" destOrd="0" presId="urn:microsoft.com/office/officeart/2005/8/layout/cycle4"/>
    <dgm:cxn modelId="{91344E3C-C84E-4ADC-979B-7DBEEB7336D8}" type="presParOf" srcId="{8D30BCF1-B397-4D18-9F02-7875376F3C77}" destId="{1C69EEB2-6A1E-4F92-8500-1C1A458EF3C0}" srcOrd="2" destOrd="0" presId="urn:microsoft.com/office/officeart/2005/8/layout/cycle4"/>
    <dgm:cxn modelId="{5F87E20B-46EE-4704-B650-F5B13BED39B8}" type="presParOf" srcId="{8D30BCF1-B397-4D18-9F02-7875376F3C77}" destId="{B790D437-0428-4A4B-B113-584C0663C12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7EF0BF-9CE5-4397-9A07-B8629298A50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314D2F-BA1F-4B6E-AF4B-460384B14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Виды Природы\36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48" y="-16571"/>
            <a:ext cx="9119752" cy="68745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бинарные </a:t>
            </a:r>
            <a:r>
              <a:rPr lang="ru-RU" dirty="0" smtClean="0"/>
              <a:t>соединения в жизни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143512"/>
            <a:ext cx="5114778" cy="12858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Леденёва Галина Викторовна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2010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позиционного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Варианты групп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900486" cy="4846320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Группа «Схема»</a:t>
            </a:r>
          </a:p>
          <a:p>
            <a:r>
              <a:rPr lang="ru-RU" dirty="0" smtClean="0"/>
              <a:t>Группа «Понятие»</a:t>
            </a:r>
          </a:p>
          <a:p>
            <a:r>
              <a:rPr lang="ru-RU" dirty="0" smtClean="0"/>
              <a:t>Группа «Тезис»</a:t>
            </a:r>
          </a:p>
          <a:p>
            <a:r>
              <a:rPr lang="ru-RU" dirty="0" smtClean="0"/>
              <a:t>Группа «Рефлексия»</a:t>
            </a:r>
          </a:p>
          <a:p>
            <a:r>
              <a:rPr lang="ru-RU" dirty="0" smtClean="0"/>
              <a:t>Группа «Актёр»</a:t>
            </a:r>
          </a:p>
          <a:p>
            <a:r>
              <a:rPr lang="ru-RU" dirty="0" smtClean="0"/>
              <a:t>Группа «Поэт»</a:t>
            </a:r>
          </a:p>
          <a:p>
            <a:r>
              <a:rPr lang="ru-RU" dirty="0" smtClean="0"/>
              <a:t>Группа «Уравнение»</a:t>
            </a:r>
          </a:p>
          <a:p>
            <a:r>
              <a:rPr lang="ru-RU" dirty="0" smtClean="0"/>
              <a:t>Группа «Эксперимент» </a:t>
            </a:r>
          </a:p>
          <a:p>
            <a:r>
              <a:rPr lang="ru-RU" dirty="0" smtClean="0"/>
              <a:t>Группа «Практик»</a:t>
            </a:r>
          </a:p>
          <a:p>
            <a:r>
              <a:rPr lang="ru-RU" dirty="0" smtClean="0"/>
              <a:t>Группа «Ассоциация»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j0439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368" y="1643050"/>
            <a:ext cx="294498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Цели: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Образовательные:</a:t>
            </a:r>
            <a:r>
              <a:rPr lang="ru-RU" b="1" i="1" dirty="0" smtClean="0"/>
              <a:t> </a:t>
            </a:r>
            <a:r>
              <a:rPr lang="ru-RU" dirty="0" smtClean="0"/>
              <a:t> </a:t>
            </a:r>
            <a:r>
              <a:rPr lang="ru-RU" u="sng" dirty="0" smtClean="0"/>
              <a:t>знать:</a:t>
            </a:r>
            <a:r>
              <a:rPr lang="ru-RU" dirty="0" smtClean="0"/>
              <a:t>  значение бинарных соединений (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, </a:t>
            </a:r>
            <a:r>
              <a:rPr lang="en-US" dirty="0" smtClean="0"/>
              <a:t>CO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,  </a:t>
            </a:r>
            <a:r>
              <a:rPr lang="en-US" dirty="0" err="1" smtClean="0"/>
              <a:t>HCl</a:t>
            </a:r>
            <a:r>
              <a:rPr lang="ru-RU" dirty="0" smtClean="0"/>
              <a:t>, </a:t>
            </a:r>
            <a:r>
              <a:rPr lang="en-US" dirty="0" err="1" smtClean="0"/>
              <a:t>CaO</a:t>
            </a:r>
            <a:r>
              <a:rPr lang="ru-RU" dirty="0" smtClean="0"/>
              <a:t>) в жизни человека. </a:t>
            </a:r>
            <a:r>
              <a:rPr lang="ru-RU" u="sng" dirty="0" smtClean="0"/>
              <a:t>Уметь:</a:t>
            </a:r>
            <a:r>
              <a:rPr lang="ru-RU" dirty="0" smtClean="0"/>
              <a:t> различать оксиды и гидриды, выделять их среди других веществ, определять        степень окисления  и называть их. </a:t>
            </a:r>
          </a:p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Воспитательные:</a:t>
            </a:r>
            <a:r>
              <a:rPr lang="ru-RU" dirty="0" smtClean="0"/>
              <a:t> развитие умения работать в группе, с дополнительными источниками информации, умение сворачивать текстовую информацию в таблицу</a:t>
            </a:r>
          </a:p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Развивающие:</a:t>
            </a:r>
            <a:r>
              <a:rPr lang="ru-RU" b="1" i="1" dirty="0" smtClean="0"/>
              <a:t> </a:t>
            </a:r>
            <a:r>
              <a:rPr lang="ru-RU" dirty="0" smtClean="0"/>
              <a:t>развитие творческих способностей, внимания, мышления и химической речи учащихся </a:t>
            </a:r>
          </a:p>
          <a:p>
            <a:endParaRPr lang="ru-RU" dirty="0"/>
          </a:p>
        </p:txBody>
      </p:sp>
      <p:pic>
        <p:nvPicPr>
          <p:cNvPr id="4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786322"/>
            <a:ext cx="1679575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8" name="Picture 2" descr="j04404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85728"/>
            <a:ext cx="1828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Педагогическме</a:t>
            </a:r>
            <a:r>
              <a:rPr lang="ru-RU" dirty="0" smtClean="0"/>
              <a:t> приёмы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Терминологическая разминка</a:t>
            </a:r>
            <a:r>
              <a:rPr lang="ru-RU" dirty="0" smtClean="0"/>
              <a:t>: в парах дети должны вспомнить  основные понятия и проговорить их друг другу: оксид, гидрид, степень окисления, бинарное вещество, сложное вещество, простое вещество</a:t>
            </a:r>
          </a:p>
          <a:p>
            <a:pPr lvl="0"/>
            <a:r>
              <a:rPr lang="ru-RU" b="1" i="1" dirty="0" err="1" smtClean="0">
                <a:solidFill>
                  <a:srgbClr val="FF0000"/>
                </a:solidFill>
              </a:rPr>
              <a:t>Тренинговая</a:t>
            </a:r>
            <a:r>
              <a:rPr lang="ru-RU" b="1" i="1" dirty="0" smtClean="0">
                <a:solidFill>
                  <a:srgbClr val="FF0000"/>
                </a:solidFill>
              </a:rPr>
              <a:t> игра «Соответствие движению»</a:t>
            </a:r>
            <a:r>
              <a:rPr lang="ru-RU" b="1" i="1" dirty="0" smtClean="0"/>
              <a:t> </a:t>
            </a:r>
            <a:r>
              <a:rPr lang="ru-RU" dirty="0" smtClean="0"/>
              <a:t>Учитель показывает карточки с формулами или выводит их по одной на экран. Если это оксид – дети поднимают одну руку, гидрид – поднимают две руки, не относится к данным классам - руки опущены  ( </a:t>
            </a:r>
            <a:r>
              <a:rPr lang="en-US" dirty="0" err="1" smtClean="0"/>
              <a:t>FeO</a:t>
            </a:r>
            <a:r>
              <a:rPr lang="ru-RU" dirty="0" smtClean="0"/>
              <a:t>, </a:t>
            </a:r>
            <a:r>
              <a:rPr lang="en-US" dirty="0" err="1" smtClean="0"/>
              <a:t>FeS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err="1" smtClean="0"/>
              <a:t>CaH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Na</a:t>
            </a:r>
            <a:r>
              <a:rPr lang="ru-RU" baseline="-25000" dirty="0" smtClean="0"/>
              <a:t>3</a:t>
            </a:r>
            <a:r>
              <a:rPr lang="en-US" dirty="0" smtClean="0"/>
              <a:t>P</a:t>
            </a:r>
            <a:r>
              <a:rPr lang="ru-RU" dirty="0" smtClean="0"/>
              <a:t>, </a:t>
            </a:r>
            <a:r>
              <a:rPr lang="en-US" dirty="0" err="1" smtClean="0"/>
              <a:t>Mn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7, 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S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5122" name="Picture 2" descr="j0397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643446"/>
            <a:ext cx="13811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j04394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0"/>
            <a:ext cx="1592025" cy="17144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643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Индивидуальные дифференцированные задания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000240"/>
          <a:ext cx="7196166" cy="397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1"/>
                <a:gridCol w="3624265"/>
              </a:tblGrid>
              <a:tr h="1143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      1 вариант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/>
                          <a:ea typeface="Times New Roman"/>
                        </a:rPr>
                        <a:t>Найдите лишнее </a:t>
                      </a:r>
                      <a:r>
                        <a:rPr lang="ru-RU" sz="1200" b="1" i="1" u="sng" dirty="0" smtClean="0">
                          <a:latin typeface="Times New Roman"/>
                          <a:ea typeface="Times New Roman"/>
                        </a:rPr>
                        <a:t>вещество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  2 вариант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/>
                          <a:ea typeface="Times New Roman"/>
                        </a:rPr>
                        <a:t>Найдите формулы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71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 каждой строчке одно вещество лишнее, найдите его, выпишите в тетрадь? Объясните,  почему  оно лишнее и постарайтесь определить степени окисления каждого элемента: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- SO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 Mn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 KClO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 N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- HH      </a:t>
                      </a:r>
                      <a:r>
                        <a:rPr lang="en-US" sz="1800" dirty="0" err="1" smtClean="0">
                          <a:latin typeface="Times New Roman"/>
                          <a:ea typeface="Times New Roman"/>
                        </a:rPr>
                        <a:t>HCl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   NH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 H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S,  </a:t>
                      </a:r>
                      <a:r>
                        <a:rPr lang="en-US" sz="1800" dirty="0" err="1" smtClean="0">
                          <a:latin typeface="Times New Roman"/>
                          <a:ea typeface="Times New Roman"/>
                        </a:rPr>
                        <a:t>CaO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- Na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O,  Li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O,  CO</a:t>
                      </a:r>
                      <a:r>
                        <a:rPr lang="ru-RU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,  K</a:t>
                      </a:r>
                      <a:r>
                        <a:rPr lang="en-US" sz="1800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O,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 тексте спрятались формулы оксидов, найдите их, подчеркните, выпишите в тетрадь, определите степени окисления каждого элемента и назовите их.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OF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SiH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NO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SAl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ONH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FClPSO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NLi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OCS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ZnOCl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KSO</a:t>
                      </a:r>
                      <a:r>
                        <a:rPr lang="en-US" sz="1800" b="1" baseline="-250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SiPCOBaSKCl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233564"/>
            <a:ext cx="2216460" cy="16244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4" name="Picture 2" descr="j03981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14290"/>
            <a:ext cx="1647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09724"/>
            <a:ext cx="3734140" cy="3033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71934" y="1428736"/>
            <a:ext cx="4071966" cy="5355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Группам были даны опережающие задания: подготовить презентацию одного бинарного соединения с помощью любых источников  информации  - учебника, энциклопедии,  интернета и выступление по плану: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Название </a:t>
            </a:r>
            <a:r>
              <a:rPr lang="ru-RU" dirty="0"/>
              <a:t>и </a:t>
            </a:r>
            <a:r>
              <a:rPr lang="ru-RU" dirty="0" smtClean="0"/>
              <a:t>формула</a:t>
            </a:r>
          </a:p>
          <a:p>
            <a:pPr marL="342900" indent="-342900">
              <a:buAutoNum type="arabicPeriod"/>
            </a:pPr>
            <a:r>
              <a:rPr lang="ru-RU" dirty="0" smtClean="0"/>
              <a:t> Физические свойств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Практическое значение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Нахождение в природе</a:t>
            </a:r>
          </a:p>
          <a:p>
            <a:pPr marL="342900" indent="-342900"/>
            <a:r>
              <a:rPr lang="ru-RU" dirty="0" smtClean="0"/>
              <a:t>В ходе подготовки нужно было проявить творчество: придумать сказку или басню, подобрать стихи или загадки, нарисовать рисунок или сделать фотографию, показать презентацию  или сделать                                           репортаж о веществе.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</a:t>
            </a:r>
            <a:br>
              <a:rPr lang="ru-RU" dirty="0" smtClean="0"/>
            </a:br>
            <a:r>
              <a:rPr lang="ru-RU" dirty="0" smtClean="0"/>
              <a:t>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754507"/>
          <a:ext cx="8001060" cy="488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515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Название и формула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Свойства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Применение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Нахождение в природе</a:t>
                      </a:r>
                    </a:p>
                  </a:txBody>
                  <a:tcPr marL="68580" marR="68580" marT="0" marB="0"/>
                </a:tc>
              </a:tr>
              <a:tr h="1236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Вода 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Жидкость, может быть твердой и газообразной, бесцветная, безвкусная, температура кипения 100°С, температура плавления 0°С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Большая теплоемкость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Выравнивание климата, растворитель, в промышленности, в с/х все реакции в организме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Моря, океаны, озера, реки, ледники </a:t>
                      </a:r>
                    </a:p>
                  </a:txBody>
                  <a:tcPr marL="68580" marR="68580" marT="0" marB="0"/>
                </a:tc>
              </a:tr>
              <a:tr h="88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Оксид углерода (4)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Углекислый газ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Газ, бесцветный, без запаха, хорошо растворяется в воде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Тушение пожаров, шипучие напитки, хранение мороженого, растения используют для фотосинтеза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воздухе, люди и животные выделяют при дыхании, выделяется при горении</a:t>
                      </a:r>
                    </a:p>
                  </a:txBody>
                  <a:tcPr marL="68580" marR="68580" marT="0" marB="0"/>
                </a:tc>
              </a:tr>
              <a:tr h="74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Аммиак 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NH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Газ, бесцветный, с резким  запахом, хорошо растворяется в воде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медицине, в быту для мытья загрязнений, производство удобрений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Выделяется при гниении веществ, содержащих азот</a:t>
                      </a:r>
                    </a:p>
                  </a:txBody>
                  <a:tcPr marL="68580" marR="68580" marT="0" marB="0"/>
                </a:tc>
              </a:tr>
              <a:tr h="74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Хлороводород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НС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Газ, бесцветный, с резким  запахом, хорошо растворяется в воде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Для очистки металлов от ржавчины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желудке у животных 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человека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1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Оксид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кальция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СаО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Твердое белое вещество, хорошо реагирует с водой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Используется в строительстве, для получения соды, хлорной извести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чистом виде не встречается, в виде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соединений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 descr="j042417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1597025" cy="182245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0480" cy="822944"/>
          </a:xfrm>
        </p:spPr>
        <p:txBody>
          <a:bodyPr/>
          <a:lstStyle/>
          <a:p>
            <a:r>
              <a:rPr lang="ru-RU" dirty="0" smtClean="0"/>
              <a:t>Закрепление изученного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285860"/>
          <a:ext cx="7786742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4"/>
                <a:gridCol w="1946686"/>
                <a:gridCol w="1946686"/>
                <a:gridCol w="1946686"/>
              </a:tblGrid>
              <a:tr h="1332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Вещество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Свойство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Применение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Нахождение в природе</a:t>
                      </a:r>
                    </a:p>
                  </a:txBody>
                  <a:tcPr marL="68580" marR="68580" marT="0" marB="0"/>
                </a:tc>
              </a:tr>
              <a:tr h="223920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100" dirty="0" err="1">
                          <a:latin typeface="Times New Roman"/>
                          <a:ea typeface="Times New Roman"/>
                        </a:rPr>
                        <a:t>СаО</a:t>
                      </a:r>
                      <a:endParaRPr lang="ru-RU" sz="1600" spc="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600" spc="100" dirty="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ru-RU" sz="1600" spc="1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spc="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НС</a:t>
                      </a:r>
                      <a:r>
                        <a:rPr lang="en-US" sz="1600" spc="100" dirty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600" spc="1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Аммиак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Вода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1. Жидкость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2. Газ, с резким запахом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3. Твердое белое вещество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4. Газ без запаха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1 Шипучие напитки.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2. В строительстве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3. В медицина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4. Растворитель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5. Очистка металлов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1. В желудке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2. Выделяется при горении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3. Моря и океаны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4. При гниении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100" dirty="0">
                          <a:latin typeface="Times New Roman"/>
                          <a:ea typeface="Times New Roman"/>
                        </a:rPr>
                        <a:t>5. Встречается в соединениях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500570"/>
            <a:ext cx="2162175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ru-RU" dirty="0" smtClean="0"/>
              <a:t>Закрепление изученного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Найдите в тексте 5 ошибок  и исправьте их. </a:t>
            </a:r>
          </a:p>
          <a:p>
            <a:pPr>
              <a:lnSpc>
                <a:spcPct val="120000"/>
              </a:lnSpc>
            </a:pP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Бинарные соединения имеют огромное значение в жизни человека. Вода  Н</a:t>
            </a:r>
            <a:r>
              <a:rPr lang="ru-RU" spc="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О – это самое удивительное вещество на свете. Она имеет большую теплоемкость  и поэтому выравнивает климат. Вода – хороший растворитель, поэтому широко используется в промышленности, сельском хозяйстве и быту.  Организм на 80% состоит из воды и все реакции в организме протекают в растворах. </a:t>
            </a:r>
          </a:p>
          <a:p>
            <a:pPr>
              <a:lnSpc>
                <a:spcPct val="120000"/>
              </a:lnSpc>
            </a:pP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Оксид углерода (4)  СО</a:t>
            </a:r>
            <a:r>
              <a:rPr lang="ru-RU" spc="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– это бесцветный газ, с резким запахом, хорошо растворяется в воде, поддерживает горение. Его используют для хранения мороженого, а растения используют углекислый газ для фотосинтеза.</a:t>
            </a:r>
          </a:p>
          <a:p>
            <a:pPr>
              <a:lnSpc>
                <a:spcPct val="120000"/>
              </a:lnSpc>
            </a:pP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    Аммиак  </a:t>
            </a:r>
            <a:r>
              <a:rPr lang="en-US" spc="1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pc="1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– бесцветная жидкость, которую используют в медицине, в    промышленности для получения     удобрений, в быту для получения шипучих напитков</a:t>
            </a:r>
          </a:p>
          <a:p>
            <a:pPr>
              <a:lnSpc>
                <a:spcPct val="120000"/>
              </a:lnSpc>
            </a:pP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     Хлороводород НС</a:t>
            </a:r>
            <a:r>
              <a:rPr lang="en-US" spc="1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– бесцветный газ, с резким запахом, хорошо растворяется в воде. Раствор хлороводорода называется нашатырным спиртом, его используют для очистки металла от ржавчины.</a:t>
            </a:r>
          </a:p>
          <a:p>
            <a:pPr>
              <a:lnSpc>
                <a:spcPct val="120000"/>
              </a:lnSpc>
            </a:pP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     Оксид кальция </a:t>
            </a:r>
            <a:r>
              <a:rPr lang="ru-RU" spc="100" dirty="0" err="1" smtClean="0">
                <a:latin typeface="Times New Roman" pitchFamily="18" charset="0"/>
                <a:cs typeface="Times New Roman" pitchFamily="18" charset="0"/>
              </a:rPr>
              <a:t>СаО</a:t>
            </a: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– твердое вещество белого цвета, широко используется в строительстве.</a:t>
            </a:r>
          </a:p>
          <a:p>
            <a:endParaRPr lang="ru-RU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572008"/>
            <a:ext cx="2214546" cy="2076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и итоги урока</a:t>
            </a:r>
            <a:endParaRPr lang="ru-RU" dirty="0"/>
          </a:p>
        </p:txBody>
      </p:sp>
      <p:pic>
        <p:nvPicPr>
          <p:cNvPr id="10" name="Содержимое 9" descr="j04395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4143380"/>
            <a:ext cx="1871576" cy="2417164"/>
          </a:xfrm>
        </p:spPr>
      </p:pic>
      <p:sp>
        <p:nvSpPr>
          <p:cNvPr id="4" name="Прямоугольник 3"/>
          <p:cNvSpPr/>
          <p:nvPr/>
        </p:nvSpPr>
        <p:spPr>
          <a:xfrm>
            <a:off x="214282" y="1714488"/>
            <a:ext cx="4071966" cy="20717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 удовлетворён уроком, урок был полезен для меня, я много и с пользой работал на уроке, я получил заслуженную оценку, я понимал всё, о чём говорилось и что делалось на уроке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21468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1714488"/>
            <a:ext cx="3929090" cy="2000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был интересен, и я принимал в нём активное участие, урок был в определённой степени полезен для меня, я отвечал с места, я сумел выполнить ряд заданий, мне было на уроке достаточно комфортно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929066"/>
            <a:ext cx="4286280" cy="22145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Пользы от урока я получил мало, я не очень понимал, о чём идёт речь, мне это не очень нужно, домашнее задание я не понял, к ответу на уроке я не был готов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992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бинарные соединения в жизни человека</vt:lpstr>
      <vt:lpstr>Цели урока</vt:lpstr>
      <vt:lpstr>Педагогическме приёмы</vt:lpstr>
      <vt:lpstr>Индивидуальные дифференцированные задания</vt:lpstr>
      <vt:lpstr>Работа в группах</vt:lpstr>
      <vt:lpstr>Индивидуальная   работа</vt:lpstr>
      <vt:lpstr>Закрепление изученного</vt:lpstr>
      <vt:lpstr>Закрепление изученного</vt:lpstr>
      <vt:lpstr>Рефлексия и итоги урока</vt:lpstr>
      <vt:lpstr>Технология позиционного обучения</vt:lpstr>
      <vt:lpstr>Другие Варианты групп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Важнейшие бинарные соединения в жизни человека</dc:title>
  <dc:creator>Admin</dc:creator>
  <cp:lastModifiedBy>пк</cp:lastModifiedBy>
  <cp:revision>42</cp:revision>
  <dcterms:created xsi:type="dcterms:W3CDTF">2010-02-23T20:59:53Z</dcterms:created>
  <dcterms:modified xsi:type="dcterms:W3CDTF">2013-08-08T11:49:27Z</dcterms:modified>
</cp:coreProperties>
</file>