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69" autoAdjust="0"/>
    <p:restoredTop sz="94660"/>
  </p:normalViewPr>
  <p:slideViewPr>
    <p:cSldViewPr>
      <p:cViewPr varScale="1">
        <p:scale>
          <a:sx n="71" d="100"/>
          <a:sy n="71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D21A-371F-4502-973E-BA7B5531408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3C02-D916-4947-B07C-CFB270621C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64;&#208;&#176;&#208;&#185;&#208;&#187;:Rozh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64;&#208;&#176;&#208;&#185;&#208;&#187;:Nikolskiy_skit_Valaamskogo_monastyrya_2005_by_Nikolay_Tretyako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64;&#208;&#176;&#208;&#185;&#208;&#187;:RooksBackOfSavraso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64;&#208;&#176;&#208;&#185;&#208;&#187;:Starye_Duby_199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4766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 </a:t>
            </a:r>
            <a:endParaRPr lang="ru-RU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средняя общеобразовательная школа № 569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Невского района Санкт-Петербурга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70080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i="1" dirty="0">
                <a:latin typeface="Viner Hand ITC" pitchFamily="66" charset="0"/>
              </a:rPr>
              <a:t>Учитель ИЗО  </a:t>
            </a:r>
            <a:r>
              <a:rPr lang="ru-RU" b="1" i="1" dirty="0" err="1">
                <a:latin typeface="Viner Hand ITC" pitchFamily="66" charset="0"/>
              </a:rPr>
              <a:t>Стефейкина</a:t>
            </a:r>
            <a:r>
              <a:rPr lang="ru-RU" b="1" i="1" dirty="0">
                <a:latin typeface="Viner Hand ITC" pitchFamily="66" charset="0"/>
              </a:rPr>
              <a:t> Татьяна Евгеньевна</a:t>
            </a:r>
          </a:p>
          <a:p>
            <a:pPr lvl="0">
              <a:spcBef>
                <a:spcPct val="0"/>
              </a:spcBef>
              <a:defRPr/>
            </a:pPr>
            <a:r>
              <a:rPr lang="ru-RU" b="1" i="1" dirty="0" smtClean="0">
                <a:latin typeface="Viner Hand ITC" pitchFamily="66" charset="0"/>
              </a:rPr>
              <a:t>                                         4 </a:t>
            </a:r>
            <a:r>
              <a:rPr lang="ru-RU" b="1" i="1" dirty="0">
                <a:latin typeface="Viner Hand ITC" pitchFamily="66" charset="0"/>
              </a:rPr>
              <a:t>класс</a:t>
            </a:r>
            <a:endParaRPr lang="ru-RU" b="1" i="1" dirty="0">
              <a:latin typeface="Viner Hand ITC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96552" y="2348880"/>
            <a:ext cx="9289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ОСЕННИЙ </a:t>
            </a:r>
          </a:p>
          <a:p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ПЕЙЗАЖ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1205" y="6198990"/>
            <a:ext cx="182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          2014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ttp://img0.liveinternet.ru/images/attach/c/3/74/965/74965140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482019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5733256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Штормит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енний пейзаж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17500"/>
            <a:ext cx="7516836" cy="5623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6237312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Осень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еннее сол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7358114" cy="5793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Осеннее</a:t>
            </a:r>
            <a:r>
              <a:rPr lang="ru-RU" dirty="0" smtClean="0"/>
              <a:t> </a:t>
            </a:r>
            <a:r>
              <a:rPr lang="ru-RU" sz="2400" b="1" dirty="0" smtClean="0"/>
              <a:t>солнце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ождливая ос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278" y="142852"/>
            <a:ext cx="4404872" cy="2786082"/>
          </a:xfrm>
          <a:prstGeom prst="rect">
            <a:avLst/>
          </a:prstGeom>
        </p:spPr>
      </p:pic>
      <p:pic>
        <p:nvPicPr>
          <p:cNvPr id="4" name="Рисунок 3" descr="краски осе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3069310"/>
            <a:ext cx="2714643" cy="363150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170" name="Picture 2" descr="http://in-dee.ru/upload/iblock/a46/a462d12fa21912a190af4b44788757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3754241" cy="2767590"/>
          </a:xfrm>
          <a:prstGeom prst="rect">
            <a:avLst/>
          </a:prstGeom>
          <a:noFill/>
        </p:spPr>
      </p:pic>
      <p:pic>
        <p:nvPicPr>
          <p:cNvPr id="7172" name="Picture 4" descr="http://i023.radikal.ru/1105/d6/cd77250b1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068960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933056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Пейза́ж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(фр. </a:t>
            </a:r>
            <a:r>
              <a:rPr lang="ru-RU" sz="2800" b="1" dirty="0" err="1" smtClean="0"/>
              <a:t>Paysage</a:t>
            </a:r>
            <a:r>
              <a:rPr lang="ru-RU" sz="2800" b="1" dirty="0" smtClean="0"/>
              <a:t>, от </a:t>
            </a:r>
            <a:r>
              <a:rPr lang="ru-RU" sz="2800" b="1" dirty="0" err="1" smtClean="0"/>
              <a:t>pays</a:t>
            </a:r>
            <a:r>
              <a:rPr lang="ru-RU" sz="2800" b="1" dirty="0" smtClean="0"/>
              <a:t> — страна, местность), в живописи и фотоискусстве — тип картины, изображающий природу или какую-либо местность (лес, поле, горы, роща, деревня, город).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843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ОСЕННИЙ </a:t>
            </a:r>
          </a:p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   ПЕЙЗАЖ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F:\Пейзаж\Пейзаж — Википедия.files\370px-Rozh.jpg">
            <a:hlinkClick r:id="rId3" tooltip="«Рожь», Иван Шишкин, 1878 год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5412276" cy="307183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зависимости от характера пейзажного мотива можно выделить </a:t>
            </a:r>
            <a:r>
              <a:rPr lang="ru-RU" sz="2400" i="1" dirty="0" smtClean="0"/>
              <a:t>сельский</a:t>
            </a:r>
            <a:r>
              <a:rPr lang="ru-RU" sz="2400" dirty="0" smtClean="0"/>
              <a:t>, </a:t>
            </a:r>
            <a:r>
              <a:rPr lang="ru-RU" sz="2400" i="1" dirty="0" smtClean="0"/>
              <a:t>городской</a:t>
            </a:r>
            <a:r>
              <a:rPr lang="ru-RU" sz="2400" dirty="0" smtClean="0"/>
              <a:t> (в том числе городской архитектурный - </a:t>
            </a:r>
            <a:r>
              <a:rPr lang="ru-RU" sz="2400" i="1" dirty="0" err="1" smtClean="0"/>
              <a:t>ведута</a:t>
            </a:r>
            <a:r>
              <a:rPr lang="ru-RU" sz="2400" dirty="0" smtClean="0"/>
              <a:t>), индустриальный пейзаж. Особую область составляет изображение морской стихии - </a:t>
            </a:r>
            <a:r>
              <a:rPr lang="ru-RU" sz="2400" i="1" dirty="0" smtClean="0"/>
              <a:t>марина</a:t>
            </a:r>
            <a:r>
              <a:rPr lang="ru-RU" sz="2400" dirty="0" smtClean="0"/>
              <a:t>. Пейзаж может носить исторический, героический, фантастический, лирический и эпический характер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828599" y="47667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228600">
                    <a:srgbClr val="4D4D4D"/>
                  </a:glow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Типы  пейзажа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glow rad="228600">
                  <a:srgbClr val="4D4D4D"/>
                </a:glow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F:\Пейзаж\Пейзаж — Википедия.files\350px-Nikolskiy_skit_Valaamskogo_monastyrya_2005_by_Nikolay_Tretyakov.jpg">
            <a:hlinkClick r:id="rId3" tooltip="«Никольский скит», Николай Третьяков, 2005 год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4960123" cy="266429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20072" y="404665"/>
            <a:ext cx="3923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пейзаж входят некоторые основные элементы:</a:t>
            </a:r>
          </a:p>
          <a:p>
            <a:r>
              <a:rPr lang="ru-RU" sz="2400" dirty="0" smtClean="0"/>
              <a:t>Земная поверхность </a:t>
            </a:r>
          </a:p>
          <a:p>
            <a:r>
              <a:rPr lang="ru-RU" sz="2400" dirty="0" smtClean="0"/>
              <a:t>Растительность </a:t>
            </a:r>
          </a:p>
          <a:p>
            <a:r>
              <a:rPr lang="ru-RU" sz="2400" dirty="0" smtClean="0"/>
              <a:t>Человеческие постройки </a:t>
            </a:r>
          </a:p>
          <a:p>
            <a:r>
              <a:rPr lang="ru-RU" sz="2400" dirty="0" smtClean="0"/>
              <a:t>Перспектива вида </a:t>
            </a:r>
          </a:p>
          <a:p>
            <a:r>
              <a:rPr lang="ru-RU" sz="2400" dirty="0" smtClean="0"/>
              <a:t>Картина также может включать:</a:t>
            </a:r>
          </a:p>
          <a:p>
            <a:r>
              <a:rPr lang="ru-RU" sz="2400" dirty="0" smtClean="0"/>
              <a:t>водоёмы (озера, моря, реки) </a:t>
            </a:r>
          </a:p>
          <a:p>
            <a:r>
              <a:rPr lang="ru-RU" sz="2400" dirty="0" smtClean="0"/>
              <a:t>фауну </a:t>
            </a:r>
          </a:p>
          <a:p>
            <a:r>
              <a:rPr lang="ru-RU" sz="2400" dirty="0" smtClean="0"/>
              <a:t>людей </a:t>
            </a:r>
          </a:p>
          <a:p>
            <a:r>
              <a:rPr lang="ru-RU" sz="2400" dirty="0" smtClean="0"/>
              <a:t>свет </a:t>
            </a:r>
          </a:p>
          <a:p>
            <a:r>
              <a:rPr lang="ru-RU" sz="2400" dirty="0" err="1" smtClean="0"/>
              <a:t>метереологические</a:t>
            </a:r>
            <a:r>
              <a:rPr lang="ru-RU" sz="2400" dirty="0" smtClean="0"/>
              <a:t> образования (облака, дождь). 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548680"/>
            <a:ext cx="587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228600">
                    <a:srgbClr val="4D4D4D"/>
                  </a:glow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Элементы   пейзажа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glow rad="228600">
                  <a:srgbClr val="4D4D4D"/>
                </a:glow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F:\Пейзаж\Пейзаж — Википедия.files\300px-RooksBackOfSavrasov.jpg">
            <a:hlinkClick r:id="rId3" tooltip="«Грачи прилетели», Алексей Саврасов, 1871 год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641" y="214290"/>
            <a:ext cx="4933057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412777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«Грачи прилетели», Алексей Саврасов, 1871 год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F:\Пейзаж\Пейзаж — Википедия.files\280px-Starye_Duby_1999.jpg">
            <a:hlinkClick r:id="rId3" tooltip="«Старые дубы», Николай Анохин, 1999 год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7699934" cy="60224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224537"/>
            <a:ext cx="799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«Старые дубы», Николай Анохин, 1999 год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ождливая ос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591559" cy="543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093297"/>
            <a:ext cx="25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Дождливая осень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раски осе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314825" cy="577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140968"/>
            <a:ext cx="198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Краски осени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627565_autumn_500x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8" name="Picture 4" descr="http://img0.liveinternet.ru/images/attach/c/5/88/614/88614660_36ea8727c69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801171" cy="52565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6021288"/>
            <a:ext cx="255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Вечерний закат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2014-05-06T19:32:37Z</dcterms:created>
  <dcterms:modified xsi:type="dcterms:W3CDTF">2014-05-06T20:08:30Z</dcterms:modified>
</cp:coreProperties>
</file>