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2" r:id="rId6"/>
    <p:sldId id="263" r:id="rId7"/>
    <p:sldId id="260" r:id="rId8"/>
    <p:sldId id="259"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470025"/>
          </a:xfrm>
        </p:spPr>
        <p:txBody>
          <a:bodyPr/>
          <a:lstStyle>
            <a:lvl1pPr>
              <a:defRPr/>
            </a:lvl1pPr>
          </a:lstStyle>
          <a:p>
            <a:r>
              <a:rPr lang="ru-RU" smtClean="0"/>
              <a:t>Образец заголовка</a:t>
            </a:r>
            <a:endParaRPr lang="ru-RU"/>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ru-RU" smtClean="0"/>
              <a:t>Образец подзаголовка</a:t>
            </a:r>
            <a:endParaRPr lang="ru-RU"/>
          </a:p>
        </p:txBody>
      </p:sp>
      <p:sp>
        <p:nvSpPr>
          <p:cNvPr id="5124" name="Rectangle 4"/>
          <p:cNvSpPr>
            <a:spLocks noGrp="1" noChangeArrowheads="1"/>
          </p:cNvSpPr>
          <p:nvPr>
            <p:ph type="dt" sz="half" idx="2"/>
          </p:nvPr>
        </p:nvSpPr>
        <p:spPr/>
        <p:txBody>
          <a:bodyPr/>
          <a:lstStyle>
            <a:lvl1pPr>
              <a:defRPr/>
            </a:lvl1pPr>
          </a:lstStyle>
          <a:p>
            <a:fld id="{5B106E36-FD25-4E2D-B0AA-010F637433A0}" type="datetimeFigureOut">
              <a:rPr lang="ru-RU" smtClean="0"/>
              <a:pPr/>
              <a:t>08.04.2014</a:t>
            </a:fld>
            <a:endParaRPr lang="ru-RU"/>
          </a:p>
        </p:txBody>
      </p:sp>
      <p:sp>
        <p:nvSpPr>
          <p:cNvPr id="5125" name="Rectangle 5"/>
          <p:cNvSpPr>
            <a:spLocks noGrp="1" noChangeArrowheads="1"/>
          </p:cNvSpPr>
          <p:nvPr>
            <p:ph type="ftr" sz="quarter" idx="3"/>
          </p:nvPr>
        </p:nvSpPr>
        <p:spPr/>
        <p:txBody>
          <a:bodyPr/>
          <a:lstStyle>
            <a:lvl1pPr>
              <a:defRPr/>
            </a:lvl1pPr>
          </a:lstStyle>
          <a:p>
            <a:endParaRPr lang="ru-RU"/>
          </a:p>
        </p:txBody>
      </p:sp>
      <p:sp>
        <p:nvSpPr>
          <p:cNvPr id="5126" name="Rectangle 6"/>
          <p:cNvSpPr>
            <a:spLocks noGrp="1" noChangeArrowheads="1"/>
          </p:cNvSpPr>
          <p:nvPr>
            <p:ph type="sldNum" sz="quarter" idx="4"/>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08.04.2014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08.04.2014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08.04.2014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08.04.2014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08.04.2014</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5B106E36-FD25-4E2D-B0AA-010F637433A0}" type="datetimeFigureOut">
              <a:rPr lang="ru-RU" smtClean="0"/>
              <a:pPr/>
              <a:t>08.04.2014</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5B106E36-FD25-4E2D-B0AA-010F637433A0}" type="datetimeFigureOut">
              <a:rPr lang="ru-RU" smtClean="0"/>
              <a:pPr/>
              <a:t>08.04.2014</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5B106E36-FD25-4E2D-B0AA-010F637433A0}" type="datetimeFigureOut">
              <a:rPr lang="ru-RU" smtClean="0"/>
              <a:pPr/>
              <a:t>08.04.2014</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08.04.2014</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08.04.2014</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fld id="{5B106E36-FD25-4E2D-B0AA-010F637433A0}" type="datetimeFigureOut">
              <a:rPr lang="ru-RU" smtClean="0"/>
              <a:pPr/>
              <a:t>08.04.2014</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images.yandex.ru/yandsearch?p=4&amp;text=%D0%BE%D1%80%D0%BD%D0%B0%D0%BC%D0%B5%D0%BD%D1%82%20%D1%80%D1%83%D1%81%D1%81%D0%BA%D0%B8%D0%B9%20%D0%BD%D0%B0%D1%80%D0%BE%D0%B4%D0%BD%D1%8B%D0%B9%20%D0%BA%D0%BD%D0%B8%D0%B3&amp;fp=4&amp;pos=128&amp;uinfo=ww-1349-wh-673-fw-1124-fh-467-pd-1&amp;rpt=simage&amp;img_url=http%3A%2F%2Fimg-fotki.yandex.ru%2Fget%2F6409%2F41892228.be5%2F0_b6fa8_8b4a6393_XXL.jpg" TargetMode="Externa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2234679"/>
          </a:xfrm>
        </p:spPr>
        <p:txBody>
          <a:bodyPr/>
          <a:lstStyle/>
          <a:p>
            <a:r>
              <a:rPr lang="ru-RU" sz="5400" b="1" dirty="0" smtClean="0"/>
              <a:t>Древнерусский орнамент</a:t>
            </a:r>
            <a:endParaRPr lang="ru-RU"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332656"/>
            <a:ext cx="8363272" cy="5793507"/>
          </a:xfrm>
        </p:spPr>
        <p:txBody>
          <a:bodyPr/>
          <a:lstStyle/>
          <a:p>
            <a:r>
              <a:rPr lang="ru-RU" sz="2000" b="1" dirty="0" smtClean="0"/>
              <a:t>Инициалы также изображались в виде скорченных чудовищ, а иногда в виде человеческих фигур в различных позах, которые тоже были запутаны в ветвях. Раскрашивали такие заставки чаще всего двумя красками: синей и красной, желтой и красной, зеленой и красной, желтой и зеленой. Золото и серебро практически не </a:t>
            </a:r>
            <a:r>
              <a:rPr lang="ru-RU" sz="2000" b="1" dirty="0" smtClean="0"/>
              <a:t>использовали</a:t>
            </a:r>
            <a:r>
              <a:rPr lang="ru-RU" sz="2000" b="1" dirty="0" smtClean="0"/>
              <a:t>.</a:t>
            </a:r>
            <a:endParaRPr lang="ru-RU" sz="2000" dirty="0"/>
          </a:p>
        </p:txBody>
      </p:sp>
      <p:pic>
        <p:nvPicPr>
          <p:cNvPr id="21506" name="Picture 2" descr="http://www.cityjazz.ru/_mod_files/ce_images/eshop/stasova.jpg"/>
          <p:cNvPicPr>
            <a:picLocks noChangeAspect="1" noChangeArrowheads="1"/>
          </p:cNvPicPr>
          <p:nvPr/>
        </p:nvPicPr>
        <p:blipFill>
          <a:blip r:embed="rId2" cstate="print"/>
          <a:srcRect/>
          <a:stretch>
            <a:fillRect/>
          </a:stretch>
        </p:blipFill>
        <p:spPr bwMode="auto">
          <a:xfrm>
            <a:off x="5796136" y="2348880"/>
            <a:ext cx="3110840" cy="4274294"/>
          </a:xfrm>
          <a:prstGeom prst="rect">
            <a:avLst/>
          </a:prstGeom>
          <a:noFill/>
        </p:spPr>
      </p:pic>
      <p:pic>
        <p:nvPicPr>
          <p:cNvPr id="21508" name="Picture 4" descr="http://www.all-5.ru/freereferat/images/image002-4124.gif"/>
          <p:cNvPicPr>
            <a:picLocks noChangeAspect="1" noChangeArrowheads="1"/>
          </p:cNvPicPr>
          <p:nvPr/>
        </p:nvPicPr>
        <p:blipFill>
          <a:blip r:embed="rId3" cstate="print"/>
          <a:srcRect/>
          <a:stretch>
            <a:fillRect/>
          </a:stretch>
        </p:blipFill>
        <p:spPr bwMode="auto">
          <a:xfrm>
            <a:off x="2915816" y="2492896"/>
            <a:ext cx="1562100" cy="3019425"/>
          </a:xfrm>
          <a:prstGeom prst="rect">
            <a:avLst/>
          </a:prstGeom>
          <a:noFill/>
        </p:spPr>
      </p:pic>
      <p:pic>
        <p:nvPicPr>
          <p:cNvPr id="21510" name="Picture 6" descr="http://www.all-5.ru/freereferat/images/image004-3301.gif"/>
          <p:cNvPicPr>
            <a:picLocks noChangeAspect="1" noChangeArrowheads="1"/>
          </p:cNvPicPr>
          <p:nvPr/>
        </p:nvPicPr>
        <p:blipFill>
          <a:blip r:embed="rId4" cstate="print"/>
          <a:srcRect/>
          <a:stretch>
            <a:fillRect/>
          </a:stretch>
        </p:blipFill>
        <p:spPr bwMode="auto">
          <a:xfrm>
            <a:off x="971600" y="2492896"/>
            <a:ext cx="1619250" cy="30099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721499"/>
          </a:xfrm>
        </p:spPr>
        <p:txBody>
          <a:bodyPr/>
          <a:lstStyle/>
          <a:p>
            <a:r>
              <a:rPr lang="ru-RU" sz="2000" b="1" dirty="0" smtClean="0"/>
              <a:t>К 16 веку "чудовищный" орнамент постепенно исчез из книг</a:t>
            </a:r>
            <a:r>
              <a:rPr lang="ru-RU" sz="2000" b="1" dirty="0" smtClean="0"/>
              <a:t>.</a:t>
            </a:r>
          </a:p>
          <a:p>
            <a:r>
              <a:rPr lang="ru-RU" sz="2000" b="1" dirty="0" smtClean="0"/>
              <a:t> </a:t>
            </a:r>
            <a:r>
              <a:rPr lang="ru-RU" sz="2000" b="1" dirty="0" smtClean="0"/>
              <a:t>В новых заставках стали появляться геометрические формы, цветочные узоры. Гирлянды из цветов и ветвей иногда помещали не только на заставках, но и с правой стороны от текста. В это же время стали появляться первые печатные книги. </a:t>
            </a:r>
            <a:endParaRPr lang="ru-RU" sz="2000" b="1" dirty="0" smtClean="0"/>
          </a:p>
          <a:p>
            <a:r>
              <a:rPr lang="ru-RU" sz="2000" b="1" dirty="0" smtClean="0"/>
              <a:t>В </a:t>
            </a:r>
            <a:r>
              <a:rPr lang="ru-RU" sz="2000" b="1" dirty="0" smtClean="0"/>
              <a:t>16-17 веках орнаменты в печатных книгах были преимущественно цветочные, с крупными листьями, стеблями и с изображениями плодов и ягод. По правой стороне страницы помещали так называемый “бордюр” из повторяющихся цветочных мотивов. Инициалы старались сделать в том же стиле, что и рисунок на заставке.</a:t>
            </a:r>
            <a:endParaRPr lang="ru-RU"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0"/>
            <a:ext cx="8820472" cy="4801314"/>
          </a:xfrm>
          <a:prstGeom prst="rect">
            <a:avLst/>
          </a:prstGeom>
        </p:spPr>
        <p:txBody>
          <a:bodyPr wrap="square">
            <a:spAutoFit/>
          </a:bodyPr>
          <a:lstStyle/>
          <a:p>
            <a:pPr>
              <a:buFont typeface="Arial" pitchFamily="34" charset="0"/>
              <a:buChar char="•"/>
            </a:pPr>
            <a:r>
              <a:rPr lang="ru-RU" b="1" dirty="0" smtClean="0">
                <a:solidFill>
                  <a:schemeClr val="bg1"/>
                </a:solidFill>
              </a:rPr>
              <a:t>Резьба по дереву также с давних времен отличалась разнообразием орнаментов. Выделяют несколько техник резьбы по дереву: геометрическая, ажурная и художественная. </a:t>
            </a:r>
            <a:endParaRPr lang="ru-RU" b="1" dirty="0" smtClean="0">
              <a:solidFill>
                <a:schemeClr val="bg1"/>
              </a:solidFill>
            </a:endParaRPr>
          </a:p>
          <a:p>
            <a:pPr>
              <a:buFont typeface="Arial" pitchFamily="34" charset="0"/>
              <a:buChar char="•"/>
            </a:pPr>
            <a:endParaRPr lang="ru-RU" b="1" dirty="0" smtClean="0">
              <a:solidFill>
                <a:schemeClr val="bg1"/>
              </a:solidFill>
            </a:endParaRPr>
          </a:p>
          <a:p>
            <a:pPr>
              <a:buFont typeface="Arial" pitchFamily="34" charset="0"/>
              <a:buChar char="•"/>
            </a:pPr>
            <a:r>
              <a:rPr lang="ru-RU" b="1" dirty="0" smtClean="0">
                <a:solidFill>
                  <a:schemeClr val="bg1"/>
                </a:solidFill>
              </a:rPr>
              <a:t>В </a:t>
            </a:r>
            <a:r>
              <a:rPr lang="ru-RU" b="1" dirty="0" smtClean="0">
                <a:solidFill>
                  <a:schemeClr val="bg1"/>
                </a:solidFill>
              </a:rPr>
              <a:t>геометрической резьбе, выполненной в виде выемок различной формы, часто присутствовали языческие символы, например, так называемые “розетки” и “сияния”, обозначавшие солнце. Такие изображения часто встречались на бытовых предметах: прялках, посуде, кухонной утвари. </a:t>
            </a:r>
            <a:endParaRPr lang="ru-RU" b="1" dirty="0" smtClean="0">
              <a:solidFill>
                <a:schemeClr val="bg1"/>
              </a:solidFill>
            </a:endParaRPr>
          </a:p>
          <a:p>
            <a:pPr>
              <a:buFont typeface="Arial" pitchFamily="34" charset="0"/>
              <a:buChar char="•"/>
            </a:pPr>
            <a:endParaRPr lang="ru-RU" b="1" dirty="0" smtClean="0">
              <a:solidFill>
                <a:schemeClr val="bg1"/>
              </a:solidFill>
            </a:endParaRPr>
          </a:p>
          <a:p>
            <a:pPr>
              <a:buFont typeface="Arial" pitchFamily="34" charset="0"/>
              <a:buChar char="•"/>
            </a:pPr>
            <a:r>
              <a:rPr lang="ru-RU" b="1" dirty="0" smtClean="0">
                <a:solidFill>
                  <a:schemeClr val="bg1"/>
                </a:solidFill>
              </a:rPr>
              <a:t>Художественная </a:t>
            </a:r>
            <a:r>
              <a:rPr lang="ru-RU" b="1" dirty="0" smtClean="0">
                <a:solidFill>
                  <a:schemeClr val="bg1"/>
                </a:solidFill>
              </a:rPr>
              <a:t>резьба представляла собой настоящий рисунок по дереву и украшала стены дома, конек на крыше, крыльцо. Орнамент часто являлся настоящим произведением искусства. Как и в текстильных орнаментах в резьбе по дереву были распространены растительные, зооморфные и культовые мотивы, которые в глубокой древности должны были защищать дом от злых сил. Со временем они превратились просто в элементы украшения дома.</a:t>
            </a:r>
            <a:endParaRPr lang="ru-RU" dirty="0">
              <a:solidFill>
                <a:schemeClr val="bg1"/>
              </a:solidFill>
            </a:endParaRPr>
          </a:p>
        </p:txBody>
      </p:sp>
      <p:pic>
        <p:nvPicPr>
          <p:cNvPr id="24578" name="Picture 2" descr="http://snip8.narod.ru/article/Pics/rezba_ornament_shkatulka.jpg"/>
          <p:cNvPicPr>
            <a:picLocks noChangeAspect="1" noChangeArrowheads="1"/>
          </p:cNvPicPr>
          <p:nvPr/>
        </p:nvPicPr>
        <p:blipFill>
          <a:blip r:embed="rId2" cstate="print"/>
          <a:srcRect/>
          <a:stretch>
            <a:fillRect/>
          </a:stretch>
        </p:blipFill>
        <p:spPr bwMode="auto">
          <a:xfrm>
            <a:off x="5148064" y="4448175"/>
            <a:ext cx="3810000" cy="24098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332656"/>
            <a:ext cx="8460432" cy="2862322"/>
          </a:xfrm>
          <a:prstGeom prst="rect">
            <a:avLst/>
          </a:prstGeom>
        </p:spPr>
        <p:txBody>
          <a:bodyPr wrap="square">
            <a:spAutoFit/>
          </a:bodyPr>
          <a:lstStyle/>
          <a:p>
            <a:pPr>
              <a:buFont typeface="Arial" pitchFamily="34" charset="0"/>
              <a:buChar char="•"/>
            </a:pPr>
            <a:r>
              <a:rPr lang="ru-RU" b="1" dirty="0" smtClean="0">
                <a:solidFill>
                  <a:schemeClr val="bg1"/>
                </a:solidFill>
              </a:rPr>
              <a:t>В древнерусском орнаменте слились воедино языческие традиции и верования с христианской религией, причем художественные элементы этих двух, казалось бы, несовместимых культур прекрасно уживались друг с другом и сохранились в орнаменте до начала 20 века. Огромное влияние на формирование русского орнамента оказало и наследие восточных и западноевропейских стран</a:t>
            </a:r>
            <a:r>
              <a:rPr lang="ru-RU" b="1" dirty="0" smtClean="0">
                <a:solidFill>
                  <a:schemeClr val="bg1"/>
                </a:solidFill>
              </a:rPr>
              <a:t>.</a:t>
            </a:r>
          </a:p>
          <a:p>
            <a:pPr>
              <a:buFont typeface="Arial" pitchFamily="34" charset="0"/>
              <a:buChar char="•"/>
            </a:pPr>
            <a:endParaRPr lang="ru-RU" b="1" dirty="0" smtClean="0">
              <a:solidFill>
                <a:schemeClr val="bg1"/>
              </a:solidFill>
            </a:endParaRPr>
          </a:p>
          <a:p>
            <a:pPr>
              <a:buFont typeface="Arial" pitchFamily="34" charset="0"/>
              <a:buChar char="•"/>
            </a:pPr>
            <a:r>
              <a:rPr lang="ru-RU" b="1" dirty="0" smtClean="0">
                <a:solidFill>
                  <a:schemeClr val="bg1"/>
                </a:solidFill>
              </a:rPr>
              <a:t>Русский орнамент часто представляет собой настоящее произведение искусства, не даром он считается одним из самых интересных явлений в мировой художественной культуре.</a:t>
            </a:r>
            <a:endParaRPr lang="ru-RU" dirty="0">
              <a:solidFill>
                <a:schemeClr val="bg1"/>
              </a:solidFill>
            </a:endParaRPr>
          </a:p>
        </p:txBody>
      </p:sp>
      <p:pic>
        <p:nvPicPr>
          <p:cNvPr id="25602" name="Picture 2" descr="http://iz-dereva-svoimi-rukami.ru/wp-content/uploads/2011/07/DSC04939.jpg"/>
          <p:cNvPicPr>
            <a:picLocks noChangeAspect="1" noChangeArrowheads="1"/>
          </p:cNvPicPr>
          <p:nvPr/>
        </p:nvPicPr>
        <p:blipFill>
          <a:blip r:embed="rId2" cstate="print"/>
          <a:srcRect/>
          <a:stretch>
            <a:fillRect/>
          </a:stretch>
        </p:blipFill>
        <p:spPr bwMode="auto">
          <a:xfrm>
            <a:off x="5940152" y="2991347"/>
            <a:ext cx="2545680" cy="3866653"/>
          </a:xfrm>
          <a:prstGeom prst="rect">
            <a:avLst/>
          </a:prstGeom>
          <a:noFill/>
        </p:spPr>
      </p:pic>
      <p:pic>
        <p:nvPicPr>
          <p:cNvPr id="25604" name="Picture 4" descr="http://img1.liveinternet.ru/images/attach/c/6/93/871/93871259_p0032.jpg">
            <a:hlinkClick r:id="rId3"/>
          </p:cNvPr>
          <p:cNvPicPr>
            <a:picLocks noChangeAspect="1" noChangeArrowheads="1"/>
          </p:cNvPicPr>
          <p:nvPr/>
        </p:nvPicPr>
        <p:blipFill>
          <a:blip r:embed="rId4" cstate="print"/>
          <a:srcRect/>
          <a:stretch>
            <a:fillRect/>
          </a:stretch>
        </p:blipFill>
        <p:spPr bwMode="auto">
          <a:xfrm>
            <a:off x="1259632" y="3295800"/>
            <a:ext cx="4571628" cy="3562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47664" y="332656"/>
            <a:ext cx="7596336" cy="5793507"/>
          </a:xfrm>
        </p:spPr>
        <p:txBody>
          <a:bodyPr/>
          <a:lstStyle/>
          <a:p>
            <a:r>
              <a:rPr lang="ru-RU" sz="2000" b="1" dirty="0" smtClean="0">
                <a:cs typeface="Aharoni" pitchFamily="2" charset="-79"/>
              </a:rPr>
              <a:t>Люди с давних времен украшали свою одежду, жилище, орудия труда и предметы быта различными орнаментами. Но это были не просто рисунки, придававшие вещам нарядный и праздничный вид, а магические символы, которые должны были защищать своих обладателей от нечистой силы. У каждого народа существовали собственные мотивы и сюжеты в орнаментах, и русский народ не исключение.</a:t>
            </a:r>
          </a:p>
          <a:p>
            <a:pPr>
              <a:buNone/>
            </a:pPr>
            <a:endParaRPr lang="ru-RU" sz="2000" b="1" dirty="0" smtClean="0">
              <a:cs typeface="Aharoni" pitchFamily="2" charset="-79"/>
            </a:endParaRPr>
          </a:p>
          <a:p>
            <a:r>
              <a:rPr lang="ru-RU" sz="2000" b="1" dirty="0" smtClean="0"/>
              <a:t>Орнаментом на Руси отделывали не только одежду и полотенца. Замысловатый резной узор покрывал и деревянные наличники и ставни окон, косяки дверей, веретена, прялки, шкатулки, лавки и сундуки. Орнамент неизменно присутствовал и в древнерусских рукописных книгах.</a:t>
            </a:r>
            <a:endParaRPr lang="ru-RU" sz="2000" dirty="0">
              <a:cs typeface="Aharoni" pitchFamily="2" charset="-79"/>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43608" y="188640"/>
            <a:ext cx="8100392" cy="5937523"/>
          </a:xfrm>
        </p:spPr>
        <p:txBody>
          <a:bodyPr/>
          <a:lstStyle/>
          <a:p>
            <a:r>
              <a:rPr lang="ru-RU" sz="2000" b="1" dirty="0" smtClean="0"/>
              <a:t>После принятия христианства в конце 10 века на Руси стала распространяться византийская культура, которая отразилась, в первую очередь, на архитектуре, языке и орнаменте. Даже само слово </a:t>
            </a:r>
            <a:r>
              <a:rPr lang="ru-RU" sz="2000" b="1" i="1" dirty="0" smtClean="0">
                <a:ln>
                  <a:solidFill>
                    <a:srgbClr val="FFC000"/>
                  </a:solidFill>
                </a:ln>
                <a:solidFill>
                  <a:srgbClr val="FF0000"/>
                </a:solidFill>
              </a:rPr>
              <a:t>“орнамент” </a:t>
            </a:r>
            <a:r>
              <a:rPr lang="ru-RU" sz="2000" b="1" dirty="0" smtClean="0"/>
              <a:t>латинского происхождения и переводится как </a:t>
            </a:r>
            <a:r>
              <a:rPr lang="ru-RU" sz="2000" b="1" i="1" dirty="0" smtClean="0">
                <a:ln>
                  <a:solidFill>
                    <a:srgbClr val="FFC000"/>
                  </a:solidFill>
                </a:ln>
                <a:solidFill>
                  <a:srgbClr val="FF0000"/>
                </a:solidFill>
              </a:rPr>
              <a:t>“украшение”</a:t>
            </a:r>
            <a:r>
              <a:rPr lang="ru-RU" sz="2000" b="1" dirty="0" smtClean="0">
                <a:ln>
                  <a:solidFill>
                    <a:srgbClr val="FFC000"/>
                  </a:solidFill>
                </a:ln>
                <a:solidFill>
                  <a:srgbClr val="FF0000"/>
                </a:solidFill>
              </a:rPr>
              <a:t>.</a:t>
            </a:r>
          </a:p>
          <a:p>
            <a:r>
              <a:rPr lang="ru-RU" sz="2000" b="1" dirty="0" smtClean="0"/>
              <a:t>С 12 века в древнерусский орнамент стали проникать элементы, характерные для итальянских, персидских, индийских, а во время татаро-монгольского нашествия и монгольских орнаментов.</a:t>
            </a:r>
          </a:p>
          <a:p>
            <a:r>
              <a:rPr lang="ru-RU" sz="2000" b="1" dirty="0" smtClean="0"/>
              <a:t>Смешение всех этих стилей в 16-17 веках породило особенный, характерный только для русского народа орнаментальный стиль. Орнамент обычно состоит из отдельных мотивов, которые многократно повторяются по всей площади вышивки, а иногда чередуются друг с другом, создавая цельный рисунок. В нем присутствуют как геометрические формы, так и разнообразные фантазийные узоры из переплетающихся лент, веток, листьев, вьющихся растений, которые, несмотря на всю свою запутанность, образуют различные фигуры существующих или мифических животных, птиц и людей.</a:t>
            </a:r>
          </a:p>
          <a:p>
            <a:endParaRPr lang="ru-RU"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15616" y="260649"/>
            <a:ext cx="8028384" cy="5016758"/>
          </a:xfrm>
          <a:prstGeom prst="rect">
            <a:avLst/>
          </a:prstGeom>
        </p:spPr>
        <p:txBody>
          <a:bodyPr wrap="square">
            <a:spAutoFit/>
          </a:bodyPr>
          <a:lstStyle/>
          <a:p>
            <a:pPr>
              <a:buFont typeface="Arial" pitchFamily="34" charset="0"/>
              <a:buChar char="•"/>
            </a:pPr>
            <a:r>
              <a:rPr lang="ru-RU" sz="2000" b="1" dirty="0" smtClean="0">
                <a:solidFill>
                  <a:schemeClr val="bg1"/>
                </a:solidFill>
              </a:rPr>
              <a:t>В качестве мотивов используются также, архитектурные фрагменты, оружие, различные знаки и эмблемы. Особый род орнамента представляют стилизованные надписи на архитектурных сооружениях или в книгах (вязь). </a:t>
            </a:r>
            <a:endParaRPr lang="ru-RU" sz="2000" b="1" dirty="0" smtClean="0">
              <a:solidFill>
                <a:schemeClr val="bg1"/>
              </a:solidFill>
            </a:endParaRPr>
          </a:p>
          <a:p>
            <a:pPr>
              <a:buFont typeface="Arial" pitchFamily="34" charset="0"/>
              <a:buChar char="•"/>
            </a:pPr>
            <a:endParaRPr lang="ru-RU" sz="2000" b="1" dirty="0" smtClean="0">
              <a:solidFill>
                <a:schemeClr val="bg1"/>
              </a:solidFill>
            </a:endParaRPr>
          </a:p>
          <a:p>
            <a:pPr>
              <a:buFont typeface="Arial" pitchFamily="34" charset="0"/>
              <a:buChar char="•"/>
            </a:pPr>
            <a:r>
              <a:rPr lang="ru-RU" sz="2000" b="1" dirty="0" smtClean="0">
                <a:solidFill>
                  <a:schemeClr val="bg1"/>
                </a:solidFill>
              </a:rPr>
              <a:t>Нередко </a:t>
            </a:r>
            <a:r>
              <a:rPr lang="ru-RU" sz="2000" b="1" dirty="0" smtClean="0">
                <a:solidFill>
                  <a:schemeClr val="bg1"/>
                </a:solidFill>
              </a:rPr>
              <a:t>встречаются и сложные комбинации различных мотивов (геометрических и звериных форм — так называемая тератология, геометрических и растительных — арабески). </a:t>
            </a:r>
            <a:endParaRPr lang="ru-RU" sz="2000" b="1" dirty="0" smtClean="0">
              <a:solidFill>
                <a:schemeClr val="bg1"/>
              </a:solidFill>
            </a:endParaRPr>
          </a:p>
          <a:p>
            <a:pPr>
              <a:buFont typeface="Arial" pitchFamily="34" charset="0"/>
              <a:buChar char="•"/>
            </a:pPr>
            <a:endParaRPr lang="ru-RU" sz="2000" b="1" dirty="0" smtClean="0">
              <a:solidFill>
                <a:schemeClr val="bg1"/>
              </a:solidFill>
            </a:endParaRPr>
          </a:p>
          <a:p>
            <a:pPr>
              <a:buFont typeface="Arial" pitchFamily="34" charset="0"/>
              <a:buChar char="•"/>
            </a:pPr>
            <a:r>
              <a:rPr lang="ru-RU" sz="2000" b="1" dirty="0" smtClean="0">
                <a:solidFill>
                  <a:schemeClr val="bg1"/>
                </a:solidFill>
              </a:rPr>
              <a:t>В </a:t>
            </a:r>
            <a:r>
              <a:rPr lang="ru-RU" sz="2000" b="1" dirty="0" smtClean="0">
                <a:solidFill>
                  <a:schemeClr val="bg1"/>
                </a:solidFill>
              </a:rPr>
              <a:t>разные века для украшения различных предметов (будь то одежда, рукописная книга, шкатулка или полотенце) использовались определенные орнаментальные мотивы, некоторые из них были характерны только для своего времени, другие сохранились до наших дней</a:t>
            </a:r>
            <a:r>
              <a:rPr lang="ru-RU" sz="2000" b="1" dirty="0" smtClean="0">
                <a:solidFill>
                  <a:schemeClr val="bg1"/>
                </a:solidFill>
              </a:rPr>
              <a:t>.</a:t>
            </a:r>
          </a:p>
          <a:p>
            <a:pPr>
              <a:buFont typeface="Arial" pitchFamily="34" charset="0"/>
              <a:buChar char="•"/>
            </a:pPr>
            <a:endParaRPr lang="ru-RU" sz="2000" dirty="0">
              <a:solidFill>
                <a:schemeClr val="bg1"/>
              </a:solidFill>
            </a:endParaRPr>
          </a:p>
        </p:txBody>
      </p:sp>
      <p:pic>
        <p:nvPicPr>
          <p:cNvPr id="1026" name="Picture 2" descr="http://img0.liveinternet.ru/images/attach/c/3/83/178/83178332_large_0_2cd4_3ecf3687_XL.jpg"/>
          <p:cNvPicPr>
            <a:picLocks noChangeAspect="1" noChangeArrowheads="1"/>
          </p:cNvPicPr>
          <p:nvPr/>
        </p:nvPicPr>
        <p:blipFill>
          <a:blip r:embed="rId2" cstate="print"/>
          <a:srcRect/>
          <a:stretch>
            <a:fillRect/>
          </a:stretch>
        </p:blipFill>
        <p:spPr bwMode="auto">
          <a:xfrm>
            <a:off x="1187624" y="5085184"/>
            <a:ext cx="7620000" cy="13430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332656"/>
            <a:ext cx="8352928" cy="6247864"/>
          </a:xfrm>
          <a:prstGeom prst="rect">
            <a:avLst/>
          </a:prstGeom>
        </p:spPr>
        <p:txBody>
          <a:bodyPr wrap="square">
            <a:spAutoFit/>
          </a:bodyPr>
          <a:lstStyle/>
          <a:p>
            <a:pPr>
              <a:buFont typeface="Arial" pitchFamily="34" charset="0"/>
              <a:buChar char="•"/>
            </a:pPr>
            <a:r>
              <a:rPr lang="ru-RU" sz="2000" b="1" dirty="0" smtClean="0">
                <a:solidFill>
                  <a:schemeClr val="bg1"/>
                </a:solidFill>
              </a:rPr>
              <a:t>Орнамент отличает декоративная стилизация (т. е. обобщенное изображение фигур и предметов с помощью условных приемов, упрощения рисунка и формы, цвета и объема), плоскостность и органическая связь с поверхностью, которую он организует. Но не всякий узор можно считать орнаментом. Бесконечно повторяющийся, например, таковым не является. </a:t>
            </a:r>
            <a:endParaRPr lang="ru-RU" sz="2000" b="1" dirty="0" smtClean="0">
              <a:solidFill>
                <a:schemeClr val="bg1"/>
              </a:solidFill>
            </a:endParaRPr>
          </a:p>
          <a:p>
            <a:pPr>
              <a:buFont typeface="Arial" pitchFamily="34" charset="0"/>
              <a:buChar char="•"/>
            </a:pPr>
            <a:endParaRPr lang="ru-RU" sz="2000" b="1" dirty="0" smtClean="0">
              <a:solidFill>
                <a:schemeClr val="bg1"/>
              </a:solidFill>
            </a:endParaRPr>
          </a:p>
          <a:p>
            <a:pPr>
              <a:buFont typeface="Arial" pitchFamily="34" charset="0"/>
              <a:buChar char="•"/>
            </a:pPr>
            <a:r>
              <a:rPr lang="ru-RU" sz="2000" b="1" dirty="0" smtClean="0">
                <a:solidFill>
                  <a:schemeClr val="bg1"/>
                </a:solidFill>
              </a:rPr>
              <a:t>По </a:t>
            </a:r>
            <a:r>
              <a:rPr lang="ru-RU" sz="2000" b="1" dirty="0" smtClean="0">
                <a:solidFill>
                  <a:schemeClr val="bg1"/>
                </a:solidFill>
              </a:rPr>
              <a:t>характеру композиции, орнамент может быть ленточным, центрическим, окаймляющим, геральдическим, заполняющим поверхность или же сочетающим некоторые из этих типов в более сложных комбинациях</a:t>
            </a:r>
            <a:r>
              <a:rPr lang="ru-RU" sz="2000" b="1" dirty="0" smtClean="0">
                <a:solidFill>
                  <a:schemeClr val="bg1"/>
                </a:solidFill>
              </a:rPr>
              <a:t>.</a:t>
            </a:r>
          </a:p>
          <a:p>
            <a:pPr>
              <a:buFont typeface="Arial" pitchFamily="34" charset="0"/>
              <a:buChar char="•"/>
            </a:pPr>
            <a:endParaRPr lang="ru-RU" sz="2000" b="1" dirty="0" smtClean="0">
              <a:solidFill>
                <a:schemeClr val="bg1"/>
              </a:solidFill>
            </a:endParaRPr>
          </a:p>
          <a:p>
            <a:pPr>
              <a:buFont typeface="Arial" pitchFamily="34" charset="0"/>
              <a:buChar char="•"/>
            </a:pPr>
            <a:r>
              <a:rPr lang="ru-RU" sz="2000" b="1" dirty="0" smtClean="0">
                <a:ln>
                  <a:solidFill>
                    <a:srgbClr val="FFC000"/>
                  </a:solidFill>
                </a:ln>
                <a:solidFill>
                  <a:srgbClr val="FF0000"/>
                </a:solidFill>
              </a:rPr>
              <a:t>Вышивка. </a:t>
            </a:r>
            <a:r>
              <a:rPr lang="ru-RU" sz="2000" b="1" dirty="0" smtClean="0">
                <a:solidFill>
                  <a:schemeClr val="bg1"/>
                </a:solidFill>
              </a:rPr>
              <a:t>С давних времен вышивка украшала одежду славян. Вышитые узоры представляли собой магические знаки, которые оберегали </a:t>
            </a:r>
            <a:r>
              <a:rPr lang="ru-RU" sz="2000" b="1" dirty="0" smtClean="0">
                <a:solidFill>
                  <a:schemeClr val="bg1"/>
                </a:solidFill>
              </a:rPr>
              <a:t>от </a:t>
            </a:r>
            <a:r>
              <a:rPr lang="ru-RU" sz="2000" b="1" dirty="0" smtClean="0">
                <a:solidFill>
                  <a:schemeClr val="bg1"/>
                </a:solidFill>
              </a:rPr>
              <a:t>всего дурного. Их обычно размещали на воротнике, подоле, на рукавах и плечах, т. е. в местах, граничащих с открытым телом, сквозь которые, по представлениям славян, нечистая сила могла проникнуть в человека.</a:t>
            </a:r>
            <a:endParaRPr lang="ru-RU" sz="20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oxanafa.ru/img/embroidery/lebed-original.gif"/>
          <p:cNvPicPr>
            <a:picLocks noChangeAspect="1" noChangeArrowheads="1"/>
          </p:cNvPicPr>
          <p:nvPr/>
        </p:nvPicPr>
        <p:blipFill>
          <a:blip r:embed="rId2" cstate="print"/>
          <a:srcRect/>
          <a:stretch>
            <a:fillRect/>
          </a:stretch>
        </p:blipFill>
        <p:spPr bwMode="auto">
          <a:xfrm>
            <a:off x="2987823" y="260648"/>
            <a:ext cx="5805851" cy="2808312"/>
          </a:xfrm>
          <a:prstGeom prst="rect">
            <a:avLst/>
          </a:prstGeom>
          <a:noFill/>
        </p:spPr>
      </p:pic>
      <p:pic>
        <p:nvPicPr>
          <p:cNvPr id="20482" name="Picture 2" descr="http://img1.liveinternet.ru/images/attach/c/2/82/980/82980931_rusyzor15.jpg"/>
          <p:cNvPicPr>
            <a:picLocks noChangeAspect="1" noChangeArrowheads="1"/>
          </p:cNvPicPr>
          <p:nvPr/>
        </p:nvPicPr>
        <p:blipFill>
          <a:blip r:embed="rId3" cstate="print"/>
          <a:srcRect/>
          <a:stretch>
            <a:fillRect/>
          </a:stretch>
        </p:blipFill>
        <p:spPr bwMode="auto">
          <a:xfrm>
            <a:off x="3059832" y="3205762"/>
            <a:ext cx="5591944" cy="365223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964488" cy="836712"/>
          </a:xfrm>
        </p:spPr>
        <p:txBody>
          <a:bodyPr/>
          <a:lstStyle/>
          <a:p>
            <a:r>
              <a:rPr lang="ru-RU" sz="2100" dirty="0">
                <a:ln>
                  <a:solidFill>
                    <a:srgbClr val="FFC000"/>
                  </a:solidFill>
                </a:ln>
                <a:solidFill>
                  <a:srgbClr val="FF0000"/>
                </a:solidFill>
              </a:rPr>
              <a:t>Для древнерусского орнамента на ткани наиболее характерны:</a:t>
            </a:r>
            <a:br>
              <a:rPr lang="ru-RU" sz="2100" dirty="0">
                <a:ln>
                  <a:solidFill>
                    <a:srgbClr val="FFC000"/>
                  </a:solidFill>
                </a:ln>
                <a:solidFill>
                  <a:srgbClr val="FF0000"/>
                </a:solidFill>
              </a:rPr>
            </a:br>
            <a:endParaRPr lang="ru-RU" sz="2100" dirty="0">
              <a:ln>
                <a:solidFill>
                  <a:srgbClr val="FFC000"/>
                </a:solidFill>
              </a:ln>
              <a:solidFill>
                <a:srgbClr val="FF0000"/>
              </a:solidFill>
            </a:endParaRPr>
          </a:p>
        </p:txBody>
      </p:sp>
      <p:sp>
        <p:nvSpPr>
          <p:cNvPr id="3" name="Содержимое 2"/>
          <p:cNvSpPr>
            <a:spLocks noGrp="1"/>
          </p:cNvSpPr>
          <p:nvPr>
            <p:ph idx="1"/>
          </p:nvPr>
        </p:nvSpPr>
        <p:spPr>
          <a:xfrm>
            <a:off x="179512" y="476672"/>
            <a:ext cx="8964488" cy="6192688"/>
          </a:xfrm>
        </p:spPr>
        <p:txBody>
          <a:bodyPr/>
          <a:lstStyle/>
          <a:p>
            <a:r>
              <a:rPr lang="ru-RU" sz="2000" b="1" dirty="0" smtClean="0"/>
              <a:t>растительные мотивы (так называемое Мировое дерево, символизирующее все сущее на земле, различные вьющиеся растения, цветы, листья); </a:t>
            </a:r>
            <a:endParaRPr lang="ru-RU" sz="2000" b="1" dirty="0" smtClean="0"/>
          </a:p>
          <a:p>
            <a:endParaRPr lang="ru-RU" sz="2000" b="1" dirty="0" smtClean="0"/>
          </a:p>
          <a:p>
            <a:r>
              <a:rPr lang="ru-RU" sz="2000" b="1" dirty="0" smtClean="0"/>
              <a:t>зооморфные мотивы – изображения животных и птиц (конь, символизирующий все земное и даже темное; олень, который противопоставлялся коню и олицетворял небесные силы; лев, лебедь, курица, петух, а так же различные грифоны и мифические чудовища); </a:t>
            </a:r>
          </a:p>
          <a:p>
            <a:pPr>
              <a:buNone/>
            </a:pPr>
            <a:endParaRPr lang="ru-RU" sz="2000" b="1" dirty="0" smtClean="0"/>
          </a:p>
          <a:p>
            <a:r>
              <a:rPr lang="ru-RU" sz="2000" b="1" dirty="0" smtClean="0"/>
              <a:t>бытовые мотивы – изображения людей в бытовых ситуациях, причем женские фигуры часто изображались с ромбовидной или квадратной головой с рожками; к нечистой силе это не имело никакого отношения, наоборот, рога у древних славян символизировали плодовитость, продолжение рода (женщины в то время и в самом деле носили головные уборы, кички, имитирующие рога коровы, или повязывали платок так, что концы его торчали на лбу в разные стороны); </a:t>
            </a:r>
          </a:p>
          <a:p>
            <a:r>
              <a:rPr lang="ru-RU" sz="2000" b="1" dirty="0" smtClean="0"/>
              <a:t>ладьи).</a:t>
            </a:r>
            <a:endParaRPr lang="ru-RU"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2627784" y="3717032"/>
            <a:ext cx="6516216" cy="2808312"/>
          </a:xfrm>
        </p:spPr>
        <p:txBody>
          <a:bodyPr/>
          <a:lstStyle/>
          <a:p>
            <a:r>
              <a:rPr lang="ru-RU" sz="2000" b="1" dirty="0" smtClean="0"/>
              <a:t>культовые, или архаические, мотивы, которые сохранились со времен язычества и изображали, в основном, древних богов, сюжеты древней мифологии и священных существ (языческая богиня земли, жизни и смерти </a:t>
            </a:r>
            <a:r>
              <a:rPr lang="ru-RU" sz="2000" b="1" dirty="0" err="1" smtClean="0"/>
              <a:t>Мокошь</a:t>
            </a:r>
            <a:r>
              <a:rPr lang="ru-RU" sz="2000" b="1" dirty="0" smtClean="0"/>
              <a:t>, узнаваемая в орнаменте по треугольному платью, стоящая рядом с Мировым древом, священные птицы, кони и олени, изображенные в виде </a:t>
            </a:r>
            <a:endParaRPr lang="ru-RU" sz="2000" dirty="0"/>
          </a:p>
        </p:txBody>
      </p:sp>
      <p:pic>
        <p:nvPicPr>
          <p:cNvPr id="1029" name="Picture 5"/>
          <p:cNvPicPr>
            <a:picLocks noChangeAspect="1" noChangeArrowheads="1"/>
          </p:cNvPicPr>
          <p:nvPr/>
        </p:nvPicPr>
        <p:blipFill>
          <a:blip r:embed="rId2" cstate="print"/>
          <a:srcRect/>
          <a:stretch>
            <a:fillRect/>
          </a:stretch>
        </p:blipFill>
        <p:spPr bwMode="auto">
          <a:xfrm>
            <a:off x="6876256" y="0"/>
            <a:ext cx="2076450" cy="3676650"/>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2915816" y="-1"/>
            <a:ext cx="2088232" cy="374305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lstStyle/>
          <a:p>
            <a:r>
              <a:rPr lang="ru-RU" sz="3200" dirty="0" smtClean="0">
                <a:solidFill>
                  <a:srgbClr val="FF0000"/>
                </a:solidFill>
              </a:rPr>
              <a:t>Орнамент книг</a:t>
            </a:r>
            <a:endParaRPr lang="ru-RU" sz="3200" dirty="0">
              <a:solidFill>
                <a:srgbClr val="FF0000"/>
              </a:solidFill>
            </a:endParaRPr>
          </a:p>
        </p:txBody>
      </p:sp>
      <p:sp>
        <p:nvSpPr>
          <p:cNvPr id="3" name="Содержимое 2"/>
          <p:cNvSpPr>
            <a:spLocks noGrp="1"/>
          </p:cNvSpPr>
          <p:nvPr>
            <p:ph idx="1"/>
          </p:nvPr>
        </p:nvSpPr>
        <p:spPr>
          <a:xfrm>
            <a:off x="467544" y="836712"/>
            <a:ext cx="8496944" cy="5832648"/>
          </a:xfrm>
        </p:spPr>
        <p:txBody>
          <a:bodyPr/>
          <a:lstStyle/>
          <a:p>
            <a:r>
              <a:rPr lang="ru-RU" sz="2000" b="1" dirty="0" smtClean="0"/>
              <a:t>Историю орнамента на Руси можно проследить и по древнерусским рукописным книгам. Первые рукописные книги были, конечно, религиозного содержания. </a:t>
            </a:r>
            <a:endParaRPr lang="ru-RU" sz="2000" b="1" dirty="0" smtClean="0"/>
          </a:p>
          <a:p>
            <a:r>
              <a:rPr lang="ru-RU" sz="2000" b="1" dirty="0" smtClean="0"/>
              <a:t>Орнаментальными </a:t>
            </a:r>
            <a:r>
              <a:rPr lang="ru-RU" sz="2000" b="1" dirty="0" smtClean="0"/>
              <a:t>в них были заставки, украшавшие каждую главу и инициалы (первые буквы глав и псалмов). </a:t>
            </a:r>
            <a:endParaRPr lang="ru-RU" sz="2000" b="1" dirty="0" smtClean="0"/>
          </a:p>
          <a:p>
            <a:r>
              <a:rPr lang="ru-RU" sz="2000" b="1" dirty="0" smtClean="0"/>
              <a:t>В </a:t>
            </a:r>
            <a:r>
              <a:rPr lang="ru-RU" sz="2000" b="1" dirty="0" smtClean="0"/>
              <a:t>9-11 веках переписчики книг копировали византийские орнаменты и рисунки, для которых была характерна простая черная рамка вокруг заглавия, а инициалы представляли собой замысловатый красочный узор. </a:t>
            </a:r>
            <a:endParaRPr lang="ru-RU" sz="2000" b="1" dirty="0" smtClean="0"/>
          </a:p>
          <a:p>
            <a:r>
              <a:rPr lang="ru-RU" sz="2000" b="1" dirty="0" smtClean="0"/>
              <a:t>В </a:t>
            </a:r>
            <a:r>
              <a:rPr lang="ru-RU" sz="2000" b="1" dirty="0" smtClean="0"/>
              <a:t>богатых книгах для оформления инициалов использовались различные краски, в том числе золотые, а в более простых рукописях – только красная (киноварь</a:t>
            </a:r>
            <a:r>
              <a:rPr lang="ru-RU" sz="2000" b="1" dirty="0" smtClean="0"/>
              <a:t>).</a:t>
            </a:r>
          </a:p>
          <a:p>
            <a:r>
              <a:rPr lang="ru-RU" sz="2000" b="1" dirty="0" smtClean="0"/>
              <a:t>С 12 века в книжном орнаменте появляются новые мотивы – грифоны, драконы и другие мифические чудовища, переплетенные ветвями, ремнями, запутавшиеся в своих хвостах и шеях до такой степени, что ничего невозможно разобрать. Художники помещали их в ту же четырехугольную черную заставку.</a:t>
            </a:r>
            <a:endParaRPr lang="ru-RU" sz="2000" dirty="0"/>
          </a:p>
        </p:txBody>
      </p:sp>
    </p:spTree>
  </p:cSld>
  <p:clrMapOvr>
    <a:masterClrMapping/>
  </p:clrMapOvr>
</p:sld>
</file>

<file path=ppt/theme/theme1.xml><?xml version="1.0" encoding="utf-8"?>
<a:theme xmlns:a="http://schemas.openxmlformats.org/drawingml/2006/main" name="OF_RU_RedBlackDesignPaper4">
  <a:themeElements>
    <a:clrScheme name="OF_RU_RedBlackDesignPaper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_RU_RedBlackDesignPaper4">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_RU_RedBlackDesignPaper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_RU_RedBlackDesignPaper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_RU_RedBlackDesignPaper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_RU_RedBlackDesignPaper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_RU_RedBlackDesignPaper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_RU_RedBlackDesignPaper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_RU_RedBlackDesignPaper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_RU_RedBlackDesignPaper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_RU_RedBlackDesignPaper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_RU_RedBlackDesignPaper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_RU_RedBlackDesignPaper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_RU_RedBlackDesignPaper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10108030</Template>
  <TotalTime>38</TotalTime>
  <Words>1234</Words>
  <Application>Microsoft Office PowerPoint</Application>
  <PresentationFormat>Экран (4:3)</PresentationFormat>
  <Paragraphs>43</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OF_RU_RedBlackDesignPaper4</vt:lpstr>
      <vt:lpstr>Древнерусский орнамент</vt:lpstr>
      <vt:lpstr>Слайд 2</vt:lpstr>
      <vt:lpstr>Слайд 3</vt:lpstr>
      <vt:lpstr>Слайд 4</vt:lpstr>
      <vt:lpstr>Слайд 5</vt:lpstr>
      <vt:lpstr>Слайд 6</vt:lpstr>
      <vt:lpstr>Для древнерусского орнамента на ткани наиболее характерны: </vt:lpstr>
      <vt:lpstr>Слайд 8</vt:lpstr>
      <vt:lpstr>Орнамент книг</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Древнерусский орнамент</dc:title>
  <dc:creator>PrKomp</dc:creator>
  <cp:lastModifiedBy>PrKomp</cp:lastModifiedBy>
  <cp:revision>7</cp:revision>
  <dcterms:created xsi:type="dcterms:W3CDTF">2014-04-08T05:28:47Z</dcterms:created>
  <dcterms:modified xsi:type="dcterms:W3CDTF">2014-04-08T06:18:30Z</dcterms:modified>
</cp:coreProperties>
</file>