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8"/>
  </p:notesMasterIdLst>
  <p:sldIdLst>
    <p:sldId id="256" r:id="rId2"/>
    <p:sldId id="262" r:id="rId3"/>
    <p:sldId id="265" r:id="rId4"/>
    <p:sldId id="267" r:id="rId5"/>
    <p:sldId id="268" r:id="rId6"/>
    <p:sldId id="273" r:id="rId7"/>
    <p:sldId id="280" r:id="rId8"/>
    <p:sldId id="271" r:id="rId9"/>
    <p:sldId id="279" r:id="rId10"/>
    <p:sldId id="270" r:id="rId11"/>
    <p:sldId id="274" r:id="rId12"/>
    <p:sldId id="275" r:id="rId13"/>
    <p:sldId id="276" r:id="rId14"/>
    <p:sldId id="292" r:id="rId15"/>
    <p:sldId id="277" r:id="rId16"/>
    <p:sldId id="293" r:id="rId17"/>
    <p:sldId id="278" r:id="rId18"/>
    <p:sldId id="291" r:id="rId19"/>
    <p:sldId id="284" r:id="rId20"/>
    <p:sldId id="285" r:id="rId21"/>
    <p:sldId id="282" r:id="rId22"/>
    <p:sldId id="283" r:id="rId23"/>
    <p:sldId id="297" r:id="rId24"/>
    <p:sldId id="300" r:id="rId25"/>
    <p:sldId id="309" r:id="rId26"/>
    <p:sldId id="308" r:id="rId27"/>
    <p:sldId id="306" r:id="rId28"/>
    <p:sldId id="305" r:id="rId29"/>
    <p:sldId id="304" r:id="rId30"/>
    <p:sldId id="303" r:id="rId31"/>
    <p:sldId id="302" r:id="rId32"/>
    <p:sldId id="301" r:id="rId33"/>
    <p:sldId id="296" r:id="rId34"/>
    <p:sldId id="295" r:id="rId35"/>
    <p:sldId id="316" r:id="rId36"/>
    <p:sldId id="315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FF0000"/>
    <a:srgbClr val="0066FF"/>
    <a:srgbClr val="FFCCFF"/>
    <a:srgbClr val="FFFFCC"/>
    <a:srgbClr val="CCCCFF"/>
    <a:srgbClr val="CCCC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10D0EE-BC02-47D4-AE89-482343539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174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3F6F80-522D-4B9A-A31F-FE61F3B85B31}" type="slidenum">
              <a:rPr lang="ru-RU" smtClean="0"/>
              <a:pPr eaLnBrk="1" hangingPunct="1"/>
              <a:t>25</a:t>
            </a:fld>
            <a:endParaRPr 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C1DC-8414-4740-BF2A-6D23F1EF8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6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B5091-3433-450E-8739-7F1D61C2B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13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BCB4A-9A33-4A4D-B434-5CD958864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02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0295-1926-4052-A9A7-E9469A59B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8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9BB79-2E1A-4188-BDC6-0A669D819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5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92E8C-9857-4576-86BE-41E2FEDD9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96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D0D67-9568-45F6-A1B6-0AB662E8F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17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4DC4E-3008-409B-905D-EC4657798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3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7667-196D-48D6-A330-EADB1331F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57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203BF-0F51-4E69-8FEC-6739DFA3A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7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76402-3F16-4A27-BD80-EFFF08D3A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27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0960B6-1261-43A9-92B4-2064B1CA7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http://www.tns-counter.ru/V13a****yandex_ru/ru/CP1251/tmsec=yandex_images/0" TargetMode="External"/><Relationship Id="rId7" Type="http://schemas.openxmlformats.org/officeDocument/2006/relationships/hyperlink" Target="http://www.newizv.ru/images/photos/big/20070929170539_narkoman_abakanradio.ru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9.jpeg"/><Relationship Id="rId5" Type="http://schemas.openxmlformats.org/officeDocument/2006/relationships/image" Target="../media/image2.jpeg"/><Relationship Id="rId10" Type="http://schemas.openxmlformats.org/officeDocument/2006/relationships/image" Target="../media/image12.jpeg"/><Relationship Id="rId4" Type="http://schemas.openxmlformats.org/officeDocument/2006/relationships/hyperlink" Target="http://www.lenagold.ru/fon/tum/gol/goltum09.jpg" TargetMode="External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fon/tum/gol/goltum09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fon/tum/gol/goltum09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lenagold.ru/fon/tum/gol/goltum09.jpg" TargetMode="Externa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fon/tum/gol/goltum09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www.lenagold.ru/fon/tum/gol/goltum09.jpg" TargetMode="Externa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www.lenagold.ru/fon/tum/gol/goltum09.jpg" TargetMode="Externa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26.jpeg"/><Relationship Id="rId5" Type="http://schemas.openxmlformats.org/officeDocument/2006/relationships/hyperlink" Target="http://www.i-m-k.ru/img/content/hyperhidrosis.jpg" TargetMode="Externa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http://www.tns-counter.ru/V13a****yandex_ru/ru/CP1251/tmsec=yandex_images/0" TargetMode="Externa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29.jpeg"/><Relationship Id="rId5" Type="http://schemas.openxmlformats.org/officeDocument/2006/relationships/image" Target="../media/image2.jpeg"/><Relationship Id="rId4" Type="http://schemas.openxmlformats.org/officeDocument/2006/relationships/hyperlink" Target="http://www.lenagold.ru/fon/tum/gol/goltum09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fon/tum/gol/goltum09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fon/tum/gol/goltum09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fon/tum/gol/goltum09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fon/tum/gol/goltum09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34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fon/tum/gol/goltum09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fon/tum/gol/goltum09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http://www.tns-counter.ru/V13a****yandex_ru/ru/CP1251/tmsec=yandex_cards/0" TargetMode="Externa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35.jpeg"/><Relationship Id="rId5" Type="http://schemas.openxmlformats.org/officeDocument/2006/relationships/image" Target="../media/image2.jpeg"/><Relationship Id="rId4" Type="http://schemas.openxmlformats.org/officeDocument/2006/relationships/hyperlink" Target="http://www.lenagold.ru/fon/tum/gol/goltum09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fon/tum/gol/goltum09.jpg" TargetMode="Externa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38.jpeg"/><Relationship Id="rId5" Type="http://schemas.openxmlformats.org/officeDocument/2006/relationships/hyperlink" Target="http://old.9months.ru/press/3_02/44/img1.jpg" TargetMode="Externa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http://www.tns-counter.ru/V13a****yandex_ru/ru/CP1251/tmsec=yandex_images/0" TargetMode="Externa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hyperlink" Target="http://www.kid.ru/forum/uploads/member/020/052/post-12-1196409911.jpg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lenagold.ru/fon/tum/gol/goltum09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fon/tum/gol/goltum09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hyperlink" Target="http://www.lenagold.ru/fon/tum/gol/goltum09.jpg" TargetMode="External"/><Relationship Id="rId7" Type="http://schemas.openxmlformats.org/officeDocument/2006/relationships/hyperlink" Target="http://www.stan.tv/pics_news_rus/300_img1760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2.jpeg"/><Relationship Id="rId9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http://www.tns-counter.ru/V13a****yandex_ru/ru/CP1251/tmsec=yandex_images/0" TargetMode="External"/><Relationship Id="rId7" Type="http://schemas.openxmlformats.org/officeDocument/2006/relationships/hyperlink" Target="http://www.grandex.ru/from_panel/images/yazva-2-2-30-11.jpg" TargetMode="External"/><Relationship Id="rId12" Type="http://schemas.openxmlformats.org/officeDocument/2006/relationships/image" Target="../media/image5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6" Type="http://schemas.openxmlformats.org/officeDocument/2006/relationships/image" Target="../media/image46.jpeg"/><Relationship Id="rId11" Type="http://schemas.openxmlformats.org/officeDocument/2006/relationships/image" Target="../media/image49.jpeg"/><Relationship Id="rId5" Type="http://schemas.openxmlformats.org/officeDocument/2006/relationships/image" Target="../media/image2.jpeg"/><Relationship Id="rId10" Type="http://schemas.openxmlformats.org/officeDocument/2006/relationships/image" Target="../media/image48.jpeg"/><Relationship Id="rId4" Type="http://schemas.openxmlformats.org/officeDocument/2006/relationships/hyperlink" Target="http://www.lenagold.ru/fon/tum/gol/goltum09.jpg" TargetMode="External"/><Relationship Id="rId9" Type="http://schemas.openxmlformats.org/officeDocument/2006/relationships/hyperlink" Target="http://www.sovch.chuvashia.com/2008/01/22/1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fon/tum/gol/goltum09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fon/tum/gol/goltum09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5" Type="http://schemas.openxmlformats.org/officeDocument/2006/relationships/image" Target="../media/image51.jpe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fon/tum/gol/goltum09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5" Type="http://schemas.openxmlformats.org/officeDocument/2006/relationships/image" Target="../media/image52.jpe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fon/tum/gol/goltum09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http://www.tns-counter.ru/V13a****yandex_ru/ru/CP1251/tmsec=yandex_images/0" TargetMode="External"/><Relationship Id="rId7" Type="http://schemas.openxmlformats.org/officeDocument/2006/relationships/image" Target="../media/image5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6" Type="http://schemas.openxmlformats.org/officeDocument/2006/relationships/hyperlink" Target="http://schollsadp.narod.ru/images/471.jpg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lenagold.ru/fon/tum/gol/goltum09.jpg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http://www.tns-counter.ru/V13a****yandex_ru/ru/CP1251/tmsec=yandex_cards/0" TargetMode="External"/><Relationship Id="rId7" Type="http://schemas.openxmlformats.org/officeDocument/2006/relationships/image" Target="../media/image5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6" Type="http://schemas.openxmlformats.org/officeDocument/2006/relationships/image" Target="../media/image57.jpeg"/><Relationship Id="rId5" Type="http://schemas.openxmlformats.org/officeDocument/2006/relationships/image" Target="../media/image2.jpeg"/><Relationship Id="rId4" Type="http://schemas.openxmlformats.org/officeDocument/2006/relationships/hyperlink" Target="http://www.lenagold.ru/fon/tum/gol/goltum09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fon/tum/gol/goltum09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5" Type="http://schemas.openxmlformats.org/officeDocument/2006/relationships/image" Target="../media/image60.pn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fon/tum/gol/goltum09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fon/tum/gol/goltum09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fon/tum/gol/goltum09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fon/tum/gol/goltum09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fon/tum/gol/goltum09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agold.ru/fon/tum/gol/goltum09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2286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Агитбригада АБЗОЖ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Шеломовской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СОШ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2" name="Rectangle 19"/>
          <p:cNvSpPr>
            <a:spLocks noChangeArrowheads="1"/>
          </p:cNvSpPr>
          <p:nvPr/>
        </p:nvSpPr>
        <p:spPr bwMode="auto">
          <a:xfrm>
            <a:off x="5638800" y="38100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5486400" y="4724400"/>
            <a:ext cx="3657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400" b="1">
              <a:solidFill>
                <a:srgbClr val="3333FF"/>
              </a:solidFill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3600" b="1">
              <a:solidFill>
                <a:srgbClr val="CC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0200" y="609600"/>
            <a:ext cx="5791200" cy="47244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11268" name="Picture 4" descr="goltum0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8438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72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1219200" y="1524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A50021"/>
                </a:solidFill>
              </a:rPr>
              <a:t> У кого выше риск заболеть туберкулезом ?</a:t>
            </a: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228600" y="685800"/>
            <a:ext cx="3200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1. Алкоголики</a:t>
            </a: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5181600" y="609600"/>
            <a:ext cx="30480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2. Наркоманы</a:t>
            </a:r>
          </a:p>
        </p:txBody>
      </p:sp>
      <p:sp>
        <p:nvSpPr>
          <p:cNvPr id="18455" name="Rectangle 23" descr="Крупная сетка"/>
          <p:cNvSpPr>
            <a:spLocks noChangeArrowheads="1"/>
          </p:cNvSpPr>
          <p:nvPr/>
        </p:nvSpPr>
        <p:spPr bwMode="auto">
          <a:xfrm>
            <a:off x="304800" y="3352800"/>
            <a:ext cx="2895600" cy="1447800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>
              <a:solidFill>
                <a:srgbClr val="A50021"/>
              </a:solidFill>
            </a:endParaRPr>
          </a:p>
        </p:txBody>
      </p:sp>
      <p:pic>
        <p:nvPicPr>
          <p:cNvPr id="18457" name="Picture 25" descr="zn&amp;bobus"/>
          <p:cNvPicPr>
            <a:picLocks noChangeAspect="1" noChangeArrowheads="1"/>
          </p:cNvPicPr>
          <p:nvPr/>
        </p:nvPicPr>
        <p:blipFill>
          <a:blip r:embed="rId6" cstate="email">
            <a:lum bright="30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3281363" cy="19859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Picture 27" descr="Картинка 82 из 856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124200" cy="2133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92075" y="3352800"/>
            <a:ext cx="3260725" cy="144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 dirty="0">
              <a:solidFill>
                <a:srgbClr val="A50021"/>
              </a:solidFill>
            </a:endParaRP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3. Лица, отбывающие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 наказание в местах 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лишения свободы</a:t>
            </a:r>
          </a:p>
          <a:p>
            <a:pPr algn="ctr"/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5181600" y="3352800"/>
            <a:ext cx="3124200" cy="457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4. Безработные</a:t>
            </a:r>
          </a:p>
        </p:txBody>
      </p:sp>
      <p:pic>
        <p:nvPicPr>
          <p:cNvPr id="18465" name="Picture 33" descr="Bezrabotica-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3200400" cy="2590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7" name="Picture 35" descr="zona_5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953000"/>
            <a:ext cx="2971800" cy="1676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2" grpId="0"/>
      <p:bldP spid="18453" grpId="0" animBg="1"/>
      <p:bldP spid="18454" grpId="0" animBg="1"/>
      <p:bldP spid="18455" grpId="0" animBg="1"/>
      <p:bldP spid="18462" grpId="0" animBg="1"/>
      <p:bldP spid="184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12292" name="Picture 4" descr="goltum0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3558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296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pic>
        <p:nvPicPr>
          <p:cNvPr id="23568" name="Picture 16" descr="news_img_12963540_0001"/>
          <p:cNvPicPr>
            <a:picLocks noChangeAspect="1" noChangeArrowheads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419600" cy="2667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533400" y="1219200"/>
            <a:ext cx="3657600" cy="45720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5. Бомжи</a:t>
            </a: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5181600" y="1143000"/>
            <a:ext cx="33528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6. Беженцы</a:t>
            </a:r>
          </a:p>
        </p:txBody>
      </p:sp>
      <p:pic>
        <p:nvPicPr>
          <p:cNvPr id="23578" name="Picture 26" descr="1222603578_bomzhi-3_resize"/>
          <p:cNvPicPr>
            <a:picLocks noChangeAspect="1" noChangeArrowheads="1"/>
          </p:cNvPicPr>
          <p:nvPr/>
        </p:nvPicPr>
        <p:blipFill>
          <a:blip r:embed="rId6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4267200" cy="2667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3" grpId="0" animBg="1"/>
      <p:bldP spid="235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13316" name="Picture 4" descr="goltum0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4582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pic>
        <p:nvPicPr>
          <p:cNvPr id="24593" name="Picture 17" descr="208-7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429000" cy="3505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228600" y="533400"/>
            <a:ext cx="8686800" cy="9144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7. Лица контактируемые с больными туберкулезом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(семейный, квартирный, производственный контакт)</a:t>
            </a:r>
          </a:p>
        </p:txBody>
      </p:sp>
      <p:pic>
        <p:nvPicPr>
          <p:cNvPr id="24596" name="Picture 20" descr="p-6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4608513" cy="3581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14340" name="Picture 4" descr="goltum0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5606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44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1676400" y="228600"/>
            <a:ext cx="6248400" cy="990600"/>
          </a:xfrm>
          <a:prstGeom prst="flowChartOffpageConnector">
            <a:avLst/>
          </a:prstGeom>
          <a:gradFill rotWithShape="1">
            <a:gsLst>
              <a:gs pos="0">
                <a:srgbClr val="CCECFF"/>
              </a:gs>
              <a:gs pos="50000">
                <a:srgbClr val="FFFFCC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A50021"/>
                </a:solidFill>
              </a:rPr>
              <a:t>Факторы, способствующие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 заболеванию туберкулезом</a:t>
            </a: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-838" y="1981200"/>
            <a:ext cx="4191837" cy="4868828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Char char="•"/>
              <a:defRPr/>
            </a:pPr>
            <a:r>
              <a:rPr lang="ru-RU" sz="2400" b="1" dirty="0"/>
              <a:t> </a:t>
            </a:r>
            <a:r>
              <a:rPr lang="ru-RU" sz="2400" b="1" dirty="0">
                <a:solidFill>
                  <a:srgbClr val="A50021"/>
                </a:solidFill>
              </a:rPr>
              <a:t>Неполноценное питание; </a:t>
            </a:r>
          </a:p>
          <a:p>
            <a:pPr>
              <a:buFontTx/>
              <a:buChar char="•"/>
              <a:defRPr/>
            </a:pPr>
            <a:r>
              <a:rPr lang="ru-RU" sz="2400" b="1" dirty="0">
                <a:solidFill>
                  <a:srgbClr val="A50021"/>
                </a:solidFill>
              </a:rPr>
              <a:t> Алкоголизм; </a:t>
            </a:r>
          </a:p>
          <a:p>
            <a:pPr>
              <a:buFontTx/>
              <a:buChar char="•"/>
              <a:defRPr/>
            </a:pPr>
            <a:r>
              <a:rPr lang="ru-RU" sz="2400" b="1" dirty="0">
                <a:solidFill>
                  <a:srgbClr val="A50021"/>
                </a:solidFill>
              </a:rPr>
              <a:t> </a:t>
            </a:r>
            <a:r>
              <a:rPr lang="ru-RU" sz="2400" b="1" dirty="0" err="1">
                <a:solidFill>
                  <a:srgbClr val="A50021"/>
                </a:solidFill>
              </a:rPr>
              <a:t>Табакокурение</a:t>
            </a:r>
            <a:r>
              <a:rPr lang="ru-RU" sz="2400" b="1" dirty="0">
                <a:solidFill>
                  <a:srgbClr val="A50021"/>
                </a:solidFill>
              </a:rPr>
              <a:t>; </a:t>
            </a:r>
          </a:p>
          <a:p>
            <a:pPr>
              <a:buFontTx/>
              <a:buChar char="•"/>
              <a:defRPr/>
            </a:pPr>
            <a:r>
              <a:rPr lang="ru-RU" sz="2400" b="1" dirty="0">
                <a:solidFill>
                  <a:srgbClr val="A50021"/>
                </a:solidFill>
              </a:rPr>
              <a:t> Наркомания; </a:t>
            </a:r>
          </a:p>
          <a:p>
            <a:pPr>
              <a:buFontTx/>
              <a:buChar char="•"/>
              <a:defRPr/>
            </a:pPr>
            <a:r>
              <a:rPr lang="ru-RU" sz="2400" b="1" dirty="0">
                <a:solidFill>
                  <a:srgbClr val="A50021"/>
                </a:solidFill>
              </a:rPr>
              <a:t> ВИЧ-инфицированность; </a:t>
            </a:r>
          </a:p>
          <a:p>
            <a:pPr>
              <a:buFontTx/>
              <a:buChar char="•"/>
              <a:defRPr/>
            </a:pPr>
            <a:r>
              <a:rPr lang="ru-RU" sz="2400" b="1" dirty="0">
                <a:solidFill>
                  <a:srgbClr val="A50021"/>
                </a:solidFill>
              </a:rPr>
              <a:t> Наличие сопутствующих</a:t>
            </a:r>
          </a:p>
          <a:p>
            <a:pPr>
              <a:defRPr/>
            </a:pPr>
            <a:r>
              <a:rPr lang="ru-RU" sz="2400" b="1" dirty="0">
                <a:solidFill>
                  <a:srgbClr val="A50021"/>
                </a:solidFill>
              </a:rPr>
              <a:t>          заболеваний: </a:t>
            </a:r>
          </a:p>
          <a:p>
            <a:pPr>
              <a:defRPr/>
            </a:pPr>
            <a:r>
              <a:rPr lang="ru-RU" sz="2400" b="1" dirty="0">
                <a:solidFill>
                  <a:srgbClr val="0066FF"/>
                </a:solidFill>
              </a:rPr>
              <a:t>(диабет, язвенная болезнь</a:t>
            </a:r>
          </a:p>
          <a:p>
            <a:pPr>
              <a:defRPr/>
            </a:pPr>
            <a:r>
              <a:rPr lang="ru-RU" sz="2400" b="1" dirty="0">
                <a:solidFill>
                  <a:srgbClr val="0066FF"/>
                </a:solidFill>
              </a:rPr>
              <a:t> желудка и </a:t>
            </a:r>
            <a:endParaRPr lang="ru-RU" sz="2400" b="1" dirty="0" smtClean="0">
              <a:solidFill>
                <a:srgbClr val="0066FF"/>
              </a:solidFill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0066FF"/>
                </a:solidFill>
              </a:rPr>
              <a:t>12-ти </a:t>
            </a:r>
            <a:r>
              <a:rPr lang="ru-RU" sz="2400" b="1" dirty="0">
                <a:solidFill>
                  <a:srgbClr val="0066FF"/>
                </a:solidFill>
              </a:rPr>
              <a:t>перстной кишки, </a:t>
            </a:r>
          </a:p>
          <a:p>
            <a:pPr>
              <a:defRPr/>
            </a:pPr>
            <a:r>
              <a:rPr lang="ru-RU" sz="2400" b="1" dirty="0">
                <a:solidFill>
                  <a:srgbClr val="0066FF"/>
                </a:solidFill>
              </a:rPr>
              <a:t>хронические </a:t>
            </a:r>
            <a:endParaRPr lang="ru-RU" sz="2400" b="1" dirty="0" smtClean="0">
              <a:solidFill>
                <a:srgbClr val="0066FF"/>
              </a:solidFill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0066FF"/>
                </a:solidFill>
              </a:rPr>
              <a:t>неспецифические</a:t>
            </a:r>
            <a:endParaRPr lang="ru-RU" sz="2400" b="1" dirty="0">
              <a:solidFill>
                <a:srgbClr val="0066FF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rgbClr val="0066FF"/>
                </a:solidFill>
              </a:rPr>
              <a:t> болезни легких).</a:t>
            </a:r>
          </a:p>
        </p:txBody>
      </p:sp>
      <p:pic>
        <p:nvPicPr>
          <p:cNvPr id="25618" name="Picture 18" descr="normal_3361066"/>
          <p:cNvPicPr>
            <a:picLocks noChangeAspect="1" noChangeArrowheads="1"/>
          </p:cNvPicPr>
          <p:nvPr/>
        </p:nvPicPr>
        <p:blipFill>
          <a:blip r:embed="rId5" cstate="email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404" y="1747837"/>
            <a:ext cx="2238375" cy="33623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20" descr="alko1_250"/>
          <p:cNvPicPr>
            <a:picLocks noChangeAspect="1" noChangeArrowheads="1"/>
          </p:cNvPicPr>
          <p:nvPr/>
        </p:nvPicPr>
        <p:blipFill>
          <a:blip r:embed="rId6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2950" y="2362200"/>
            <a:ext cx="2228850" cy="2438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22" descr="94211"/>
          <p:cNvPicPr>
            <a:picLocks noChangeAspect="1" noChangeArrowheads="1"/>
          </p:cNvPicPr>
          <p:nvPr/>
        </p:nvPicPr>
        <p:blipFill>
          <a:blip r:embed="rId7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900" y="5257800"/>
            <a:ext cx="2209800" cy="1600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Picture 24" descr="narkoman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945028"/>
            <a:ext cx="1752600" cy="1905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8" name="Picture 28" descr="1000693300"/>
          <p:cNvPicPr>
            <a:picLocks noChangeAspect="1" noChangeArrowheads="1"/>
          </p:cNvPicPr>
          <p:nvPr/>
        </p:nvPicPr>
        <p:blipFill>
          <a:blip r:embed="rId9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4945028"/>
            <a:ext cx="1524000" cy="1905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 animBg="1"/>
      <p:bldP spid="256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15364" name="Picture 4" descr="goltum0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43014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609600" y="152400"/>
            <a:ext cx="815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66FF"/>
                </a:solidFill>
              </a:rPr>
              <a:t>Основные симптомы туберкулеза</a:t>
            </a: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914400"/>
            <a:ext cx="4419600" cy="32766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chemeClr val="bg1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b="1" i="1" dirty="0">
                <a:solidFill>
                  <a:srgbClr val="0066FF"/>
                </a:solidFill>
              </a:rPr>
              <a:t>    Симптомы общие:</a:t>
            </a:r>
          </a:p>
          <a:p>
            <a:pPr>
              <a:defRPr/>
            </a:pPr>
            <a:endParaRPr lang="ru-RU" sz="2400" b="1" i="1" dirty="0">
              <a:solidFill>
                <a:srgbClr val="0066FF"/>
              </a:solidFill>
            </a:endParaRPr>
          </a:p>
          <a:p>
            <a:pPr>
              <a:defRPr/>
            </a:pPr>
            <a:r>
              <a:rPr lang="ru-RU" sz="2400" i="1" dirty="0">
                <a:solidFill>
                  <a:srgbClr val="A50021"/>
                </a:solidFill>
              </a:rPr>
              <a:t>+ +</a:t>
            </a:r>
            <a:r>
              <a:rPr lang="ru-RU" sz="2400" b="1" i="1" dirty="0">
                <a:solidFill>
                  <a:srgbClr val="A50021"/>
                </a:solidFill>
              </a:rPr>
              <a:t>  </a:t>
            </a:r>
            <a:r>
              <a:rPr lang="ru-RU" sz="2400" b="1" dirty="0">
                <a:solidFill>
                  <a:srgbClr val="A50021"/>
                </a:solidFill>
              </a:rPr>
              <a:t>Лихорадка и потливость</a:t>
            </a:r>
          </a:p>
          <a:p>
            <a:pPr>
              <a:defRPr/>
            </a:pPr>
            <a:r>
              <a:rPr lang="ru-RU" sz="2400" b="1" dirty="0">
                <a:solidFill>
                  <a:srgbClr val="A50021"/>
                </a:solidFill>
              </a:rPr>
              <a:t>+ +  Потеря массы тела</a:t>
            </a:r>
          </a:p>
          <a:p>
            <a:pPr>
              <a:defRPr/>
            </a:pPr>
            <a:r>
              <a:rPr lang="ru-RU" sz="2400" b="1" dirty="0">
                <a:solidFill>
                  <a:srgbClr val="A50021"/>
                </a:solidFill>
              </a:rPr>
              <a:t>+     Потеря аппетита</a:t>
            </a:r>
          </a:p>
          <a:p>
            <a:pPr>
              <a:defRPr/>
            </a:pPr>
            <a:r>
              <a:rPr lang="ru-RU" sz="2400" b="1" dirty="0">
                <a:solidFill>
                  <a:srgbClr val="A50021"/>
                </a:solidFill>
              </a:rPr>
              <a:t>+     Утомляемость</a:t>
            </a:r>
          </a:p>
          <a:p>
            <a:pPr>
              <a:defRPr/>
            </a:pPr>
            <a:r>
              <a:rPr lang="ru-RU" sz="2400" b="1" dirty="0">
                <a:solidFill>
                  <a:srgbClr val="A50021"/>
                </a:solidFill>
              </a:rPr>
              <a:t>+     Частые простуды</a:t>
            </a: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4419600" y="914400"/>
            <a:ext cx="4724400" cy="32766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b="1" i="1" dirty="0">
                <a:solidFill>
                  <a:srgbClr val="0066FF"/>
                </a:solidFill>
              </a:rPr>
              <a:t>             </a:t>
            </a:r>
          </a:p>
          <a:p>
            <a:pPr>
              <a:defRPr/>
            </a:pPr>
            <a:r>
              <a:rPr lang="ru-RU" sz="2400" b="1" i="1" dirty="0">
                <a:solidFill>
                  <a:srgbClr val="0066FF"/>
                </a:solidFill>
              </a:rPr>
              <a:t>            Симптомы</a:t>
            </a:r>
          </a:p>
          <a:p>
            <a:pPr>
              <a:defRPr/>
            </a:pPr>
            <a:r>
              <a:rPr lang="ru-RU" sz="2400" b="1" i="1" dirty="0">
                <a:solidFill>
                  <a:srgbClr val="0066FF"/>
                </a:solidFill>
              </a:rPr>
              <a:t>           дыхательные:</a:t>
            </a:r>
          </a:p>
          <a:p>
            <a:pPr>
              <a:defRPr/>
            </a:pPr>
            <a:endParaRPr lang="ru-RU" sz="2400" b="1" i="1" dirty="0">
              <a:solidFill>
                <a:srgbClr val="0066FF"/>
              </a:solidFill>
            </a:endParaRPr>
          </a:p>
          <a:p>
            <a:pPr>
              <a:defRPr/>
            </a:pPr>
            <a:r>
              <a:rPr lang="ru-RU" sz="2400" i="1" dirty="0"/>
              <a:t> </a:t>
            </a:r>
            <a:r>
              <a:rPr lang="ru-RU" sz="2400" b="1" i="1" dirty="0">
                <a:solidFill>
                  <a:srgbClr val="A50021"/>
                </a:solidFill>
              </a:rPr>
              <a:t>+ + </a:t>
            </a:r>
            <a:r>
              <a:rPr lang="ru-RU" sz="2400" b="1" dirty="0">
                <a:solidFill>
                  <a:srgbClr val="A50021"/>
                </a:solidFill>
              </a:rPr>
              <a:t>+   Кашель</a:t>
            </a:r>
          </a:p>
          <a:p>
            <a:pPr>
              <a:defRPr/>
            </a:pPr>
            <a:r>
              <a:rPr lang="ru-RU" sz="2400" b="1" dirty="0">
                <a:solidFill>
                  <a:srgbClr val="A50021"/>
                </a:solidFill>
              </a:rPr>
              <a:t> + + +  Мокрота</a:t>
            </a:r>
          </a:p>
          <a:p>
            <a:pPr>
              <a:defRPr/>
            </a:pPr>
            <a:r>
              <a:rPr lang="ru-RU" sz="2400" b="1" dirty="0">
                <a:solidFill>
                  <a:srgbClr val="A50021"/>
                </a:solidFill>
              </a:rPr>
              <a:t> + +  Кровохарканье</a:t>
            </a:r>
          </a:p>
          <a:p>
            <a:pPr>
              <a:defRPr/>
            </a:pPr>
            <a:r>
              <a:rPr lang="ru-RU" sz="2400" b="1" dirty="0">
                <a:solidFill>
                  <a:srgbClr val="A50021"/>
                </a:solidFill>
              </a:rPr>
              <a:t>+  Боли в груди</a:t>
            </a:r>
          </a:p>
          <a:p>
            <a:pPr>
              <a:defRPr/>
            </a:pPr>
            <a:r>
              <a:rPr lang="ru-RU" sz="2400" b="1" dirty="0">
                <a:solidFill>
                  <a:srgbClr val="A50021"/>
                </a:solidFill>
              </a:rPr>
              <a:t>+   Одышка</a:t>
            </a:r>
          </a:p>
          <a:p>
            <a:pPr>
              <a:defRPr/>
            </a:pPr>
            <a:r>
              <a:rPr lang="ru-RU" sz="2400" b="1" dirty="0">
                <a:solidFill>
                  <a:srgbClr val="A50021"/>
                </a:solidFill>
              </a:rPr>
              <a:t/>
            </a:r>
            <a:br>
              <a:rPr lang="ru-RU" sz="2400" b="1" dirty="0">
                <a:solidFill>
                  <a:srgbClr val="A50021"/>
                </a:solidFill>
              </a:rPr>
            </a:br>
            <a:endParaRPr lang="ru-RU" sz="2400" b="1" dirty="0">
              <a:solidFill>
                <a:srgbClr val="A50021"/>
              </a:solidFill>
            </a:endParaRP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0" y="4876800"/>
            <a:ext cx="9144000" cy="53340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 dirty="0"/>
              <a:t>(количество знаков + пропорционально их значимости)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1" grpId="0"/>
      <p:bldP spid="43022" grpId="0" animBg="1"/>
      <p:bldP spid="43023" grpId="0" animBg="1"/>
      <p:bldP spid="430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16388" name="Picture 4" descr="goltum0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6630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392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914400" y="304800"/>
            <a:ext cx="7696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 b="1" i="1" dirty="0">
                <a:solidFill>
                  <a:srgbClr val="A50021"/>
                </a:solidFill>
              </a:rPr>
              <a:t> СИМПТОМЫ ТУБЕРКУЛЕЗА</a:t>
            </a: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457200" y="1066800"/>
            <a:ext cx="4419600" cy="9144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A50021"/>
                </a:solidFill>
              </a:rPr>
              <a:t>Длительный кашель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 (более трех недель) </a:t>
            </a: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2819400" y="5486400"/>
            <a:ext cx="4419600" cy="9144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A50021"/>
                </a:solidFill>
              </a:rPr>
              <a:t> Потеря массы тела </a:t>
            </a:r>
          </a:p>
        </p:txBody>
      </p:sp>
      <p:pic>
        <p:nvPicPr>
          <p:cNvPr id="26653" name="Picture 29" descr="Игоря Маренко, надышавшегося продуктами горения, мучает сильный кашель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762000"/>
            <a:ext cx="2914650" cy="1752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9" name="Picture 35" descr="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4876800"/>
            <a:ext cx="1524000" cy="1828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1295400" y="2819400"/>
            <a:ext cx="4419600" cy="9144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A50021"/>
                </a:solidFill>
              </a:rPr>
              <a:t>Кровохарканье </a:t>
            </a:r>
          </a:p>
        </p:txBody>
      </p:sp>
      <p:pic>
        <p:nvPicPr>
          <p:cNvPr id="26663" name="Picture 39" descr="281916"/>
          <p:cNvPicPr>
            <a:picLocks noChangeAspect="1" noChangeArrowheads="1"/>
          </p:cNvPicPr>
          <p:nvPr/>
        </p:nvPicPr>
        <p:blipFill>
          <a:blip r:embed="rId7" cstate="email">
            <a:lum bright="24000" contras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2209800" cy="2057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4" name="Picture 40" descr="Кровотечение легочное, кровохаркань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2133600" cy="1676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2465196" y="3895411"/>
            <a:ext cx="320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66FF"/>
                </a:solidFill>
              </a:rPr>
              <a:t>примесь крови </a:t>
            </a:r>
            <a:endParaRPr lang="ru-RU" sz="2400" b="1" dirty="0" smtClean="0">
              <a:solidFill>
                <a:srgbClr val="0066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66FF"/>
                </a:solidFill>
              </a:rPr>
              <a:t>в </a:t>
            </a:r>
            <a:r>
              <a:rPr lang="ru-RU" sz="2400" b="1" dirty="0">
                <a:solidFill>
                  <a:srgbClr val="0066FF"/>
                </a:solidFill>
              </a:rPr>
              <a:t>мокроте</a:t>
            </a:r>
            <a:r>
              <a:rPr lang="ru-RU" sz="2400" dirty="0"/>
              <a:t> 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/>
      <p:bldP spid="26648" grpId="0" animBg="1"/>
      <p:bldP spid="26650" grpId="0" animBg="1"/>
      <p:bldP spid="26662" grpId="0" animBg="1"/>
      <p:bldP spid="266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17412" name="Picture 4" descr="goltum0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44038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16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533400" y="381000"/>
            <a:ext cx="4419600" cy="9144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A50021"/>
                </a:solidFill>
              </a:rPr>
              <a:t>Сильное потоотделение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 (особенно ночью) </a:t>
            </a:r>
          </a:p>
        </p:txBody>
      </p:sp>
      <p:pic>
        <p:nvPicPr>
          <p:cNvPr id="44046" name="Picture 14" descr="Картинка 4 из 20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52400"/>
            <a:ext cx="2667000" cy="32956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15" descr="part4_1"/>
          <p:cNvPicPr>
            <a:picLocks noChangeAspect="1" noChangeArrowheads="1"/>
          </p:cNvPicPr>
          <p:nvPr/>
        </p:nvPicPr>
        <p:blipFill>
          <a:blip r:embed="rId7">
            <a:lum bright="18000" contras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1612" y="1371600"/>
            <a:ext cx="2795588" cy="2286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685800" y="4800600"/>
            <a:ext cx="4267200" cy="9144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A50021"/>
                </a:solidFill>
              </a:rPr>
              <a:t>Потеря аппетита </a:t>
            </a:r>
          </a:p>
        </p:txBody>
      </p:sp>
      <p:pic>
        <p:nvPicPr>
          <p:cNvPr id="44049" name="Picture 17" descr="foto-full-37565-612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5475" y="3619500"/>
            <a:ext cx="2981325" cy="30861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5" grpId="0" animBg="1"/>
      <p:bldP spid="440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18436" name="Picture 4" descr="goltum0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7654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228600" y="4191000"/>
            <a:ext cx="4267200" cy="9144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A50021"/>
                </a:solidFill>
              </a:rPr>
              <a:t>Упадок сил и слабость </a:t>
            </a:r>
          </a:p>
        </p:txBody>
      </p:sp>
      <p:pic>
        <p:nvPicPr>
          <p:cNvPr id="27669" name="Picture 21" descr="228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5181600"/>
            <a:ext cx="1905000" cy="15049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23" descr="1506856_ff7c85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2619375" cy="33623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381000" y="609600"/>
            <a:ext cx="4419600" cy="16002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A50021"/>
                </a:solidFill>
              </a:rPr>
              <a:t>Периодическое повышение 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температуры (37,2-37,5), 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 чаще бывает вечером 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(17-21 час.). </a:t>
            </a:r>
          </a:p>
        </p:txBody>
      </p:sp>
      <p:pic>
        <p:nvPicPr>
          <p:cNvPr id="27679" name="Picture 31" descr="1224068255_temp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457200"/>
            <a:ext cx="2857500" cy="21431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3" grpId="0" animBg="1"/>
      <p:bldP spid="276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19460" name="Picture 4" descr="goltum0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40966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64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5257800" y="3352800"/>
            <a:ext cx="3733800" cy="9144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A50021"/>
                </a:solidFill>
              </a:rPr>
              <a:t> Боли в грудной клетке </a:t>
            </a:r>
          </a:p>
        </p:txBody>
      </p:sp>
      <p:pic>
        <p:nvPicPr>
          <p:cNvPr id="40974" name="Picture 14" descr="1_-0031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3429000" cy="304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228600" y="3352800"/>
            <a:ext cx="3810000" cy="9144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A50021"/>
                </a:solidFill>
              </a:rPr>
              <a:t> Одышка </a:t>
            </a:r>
          </a:p>
        </p:txBody>
      </p:sp>
      <p:pic>
        <p:nvPicPr>
          <p:cNvPr id="40976" name="Picture 16" descr="3(47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3886200" cy="2895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152400" y="4648200"/>
            <a:ext cx="8839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66FF"/>
                </a:solidFill>
              </a:rPr>
              <a:t>Одним из наиболее веских аргументов </a:t>
            </a:r>
            <a:endParaRPr lang="ru-RU" sz="2400" b="1" dirty="0" smtClean="0">
              <a:solidFill>
                <a:srgbClr val="0066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66FF"/>
                </a:solidFill>
              </a:rPr>
              <a:t>при </a:t>
            </a:r>
            <a:r>
              <a:rPr lang="ru-RU" sz="2400" b="1" dirty="0">
                <a:solidFill>
                  <a:srgbClr val="0066FF"/>
                </a:solidFill>
              </a:rPr>
              <a:t>диагностике туберкулеза </a:t>
            </a:r>
          </a:p>
          <a:p>
            <a:pPr algn="ctr"/>
            <a:r>
              <a:rPr lang="ru-RU" sz="2400" b="1" dirty="0">
                <a:solidFill>
                  <a:srgbClr val="0066FF"/>
                </a:solidFill>
              </a:rPr>
              <a:t>является постоянное нарастание признаков </a:t>
            </a:r>
            <a:endParaRPr lang="ru-RU" sz="2400" b="1" dirty="0" smtClean="0">
              <a:solidFill>
                <a:srgbClr val="0066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66FF"/>
                </a:solidFill>
              </a:rPr>
              <a:t>в </a:t>
            </a:r>
            <a:r>
              <a:rPr lang="ru-RU" sz="2400" b="1" dirty="0">
                <a:solidFill>
                  <a:srgbClr val="0066FF"/>
                </a:solidFill>
              </a:rPr>
              <a:t>течение недель или месяцев.</a:t>
            </a:r>
          </a:p>
          <a:p>
            <a:pPr algn="ctr"/>
            <a:r>
              <a:rPr lang="ru-RU" sz="2400" b="1" dirty="0">
                <a:solidFill>
                  <a:srgbClr val="0066FF"/>
                </a:solidFill>
              </a:rPr>
              <a:t> Особенно это относится к общим симптомам:</a:t>
            </a:r>
          </a:p>
          <a:p>
            <a:pPr algn="ctr"/>
            <a:r>
              <a:rPr lang="ru-RU" sz="2400" b="1" dirty="0">
                <a:solidFill>
                  <a:srgbClr val="0066FF"/>
                </a:solidFill>
              </a:rPr>
              <a:t> потеря массы тела, аппетита, утомляемость и лихорадка.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 animBg="1"/>
      <p:bldP spid="40975" grpId="0" animBg="1"/>
      <p:bldP spid="409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484" name="Picture 4" descr="goltum0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33798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88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304800" y="533400"/>
            <a:ext cx="8534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A50021"/>
                </a:solidFill>
              </a:rPr>
              <a:t>По локализации различают: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туберкулез </a:t>
            </a:r>
            <a:r>
              <a:rPr lang="ru-RU" sz="2400" b="1" dirty="0">
                <a:solidFill>
                  <a:srgbClr val="A50021"/>
                </a:solidFill>
              </a:rPr>
              <a:t>легких (83-88%) 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и внелегочный </a:t>
            </a:r>
            <a:r>
              <a:rPr lang="ru-RU" sz="2400" b="1" dirty="0">
                <a:solidFill>
                  <a:srgbClr val="A50021"/>
                </a:solidFill>
              </a:rPr>
              <a:t>(12-17%). 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2753474"/>
            <a:ext cx="9144000" cy="402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2400" b="1" dirty="0"/>
              <a:t>                             </a:t>
            </a:r>
            <a:r>
              <a:rPr lang="ru-RU" sz="2400" dirty="0">
                <a:solidFill>
                  <a:srgbClr val="0066FF"/>
                </a:solidFill>
              </a:rPr>
              <a:t>Внелегочные формы туберкулеза</a:t>
            </a:r>
            <a:r>
              <a:rPr lang="ru-RU" sz="2400" dirty="0" smtClean="0">
                <a:solidFill>
                  <a:srgbClr val="0066FF"/>
                </a:solidFill>
              </a:rPr>
              <a:t>:</a:t>
            </a:r>
          </a:p>
          <a:p>
            <a:endParaRPr lang="ru-RU" sz="2400" dirty="0">
              <a:solidFill>
                <a:srgbClr val="0066FF"/>
              </a:solidFill>
            </a:endParaRPr>
          </a:p>
          <a:p>
            <a:pPr>
              <a:buFontTx/>
              <a:buChar char="•"/>
            </a:pPr>
            <a:r>
              <a:rPr lang="ru-RU" sz="2400" dirty="0">
                <a:solidFill>
                  <a:srgbClr val="0066FF"/>
                </a:solidFill>
              </a:rPr>
              <a:t> Костей и суставов.</a:t>
            </a:r>
          </a:p>
          <a:p>
            <a:pPr>
              <a:buFontTx/>
              <a:buChar char="•"/>
            </a:pPr>
            <a:r>
              <a:rPr lang="ru-RU" sz="2400" dirty="0">
                <a:solidFill>
                  <a:srgbClr val="0066FF"/>
                </a:solidFill>
              </a:rPr>
              <a:t> Почек и мочевыводящих путей.</a:t>
            </a:r>
          </a:p>
          <a:p>
            <a:pPr>
              <a:buFontTx/>
              <a:buChar char="•"/>
            </a:pPr>
            <a:r>
              <a:rPr lang="ru-RU" sz="2400" dirty="0">
                <a:solidFill>
                  <a:srgbClr val="0066FF"/>
                </a:solidFill>
              </a:rPr>
              <a:t> </a:t>
            </a:r>
            <a:r>
              <a:rPr lang="ru-RU" sz="2400" dirty="0" smtClean="0">
                <a:solidFill>
                  <a:srgbClr val="0066FF"/>
                </a:solidFill>
              </a:rPr>
              <a:t>Половых </a:t>
            </a:r>
            <a:r>
              <a:rPr lang="ru-RU" sz="2400" dirty="0">
                <a:solidFill>
                  <a:srgbClr val="0066FF"/>
                </a:solidFill>
              </a:rPr>
              <a:t>органов.</a:t>
            </a:r>
          </a:p>
          <a:p>
            <a:pPr>
              <a:buFontTx/>
              <a:buChar char="•"/>
            </a:pPr>
            <a:r>
              <a:rPr lang="ru-RU" sz="2400" dirty="0">
                <a:solidFill>
                  <a:srgbClr val="0066FF"/>
                </a:solidFill>
              </a:rPr>
              <a:t> Туберкулез глаза.</a:t>
            </a:r>
          </a:p>
          <a:p>
            <a:pPr>
              <a:buFontTx/>
              <a:buChar char="•"/>
            </a:pPr>
            <a:r>
              <a:rPr lang="ru-RU" sz="2400" dirty="0">
                <a:solidFill>
                  <a:srgbClr val="0066FF"/>
                </a:solidFill>
              </a:rPr>
              <a:t> Мозговых оболочек и центральной нервной системы </a:t>
            </a:r>
            <a:endParaRPr lang="ru-RU" sz="2400" dirty="0" smtClean="0">
              <a:solidFill>
                <a:srgbClr val="0066FF"/>
              </a:solidFill>
            </a:endParaRPr>
          </a:p>
          <a:p>
            <a:r>
              <a:rPr lang="ru-RU" sz="2400" dirty="0">
                <a:solidFill>
                  <a:srgbClr val="0066FF"/>
                </a:solidFill>
              </a:rPr>
              <a:t> </a:t>
            </a:r>
            <a:r>
              <a:rPr lang="ru-RU" sz="2400" dirty="0" smtClean="0">
                <a:solidFill>
                  <a:srgbClr val="0066FF"/>
                </a:solidFill>
              </a:rPr>
              <a:t> </a:t>
            </a:r>
            <a:r>
              <a:rPr lang="ru-RU" sz="2400" dirty="0" smtClean="0">
                <a:solidFill>
                  <a:srgbClr val="0066FF"/>
                </a:solidFill>
              </a:rPr>
              <a:t>(</a:t>
            </a:r>
            <a:r>
              <a:rPr lang="ru-RU" sz="2400" dirty="0">
                <a:solidFill>
                  <a:srgbClr val="0066FF"/>
                </a:solidFill>
              </a:rPr>
              <a:t>менингит).</a:t>
            </a:r>
          </a:p>
          <a:p>
            <a:pPr>
              <a:buFontTx/>
              <a:buChar char="•"/>
            </a:pPr>
            <a:r>
              <a:rPr lang="ru-RU" sz="2400" dirty="0">
                <a:solidFill>
                  <a:srgbClr val="0066FF"/>
                </a:solidFill>
              </a:rPr>
              <a:t> Кишечника, брюшины и брыжеечных лимфатических узлов.</a:t>
            </a:r>
          </a:p>
          <a:p>
            <a:pPr>
              <a:buFontTx/>
              <a:buChar char="•"/>
            </a:pPr>
            <a:r>
              <a:rPr lang="ru-RU" sz="2400" dirty="0">
                <a:solidFill>
                  <a:srgbClr val="0066FF"/>
                </a:solidFill>
              </a:rPr>
              <a:t> Кожи.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5" grpId="0"/>
      <p:bldP spid="338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076" name="Picture 4" descr="goltum0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4" name="Rectangle 1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A50021"/>
                </a:solidFill>
              </a:rPr>
              <a:t>В настоящее время в мире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около </a:t>
            </a:r>
            <a:r>
              <a:rPr lang="ru-RU" sz="2400" b="1" dirty="0">
                <a:solidFill>
                  <a:srgbClr val="0066FF"/>
                </a:solidFill>
              </a:rPr>
              <a:t>15 млн.</a:t>
            </a:r>
            <a:r>
              <a:rPr lang="ru-RU" sz="2400" b="1" dirty="0">
                <a:solidFill>
                  <a:srgbClr val="A50021"/>
                </a:solidFill>
              </a:rPr>
              <a:t> больных туберкулёзом,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 из них 11 млн. — в трудоспособном возрасте. </a:t>
            </a:r>
          </a:p>
          <a:p>
            <a:pPr algn="ctr"/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Около </a:t>
            </a:r>
            <a:r>
              <a:rPr lang="ru-RU" sz="2400" b="1" dirty="0">
                <a:solidFill>
                  <a:srgbClr val="A50021"/>
                </a:solidFill>
              </a:rPr>
              <a:t>трети жителей нашей планеты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инфицированы </a:t>
            </a:r>
            <a:r>
              <a:rPr lang="ru-RU" sz="2400" b="1" dirty="0">
                <a:solidFill>
                  <a:srgbClr val="A50021"/>
                </a:solidFill>
              </a:rPr>
              <a:t>микобактерией </a:t>
            </a:r>
            <a:r>
              <a:rPr lang="ru-RU" sz="2400" b="1" dirty="0" smtClean="0">
                <a:solidFill>
                  <a:srgbClr val="A50021"/>
                </a:solidFill>
              </a:rPr>
              <a:t>туберкулёза</a:t>
            </a:r>
            <a:r>
              <a:rPr lang="ru-RU" sz="2400" b="1" dirty="0">
                <a:solidFill>
                  <a:srgbClr val="A50021"/>
                </a:solidFill>
              </a:rPr>
              <a:t>. </a:t>
            </a:r>
          </a:p>
          <a:p>
            <a:pPr algn="ctr"/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У </a:t>
            </a:r>
            <a:r>
              <a:rPr lang="ru-RU" sz="2400" b="1" dirty="0">
                <a:solidFill>
                  <a:srgbClr val="A50021"/>
                </a:solidFill>
              </a:rPr>
              <a:t>подавляющего большинства инфицированных 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людей (90%) заболевание не развивается.</a:t>
            </a:r>
          </a:p>
          <a:p>
            <a:pPr algn="ctr"/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По </a:t>
            </a:r>
            <a:r>
              <a:rPr lang="ru-RU" sz="2400" b="1" dirty="0">
                <a:solidFill>
                  <a:srgbClr val="A50021"/>
                </a:solidFill>
              </a:rPr>
              <a:t>прогнозам ВОЗ в ближайшие двадцать лет ожидается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до </a:t>
            </a:r>
            <a:r>
              <a:rPr lang="ru-RU" sz="2400" b="1" dirty="0" smtClean="0">
                <a:solidFill>
                  <a:srgbClr val="0066FF"/>
                </a:solidFill>
              </a:rPr>
              <a:t>90 </a:t>
            </a:r>
            <a:r>
              <a:rPr lang="ru-RU" sz="2400" b="1" dirty="0">
                <a:solidFill>
                  <a:srgbClr val="0066FF"/>
                </a:solidFill>
              </a:rPr>
              <a:t>млн.</a:t>
            </a:r>
            <a:r>
              <a:rPr lang="ru-RU" sz="2400" b="1" dirty="0">
                <a:solidFill>
                  <a:srgbClr val="A50021"/>
                </a:solidFill>
              </a:rPr>
              <a:t> новых случаев туберкулёза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и </a:t>
            </a:r>
            <a:r>
              <a:rPr lang="ru-RU" sz="2400" b="1" dirty="0">
                <a:solidFill>
                  <a:srgbClr val="A50021"/>
                </a:solidFill>
              </a:rPr>
              <a:t>до </a:t>
            </a:r>
            <a:r>
              <a:rPr lang="ru-RU" sz="2400" b="1" dirty="0">
                <a:solidFill>
                  <a:srgbClr val="0066FF"/>
                </a:solidFill>
              </a:rPr>
              <a:t>30 млн.</a:t>
            </a:r>
            <a:r>
              <a:rPr lang="ru-RU" sz="2400" b="1" dirty="0">
                <a:solidFill>
                  <a:srgbClr val="A50021"/>
                </a:solidFill>
              </a:rPr>
              <a:t> смертей от него.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1508" name="Picture 4" descr="goltum0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34822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12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914400" y="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 b="1" i="1" dirty="0">
                <a:solidFill>
                  <a:srgbClr val="0066FF"/>
                </a:solidFill>
              </a:rPr>
              <a:t>Туберкулез легких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0" y="914400"/>
            <a:ext cx="914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A50021"/>
                </a:solidFill>
              </a:rPr>
              <a:t>Туберкулез легких может протекать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самым </a:t>
            </a:r>
            <a:r>
              <a:rPr lang="ru-RU" sz="2400" b="1" dirty="0">
                <a:solidFill>
                  <a:srgbClr val="A50021"/>
                </a:solidFill>
              </a:rPr>
              <a:t>различным образом: </a:t>
            </a:r>
            <a:endParaRPr lang="en-US" sz="2400" b="1" dirty="0">
              <a:solidFill>
                <a:srgbClr val="A50021"/>
              </a:solidFill>
            </a:endParaRP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начиная с легких форм,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когда </a:t>
            </a:r>
            <a:r>
              <a:rPr lang="ru-RU" sz="2400" b="1" dirty="0">
                <a:solidFill>
                  <a:srgbClr val="A50021"/>
                </a:solidFill>
              </a:rPr>
              <a:t>больной является практически здоровым</a:t>
            </a:r>
            <a:endParaRPr lang="en-US" sz="2400" b="1" dirty="0">
              <a:solidFill>
                <a:srgbClr val="A50021"/>
              </a:solidFill>
            </a:endParaRP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 и даже сам не подозревает о</a:t>
            </a:r>
            <a:r>
              <a:rPr lang="en-US" sz="2400" b="1" dirty="0">
                <a:solidFill>
                  <a:srgbClr val="A50021"/>
                </a:solidFill>
              </a:rPr>
              <a:t> </a:t>
            </a:r>
            <a:r>
              <a:rPr lang="ru-RU" sz="2400" b="1" dirty="0">
                <a:solidFill>
                  <a:srgbClr val="A50021"/>
                </a:solidFill>
              </a:rPr>
              <a:t>наличии болезни,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и </a:t>
            </a:r>
            <a:r>
              <a:rPr lang="ru-RU" sz="2400" b="1" dirty="0">
                <a:solidFill>
                  <a:srgbClr val="A50021"/>
                </a:solidFill>
              </a:rPr>
              <a:t>кончая </a:t>
            </a:r>
            <a:r>
              <a:rPr lang="ru-RU" sz="2400" b="1" dirty="0" smtClean="0">
                <a:solidFill>
                  <a:srgbClr val="A50021"/>
                </a:solidFill>
              </a:rPr>
              <a:t>тяжелыми </a:t>
            </a:r>
            <a:r>
              <a:rPr lang="ru-RU" sz="2400" b="1" dirty="0">
                <a:solidFill>
                  <a:srgbClr val="A50021"/>
                </a:solidFill>
              </a:rPr>
              <a:t>формами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(</a:t>
            </a:r>
            <a:r>
              <a:rPr lang="ru-RU" sz="2400" b="1" dirty="0">
                <a:solidFill>
                  <a:srgbClr val="A50021"/>
                </a:solidFill>
              </a:rPr>
              <a:t>творожистая пневмония, милиарный туберкулез), </a:t>
            </a:r>
            <a:endParaRPr lang="en-US" sz="2400" b="1" dirty="0">
              <a:solidFill>
                <a:srgbClr val="A50021"/>
              </a:solidFill>
            </a:endParaRP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которые встречаются сейчас достаточно часто. </a:t>
            </a:r>
          </a:p>
        </p:txBody>
      </p:sp>
      <p:pic>
        <p:nvPicPr>
          <p:cNvPr id="34835" name="Picture 19" descr="3544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3394587"/>
            <a:ext cx="4038600" cy="33872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2" grpId="0"/>
      <p:bldP spid="348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2532" name="Picture 4" descr="goltum0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274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31750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36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2400" b="1" dirty="0">
                <a:solidFill>
                  <a:srgbClr val="A50021"/>
                </a:solidFill>
              </a:rPr>
              <a:t>Наблюдаются случаи полного излечения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r>
              <a:rPr lang="ru-RU" sz="2400" b="1" dirty="0" smtClean="0">
                <a:solidFill>
                  <a:srgbClr val="A50021"/>
                </a:solidFill>
              </a:rPr>
              <a:t>туберкулеза </a:t>
            </a:r>
            <a:r>
              <a:rPr lang="ru-RU" sz="2400" b="1" dirty="0">
                <a:solidFill>
                  <a:srgbClr val="A50021"/>
                </a:solidFill>
              </a:rPr>
              <a:t>легких.</a:t>
            </a:r>
          </a:p>
          <a:p>
            <a:endParaRPr lang="ru-RU" sz="2000" b="1" dirty="0" smtClean="0">
              <a:solidFill>
                <a:srgbClr val="A50021"/>
              </a:solidFill>
            </a:endParaRPr>
          </a:p>
          <a:p>
            <a:r>
              <a:rPr lang="ru-RU" sz="2400" b="1" dirty="0" smtClean="0">
                <a:solidFill>
                  <a:srgbClr val="A50021"/>
                </a:solidFill>
              </a:rPr>
              <a:t>Обычно </a:t>
            </a:r>
            <a:r>
              <a:rPr lang="ru-RU" sz="2400" b="1" dirty="0">
                <a:solidFill>
                  <a:srgbClr val="A50021"/>
                </a:solidFill>
              </a:rPr>
              <a:t>туберкулез длится годами, медленно, хронически. </a:t>
            </a:r>
          </a:p>
          <a:p>
            <a:endParaRPr lang="ru-RU" sz="2000" b="1" dirty="0" smtClean="0">
              <a:solidFill>
                <a:srgbClr val="A50021"/>
              </a:solidFill>
            </a:endParaRPr>
          </a:p>
          <a:p>
            <a:r>
              <a:rPr lang="ru-RU" sz="2400" b="1" dirty="0" smtClean="0">
                <a:solidFill>
                  <a:srgbClr val="A50021"/>
                </a:solidFill>
              </a:rPr>
              <a:t>В </a:t>
            </a:r>
            <a:r>
              <a:rPr lang="ru-RU" sz="2400" b="1" dirty="0">
                <a:solidFill>
                  <a:srgbClr val="A50021"/>
                </a:solidFill>
              </a:rPr>
              <a:t>течении болезни наблюдаются колебания — периоды</a:t>
            </a:r>
          </a:p>
          <a:p>
            <a:r>
              <a:rPr lang="ru-RU" sz="2400" b="1" dirty="0">
                <a:solidFill>
                  <a:srgbClr val="A50021"/>
                </a:solidFill>
              </a:rPr>
              <a:t> ухудшения сменяются улучшением и даже состоянием </a:t>
            </a:r>
          </a:p>
          <a:p>
            <a:r>
              <a:rPr lang="ru-RU" sz="2400" b="1" dirty="0">
                <a:solidFill>
                  <a:srgbClr val="A50021"/>
                </a:solidFill>
              </a:rPr>
              <a:t>видимого выздоровления.</a:t>
            </a:r>
          </a:p>
          <a:p>
            <a:endParaRPr lang="ru-RU" sz="2000" b="1" dirty="0" smtClean="0">
              <a:solidFill>
                <a:srgbClr val="A50021"/>
              </a:solidFill>
            </a:endParaRPr>
          </a:p>
          <a:p>
            <a:r>
              <a:rPr lang="ru-RU" sz="2400" b="1" dirty="0" smtClean="0">
                <a:solidFill>
                  <a:srgbClr val="A50021"/>
                </a:solidFill>
              </a:rPr>
              <a:t>Обострения </a:t>
            </a:r>
            <a:r>
              <a:rPr lang="ru-RU" sz="2400" b="1" dirty="0">
                <a:solidFill>
                  <a:srgbClr val="A50021"/>
                </a:solidFill>
              </a:rPr>
              <a:t>процесса чаще бывают весной и </a:t>
            </a:r>
            <a:r>
              <a:rPr lang="ru-RU" sz="2400" b="1" dirty="0" smtClean="0">
                <a:solidFill>
                  <a:srgbClr val="A50021"/>
                </a:solidFill>
              </a:rPr>
              <a:t>осенью</a:t>
            </a:r>
            <a:r>
              <a:rPr lang="ru-RU" sz="2400" b="1" dirty="0">
                <a:solidFill>
                  <a:srgbClr val="A50021"/>
                </a:solidFill>
              </a:rPr>
              <a:t>.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r>
              <a:rPr lang="ru-RU" sz="2400" b="1" dirty="0" smtClean="0">
                <a:solidFill>
                  <a:srgbClr val="A50021"/>
                </a:solidFill>
              </a:rPr>
              <a:t>Зима </a:t>
            </a:r>
            <a:r>
              <a:rPr lang="ru-RU" sz="2400" b="1" dirty="0">
                <a:solidFill>
                  <a:srgbClr val="A50021"/>
                </a:solidFill>
              </a:rPr>
              <a:t>и </a:t>
            </a:r>
            <a:r>
              <a:rPr lang="ru-RU" sz="2400" b="1" dirty="0" smtClean="0">
                <a:solidFill>
                  <a:srgbClr val="A50021"/>
                </a:solidFill>
              </a:rPr>
              <a:t>лето переносятся </a:t>
            </a:r>
            <a:r>
              <a:rPr lang="ru-RU" sz="2400" b="1" dirty="0">
                <a:solidFill>
                  <a:srgbClr val="A50021"/>
                </a:solidFill>
              </a:rPr>
              <a:t>лучше. </a:t>
            </a:r>
          </a:p>
          <a:p>
            <a:endParaRPr lang="ru-RU" sz="2000" b="1" dirty="0" smtClean="0">
              <a:solidFill>
                <a:srgbClr val="A50021"/>
              </a:solidFill>
            </a:endParaRPr>
          </a:p>
          <a:p>
            <a:r>
              <a:rPr lang="ru-RU" sz="2400" b="1" dirty="0" smtClean="0">
                <a:solidFill>
                  <a:srgbClr val="A50021"/>
                </a:solidFill>
              </a:rPr>
              <a:t>Самочувствие </a:t>
            </a:r>
            <a:r>
              <a:rPr lang="ru-RU" sz="2400" b="1" dirty="0">
                <a:solidFill>
                  <a:srgbClr val="A50021"/>
                </a:solidFill>
              </a:rPr>
              <a:t>резко ухудшается,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r>
              <a:rPr lang="ru-RU" sz="2400" b="1" dirty="0" smtClean="0">
                <a:solidFill>
                  <a:srgbClr val="A50021"/>
                </a:solidFill>
              </a:rPr>
              <a:t>если </a:t>
            </a:r>
            <a:r>
              <a:rPr lang="ru-RU" sz="2400" b="1" dirty="0">
                <a:solidFill>
                  <a:srgbClr val="A50021"/>
                </a:solidFill>
              </a:rPr>
              <a:t>присоединяются различные </a:t>
            </a:r>
            <a:r>
              <a:rPr lang="ru-RU" sz="2400" b="1" dirty="0" smtClean="0">
                <a:solidFill>
                  <a:srgbClr val="A50021"/>
                </a:solidFill>
              </a:rPr>
              <a:t>осложнения </a:t>
            </a:r>
          </a:p>
          <a:p>
            <a:r>
              <a:rPr lang="ru-RU" sz="2400" b="1" dirty="0" smtClean="0">
                <a:solidFill>
                  <a:srgbClr val="A50021"/>
                </a:solidFill>
              </a:rPr>
              <a:t>в </a:t>
            </a:r>
            <a:r>
              <a:rPr lang="ru-RU" sz="2400" b="1" dirty="0">
                <a:solidFill>
                  <a:srgbClr val="A50021"/>
                </a:solidFill>
              </a:rPr>
              <a:t>виде перехода туберкулезного процесса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r>
              <a:rPr lang="ru-RU" sz="2400" b="1" dirty="0" smtClean="0">
                <a:solidFill>
                  <a:srgbClr val="A50021"/>
                </a:solidFill>
              </a:rPr>
              <a:t>с легкого </a:t>
            </a:r>
            <a:r>
              <a:rPr lang="ru-RU" sz="2400" b="1" dirty="0">
                <a:solidFill>
                  <a:srgbClr val="A50021"/>
                </a:solidFill>
              </a:rPr>
              <a:t>на другие органы (кишечник, </a:t>
            </a:r>
            <a:r>
              <a:rPr lang="en-US" sz="2400" b="1" dirty="0">
                <a:solidFill>
                  <a:srgbClr val="A50021"/>
                </a:solidFill>
              </a:rPr>
              <a:t>I </a:t>
            </a:r>
            <a:r>
              <a:rPr lang="ru-RU" sz="2400" b="1" dirty="0">
                <a:solidFill>
                  <a:srgbClr val="A50021"/>
                </a:solidFill>
              </a:rPr>
              <a:t>почки, </a:t>
            </a:r>
            <a:r>
              <a:rPr lang="ru-RU" sz="2400" b="1" dirty="0" smtClean="0">
                <a:solidFill>
                  <a:srgbClr val="A50021"/>
                </a:solidFill>
              </a:rPr>
              <a:t>брюшину…).</a:t>
            </a:r>
            <a:endParaRPr lang="ru-RU" sz="2400" b="1" dirty="0">
              <a:solidFill>
                <a:srgbClr val="A50021"/>
              </a:solidFill>
            </a:endParaRPr>
          </a:p>
          <a:p>
            <a:endParaRPr lang="ru-RU" sz="2000" b="1" dirty="0" smtClean="0">
              <a:solidFill>
                <a:srgbClr val="A50021"/>
              </a:solidFill>
            </a:endParaRPr>
          </a:p>
          <a:p>
            <a:r>
              <a:rPr lang="ru-RU" sz="2400" b="1" dirty="0" smtClean="0">
                <a:solidFill>
                  <a:srgbClr val="A50021"/>
                </a:solidFill>
              </a:rPr>
              <a:t>Наиболее </a:t>
            </a:r>
            <a:r>
              <a:rPr lang="ru-RU" sz="2400" b="1" dirty="0">
                <a:solidFill>
                  <a:srgbClr val="A50021"/>
                </a:solidFill>
              </a:rPr>
              <a:t>тяжелыми осложнениями являются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r>
              <a:rPr lang="ru-RU" sz="2400" b="1" dirty="0" smtClean="0">
                <a:solidFill>
                  <a:srgbClr val="A50021"/>
                </a:solidFill>
              </a:rPr>
              <a:t>туберкулезный </a:t>
            </a:r>
            <a:r>
              <a:rPr lang="ru-RU" sz="2400" b="1" dirty="0">
                <a:solidFill>
                  <a:srgbClr val="A50021"/>
                </a:solidFill>
              </a:rPr>
              <a:t>менингит и милиарный туберкулез.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3556" name="Picture 4" descr="goltum0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32774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60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609600" y="3810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A50021"/>
                </a:solidFill>
              </a:rPr>
              <a:t>Туберкулез легких нужно отличать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от </a:t>
            </a:r>
            <a:r>
              <a:rPr lang="ru-RU" sz="2400" b="1" dirty="0">
                <a:solidFill>
                  <a:srgbClr val="A50021"/>
                </a:solidFill>
              </a:rPr>
              <a:t>других </a:t>
            </a:r>
            <a:r>
              <a:rPr lang="ru-RU" sz="2400" b="1" dirty="0" smtClean="0">
                <a:solidFill>
                  <a:srgbClr val="A50021"/>
                </a:solidFill>
              </a:rPr>
              <a:t>легочных заболеваний:</a:t>
            </a:r>
          </a:p>
          <a:p>
            <a:pPr algn="ctr"/>
            <a:endParaRPr lang="ru-RU" sz="2400" b="1" dirty="0">
              <a:solidFill>
                <a:srgbClr val="A5002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A50021"/>
                </a:solidFill>
              </a:rPr>
              <a:t>бронхитов</a:t>
            </a:r>
            <a:r>
              <a:rPr lang="ru-RU" sz="2400" b="1" dirty="0">
                <a:solidFill>
                  <a:srgbClr val="A50021"/>
                </a:solidFill>
              </a:rPr>
              <a:t>,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A50021"/>
                </a:solidFill>
              </a:rPr>
              <a:t>пневмоний</a:t>
            </a:r>
            <a:r>
              <a:rPr lang="ru-RU" sz="2400" b="1" dirty="0">
                <a:solidFill>
                  <a:srgbClr val="A50021"/>
                </a:solidFill>
              </a:rPr>
              <a:t>,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A50021"/>
                </a:solidFill>
              </a:rPr>
              <a:t>абсцесса </a:t>
            </a:r>
            <a:r>
              <a:rPr lang="ru-RU" sz="2400" b="1" dirty="0">
                <a:solidFill>
                  <a:srgbClr val="A50021"/>
                </a:solidFill>
              </a:rPr>
              <a:t>легкого</a:t>
            </a:r>
            <a:r>
              <a:rPr lang="ru-RU" sz="2400" b="1" dirty="0" smtClean="0">
                <a:solidFill>
                  <a:srgbClr val="A50021"/>
                </a:solidFill>
              </a:rPr>
              <a:t>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A50021"/>
                </a:solidFill>
              </a:rPr>
              <a:t>бронхоэктазов</a:t>
            </a:r>
            <a:r>
              <a:rPr lang="ru-RU" sz="2400" b="1" dirty="0">
                <a:solidFill>
                  <a:srgbClr val="A50021"/>
                </a:solidFill>
              </a:rPr>
              <a:t>. </a:t>
            </a:r>
          </a:p>
          <a:p>
            <a:pPr algn="ctr"/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Точный </a:t>
            </a:r>
            <a:r>
              <a:rPr lang="ru-RU" sz="2400" b="1" dirty="0">
                <a:solidFill>
                  <a:srgbClr val="A50021"/>
                </a:solidFill>
              </a:rPr>
              <a:t>диагноз иногда удается поставить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только </a:t>
            </a:r>
            <a:r>
              <a:rPr lang="ru-RU" sz="2400" b="1" dirty="0">
                <a:solidFill>
                  <a:srgbClr val="A50021"/>
                </a:solidFill>
              </a:rPr>
              <a:t>после </a:t>
            </a:r>
            <a:r>
              <a:rPr lang="ru-RU" sz="2400" b="1" dirty="0" smtClean="0">
                <a:solidFill>
                  <a:srgbClr val="A50021"/>
                </a:solidFill>
              </a:rPr>
              <a:t>нахождения </a:t>
            </a:r>
            <a:r>
              <a:rPr lang="ru-RU" sz="2400" b="1" dirty="0">
                <a:solidFill>
                  <a:srgbClr val="A50021"/>
                </a:solidFill>
              </a:rPr>
              <a:t>в мокроте палочек Коха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или </a:t>
            </a:r>
            <a:r>
              <a:rPr lang="ru-RU" sz="2400" b="1" dirty="0">
                <a:solidFill>
                  <a:srgbClr val="A50021"/>
                </a:solidFill>
              </a:rPr>
              <a:t>при </a:t>
            </a:r>
            <a:r>
              <a:rPr lang="ru-RU" sz="2400" b="1" dirty="0" smtClean="0">
                <a:solidFill>
                  <a:srgbClr val="A50021"/>
                </a:solidFill>
              </a:rPr>
              <a:t>рентгеновском </a:t>
            </a:r>
            <a:r>
              <a:rPr lang="ru-RU" sz="2400" b="1" dirty="0">
                <a:solidFill>
                  <a:srgbClr val="A50021"/>
                </a:solidFill>
              </a:rPr>
              <a:t>исследовании. 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4580" name="Picture 4" descr="goltum0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48134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48145" name="AutoShape 17"/>
          <p:cNvSpPr>
            <a:spLocks noChangeArrowheads="1"/>
          </p:cNvSpPr>
          <p:nvPr/>
        </p:nvSpPr>
        <p:spPr bwMode="auto">
          <a:xfrm>
            <a:off x="914400" y="228600"/>
            <a:ext cx="7391400" cy="1066800"/>
          </a:xfrm>
          <a:prstGeom prst="flowChartOffpageConnector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66FF"/>
                </a:solidFill>
              </a:rPr>
              <a:t>Профилактика туберкулеза состоит из 3 С : </a:t>
            </a:r>
          </a:p>
        </p:txBody>
      </p:sp>
      <p:sp>
        <p:nvSpPr>
          <p:cNvPr id="48146" name="AutoShape 18"/>
          <p:cNvSpPr>
            <a:spLocks noChangeArrowheads="1"/>
          </p:cNvSpPr>
          <p:nvPr/>
        </p:nvSpPr>
        <p:spPr bwMode="auto">
          <a:xfrm>
            <a:off x="92075" y="2362200"/>
            <a:ext cx="3108325" cy="91440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A50021"/>
                </a:solidFill>
              </a:rPr>
              <a:t>Химиопрофилактика</a:t>
            </a:r>
          </a:p>
        </p:txBody>
      </p:sp>
      <p:sp>
        <p:nvSpPr>
          <p:cNvPr id="48147" name="AutoShape 19"/>
          <p:cNvSpPr>
            <a:spLocks noChangeArrowheads="1"/>
          </p:cNvSpPr>
          <p:nvPr/>
        </p:nvSpPr>
        <p:spPr bwMode="auto">
          <a:xfrm>
            <a:off x="92075" y="1371600"/>
            <a:ext cx="3032125" cy="91440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A50021"/>
                </a:solidFill>
              </a:rPr>
              <a:t>Вакцинация и</a:t>
            </a:r>
          </a:p>
          <a:p>
            <a:pPr algn="ctr"/>
            <a:r>
              <a:rPr lang="ru-RU" sz="2400" b="1">
                <a:solidFill>
                  <a:srgbClr val="A50021"/>
                </a:solidFill>
              </a:rPr>
              <a:t> ревакцинация БЦЖ</a:t>
            </a:r>
            <a:r>
              <a:rPr lang="ru-RU" sz="2400"/>
              <a:t> </a:t>
            </a:r>
          </a:p>
        </p:txBody>
      </p:sp>
      <p:sp>
        <p:nvSpPr>
          <p:cNvPr id="48148" name="AutoShape 20"/>
          <p:cNvSpPr>
            <a:spLocks noChangeArrowheads="1"/>
          </p:cNvSpPr>
          <p:nvPr/>
        </p:nvSpPr>
        <p:spPr bwMode="auto">
          <a:xfrm>
            <a:off x="3352800" y="1447800"/>
            <a:ext cx="2590800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66FF"/>
                </a:solidFill>
              </a:rPr>
              <a:t>Санитарная </a:t>
            </a:r>
          </a:p>
          <a:p>
            <a:pPr algn="ctr"/>
            <a:r>
              <a:rPr lang="ru-RU" sz="2400" b="1" dirty="0">
                <a:solidFill>
                  <a:srgbClr val="0066FF"/>
                </a:solidFill>
              </a:rPr>
              <a:t>профилактика</a:t>
            </a:r>
          </a:p>
        </p:txBody>
      </p:sp>
      <p:sp>
        <p:nvSpPr>
          <p:cNvPr id="48152" name="AutoShape 24"/>
          <p:cNvSpPr>
            <a:spLocks/>
          </p:cNvSpPr>
          <p:nvPr/>
        </p:nvSpPr>
        <p:spPr bwMode="auto">
          <a:xfrm rot="5400000">
            <a:off x="1333500" y="2247900"/>
            <a:ext cx="609600" cy="2971800"/>
          </a:xfrm>
          <a:prstGeom prst="rightBrace">
            <a:avLst>
              <a:gd name="adj1" fmla="val 40625"/>
              <a:gd name="adj2" fmla="val 51565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53" name="Rectangle 25"/>
          <p:cNvSpPr>
            <a:spLocks noChangeArrowheads="1"/>
          </p:cNvSpPr>
          <p:nvPr/>
        </p:nvSpPr>
        <p:spPr bwMode="auto">
          <a:xfrm>
            <a:off x="0" y="32766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66FF"/>
                </a:solidFill>
              </a:rPr>
              <a:t>Специфическая </a:t>
            </a:r>
          </a:p>
        </p:txBody>
      </p:sp>
      <p:sp>
        <p:nvSpPr>
          <p:cNvPr id="48154" name="AutoShape 26"/>
          <p:cNvSpPr>
            <a:spLocks noChangeArrowheads="1"/>
          </p:cNvSpPr>
          <p:nvPr/>
        </p:nvSpPr>
        <p:spPr bwMode="auto">
          <a:xfrm>
            <a:off x="6096000" y="1447800"/>
            <a:ext cx="2743200" cy="9144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66FF"/>
                </a:solidFill>
              </a:rPr>
              <a:t>Социальная </a:t>
            </a:r>
          </a:p>
          <a:p>
            <a:pPr algn="ctr"/>
            <a:r>
              <a:rPr lang="ru-RU" sz="2400" b="1" dirty="0">
                <a:solidFill>
                  <a:srgbClr val="0066FF"/>
                </a:solidFill>
              </a:rPr>
              <a:t>профилактика</a:t>
            </a:r>
          </a:p>
        </p:txBody>
      </p:sp>
      <p:pic>
        <p:nvPicPr>
          <p:cNvPr id="48155" name="Picture 27" descr="normal_det_g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2133600" cy="2514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6" name="Picture 28" descr="18447_434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2590800"/>
            <a:ext cx="2667000" cy="3962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0" name="Picture 32" descr="Расти, малыш!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2819400" cy="4038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5" grpId="0" animBg="1"/>
      <p:bldP spid="48146" grpId="0" animBg="1"/>
      <p:bldP spid="48147" grpId="0" animBg="1"/>
      <p:bldP spid="48148" grpId="0" animBg="1"/>
      <p:bldP spid="48152" grpId="0" animBg="1"/>
      <p:bldP spid="48153" grpId="0"/>
      <p:bldP spid="481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5604" name="Picture 4" descr="goltum0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52230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08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0" y="-6350"/>
            <a:ext cx="5791200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2400" b="1" dirty="0">
                <a:solidFill>
                  <a:srgbClr val="A50021"/>
                </a:solidFill>
              </a:rPr>
              <a:t>Вакцинация БЦЖ — общепризнанный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r>
              <a:rPr lang="ru-RU" sz="2400" b="1" dirty="0" smtClean="0">
                <a:solidFill>
                  <a:srgbClr val="A50021"/>
                </a:solidFill>
              </a:rPr>
              <a:t>метод активной </a:t>
            </a:r>
            <a:r>
              <a:rPr lang="ru-RU" sz="2400" b="1" dirty="0">
                <a:solidFill>
                  <a:srgbClr val="A50021"/>
                </a:solidFill>
              </a:rPr>
              <a:t>специфической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r>
              <a:rPr lang="ru-RU" sz="2400" b="1" dirty="0" smtClean="0">
                <a:solidFill>
                  <a:srgbClr val="A50021"/>
                </a:solidFill>
              </a:rPr>
              <a:t>профилактики </a:t>
            </a:r>
            <a:r>
              <a:rPr lang="ru-RU" sz="2400" b="1" dirty="0">
                <a:solidFill>
                  <a:srgbClr val="A50021"/>
                </a:solidFill>
              </a:rPr>
              <a:t>туберкулёза, прежде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r>
              <a:rPr lang="ru-RU" sz="2400" b="1" dirty="0" smtClean="0">
                <a:solidFill>
                  <a:srgbClr val="A50021"/>
                </a:solidFill>
              </a:rPr>
              <a:t>всего у </a:t>
            </a:r>
            <a:r>
              <a:rPr lang="ru-RU" sz="2400" b="1" dirty="0">
                <a:solidFill>
                  <a:srgbClr val="A50021"/>
                </a:solidFill>
              </a:rPr>
              <a:t>детей и подростков.</a:t>
            </a:r>
          </a:p>
          <a:p>
            <a:r>
              <a:rPr lang="ru-RU" sz="2400" b="1" dirty="0">
                <a:solidFill>
                  <a:srgbClr val="A50021"/>
                </a:solidFill>
              </a:rPr>
              <a:t> Вакцинация снижает </a:t>
            </a:r>
            <a:r>
              <a:rPr lang="ru-RU" sz="2400" b="1" dirty="0" smtClean="0">
                <a:solidFill>
                  <a:srgbClr val="A50021"/>
                </a:solidFill>
              </a:rPr>
              <a:t>заболеваемость</a:t>
            </a:r>
          </a:p>
          <a:p>
            <a:r>
              <a:rPr lang="ru-RU" sz="2400" b="1" dirty="0" smtClean="0">
                <a:solidFill>
                  <a:srgbClr val="A50021"/>
                </a:solidFill>
              </a:rPr>
              <a:t> </a:t>
            </a:r>
            <a:r>
              <a:rPr lang="ru-RU" sz="2400" b="1" dirty="0">
                <a:solidFill>
                  <a:srgbClr val="A50021"/>
                </a:solidFill>
              </a:rPr>
              <a:t>и </a:t>
            </a:r>
            <a:r>
              <a:rPr lang="ru-RU" sz="2400" b="1" dirty="0" smtClean="0">
                <a:solidFill>
                  <a:srgbClr val="A50021"/>
                </a:solidFill>
              </a:rPr>
              <a:t>смертность</a:t>
            </a:r>
            <a:r>
              <a:rPr lang="ru-RU" sz="2400" b="1" dirty="0">
                <a:solidFill>
                  <a:srgbClr val="A50021"/>
                </a:solidFill>
              </a:rPr>
              <a:t>, предупреждает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r>
              <a:rPr lang="ru-RU" sz="2400" b="1" dirty="0" smtClean="0">
                <a:solidFill>
                  <a:srgbClr val="A50021"/>
                </a:solidFill>
              </a:rPr>
              <a:t>развитие тяжёлых </a:t>
            </a:r>
            <a:r>
              <a:rPr lang="ru-RU" sz="2400" b="1" dirty="0">
                <a:solidFill>
                  <a:srgbClr val="A50021"/>
                </a:solidFill>
              </a:rPr>
              <a:t>форм (менингита,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r>
              <a:rPr lang="ru-RU" sz="2400" b="1" dirty="0" smtClean="0">
                <a:solidFill>
                  <a:srgbClr val="A50021"/>
                </a:solidFill>
              </a:rPr>
              <a:t>милиарного туберкулёза</a:t>
            </a:r>
            <a:r>
              <a:rPr lang="ru-RU" sz="2400" b="1" dirty="0">
                <a:solidFill>
                  <a:srgbClr val="A50021"/>
                </a:solidFill>
              </a:rPr>
              <a:t>, казеозной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r>
              <a:rPr lang="ru-RU" sz="2400" b="1" dirty="0" smtClean="0">
                <a:solidFill>
                  <a:srgbClr val="A50021"/>
                </a:solidFill>
              </a:rPr>
              <a:t>пневмонии</a:t>
            </a:r>
            <a:r>
              <a:rPr lang="ru-RU" sz="2400" b="1" dirty="0">
                <a:solidFill>
                  <a:srgbClr val="A50021"/>
                </a:solidFill>
              </a:rPr>
              <a:t>). </a:t>
            </a:r>
          </a:p>
          <a:p>
            <a:r>
              <a:rPr lang="ru-RU" sz="2400" b="1" dirty="0">
                <a:solidFill>
                  <a:srgbClr val="A50021"/>
                </a:solidFill>
              </a:rPr>
              <a:t>Проводится </a:t>
            </a:r>
            <a:r>
              <a:rPr lang="ru-RU" sz="2400" b="1" dirty="0" err="1">
                <a:solidFill>
                  <a:srgbClr val="A50021"/>
                </a:solidFill>
              </a:rPr>
              <a:t>внутрикожно</a:t>
            </a:r>
            <a:r>
              <a:rPr lang="ru-RU" sz="2400" b="1" dirty="0">
                <a:solidFill>
                  <a:srgbClr val="A50021"/>
                </a:solidFill>
              </a:rPr>
              <a:t>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r>
              <a:rPr lang="ru-RU" sz="2400" b="1" dirty="0" smtClean="0">
                <a:solidFill>
                  <a:srgbClr val="A50021"/>
                </a:solidFill>
              </a:rPr>
              <a:t>препаратами живой </a:t>
            </a:r>
            <a:r>
              <a:rPr lang="ru-RU" sz="2400" b="1" dirty="0">
                <a:solidFill>
                  <a:srgbClr val="A50021"/>
                </a:solidFill>
              </a:rPr>
              <a:t>вакцины БЦЖ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r>
              <a:rPr lang="ru-RU" sz="2400" b="1" dirty="0" smtClean="0">
                <a:solidFill>
                  <a:srgbClr val="A50021"/>
                </a:solidFill>
              </a:rPr>
              <a:t>и </a:t>
            </a:r>
            <a:r>
              <a:rPr lang="ru-RU" sz="2400" b="1" dirty="0">
                <a:solidFill>
                  <a:srgbClr val="A50021"/>
                </a:solidFill>
              </a:rPr>
              <a:t>БЦЖ-М </a:t>
            </a:r>
          </a:p>
          <a:p>
            <a:r>
              <a:rPr lang="ru-RU" sz="2400" b="1" dirty="0">
                <a:solidFill>
                  <a:srgbClr val="A50021"/>
                </a:solidFill>
              </a:rPr>
              <a:t>новорождённым в возрасте 3-5 дней.</a:t>
            </a:r>
          </a:p>
          <a:p>
            <a:r>
              <a:rPr lang="ru-RU" sz="2400" b="1" dirty="0" smtClean="0">
                <a:solidFill>
                  <a:srgbClr val="0066FF"/>
                </a:solidFill>
              </a:rPr>
              <a:t>Ревакцинации </a:t>
            </a:r>
            <a:r>
              <a:rPr lang="ru-RU" sz="2400" b="1" dirty="0">
                <a:solidFill>
                  <a:srgbClr val="0066FF"/>
                </a:solidFill>
              </a:rPr>
              <a:t>подлежат </a:t>
            </a:r>
            <a:endParaRPr lang="ru-RU" sz="2400" b="1" dirty="0" smtClean="0">
              <a:solidFill>
                <a:srgbClr val="0066FF"/>
              </a:solidFill>
            </a:endParaRPr>
          </a:p>
          <a:p>
            <a:r>
              <a:rPr lang="ru-RU" sz="2400" b="1" dirty="0" smtClean="0">
                <a:solidFill>
                  <a:srgbClr val="0066FF"/>
                </a:solidFill>
              </a:rPr>
              <a:t>здоровые дети </a:t>
            </a:r>
            <a:r>
              <a:rPr lang="ru-RU" sz="2400" b="1" dirty="0">
                <a:solidFill>
                  <a:srgbClr val="0066FF"/>
                </a:solidFill>
              </a:rPr>
              <a:t>и подростки </a:t>
            </a:r>
            <a:endParaRPr lang="ru-RU" sz="2400" b="1" dirty="0" smtClean="0">
              <a:solidFill>
                <a:srgbClr val="0066FF"/>
              </a:solidFill>
            </a:endParaRPr>
          </a:p>
          <a:p>
            <a:r>
              <a:rPr lang="ru-RU" sz="2400" b="1" dirty="0" smtClean="0">
                <a:solidFill>
                  <a:srgbClr val="0066FF"/>
                </a:solidFill>
              </a:rPr>
              <a:t>в </a:t>
            </a:r>
            <a:r>
              <a:rPr lang="ru-RU" sz="2400" b="1" dirty="0">
                <a:solidFill>
                  <a:srgbClr val="0066FF"/>
                </a:solidFill>
              </a:rPr>
              <a:t>возрасте 7 и 14 лет,</a:t>
            </a:r>
          </a:p>
          <a:p>
            <a:r>
              <a:rPr lang="ru-RU" sz="2400" b="1" dirty="0">
                <a:solidFill>
                  <a:srgbClr val="0066FF"/>
                </a:solidFill>
              </a:rPr>
              <a:t> имеющие отрицательную </a:t>
            </a:r>
            <a:endParaRPr lang="ru-RU" sz="2400" b="1" dirty="0" smtClean="0">
              <a:solidFill>
                <a:srgbClr val="0066FF"/>
              </a:solidFill>
            </a:endParaRPr>
          </a:p>
          <a:p>
            <a:r>
              <a:rPr lang="ru-RU" sz="2400" b="1" dirty="0" smtClean="0">
                <a:solidFill>
                  <a:srgbClr val="0066FF"/>
                </a:solidFill>
              </a:rPr>
              <a:t>реакцию </a:t>
            </a:r>
            <a:r>
              <a:rPr lang="ru-RU" sz="2400" b="1" dirty="0">
                <a:solidFill>
                  <a:srgbClr val="0066FF"/>
                </a:solidFill>
              </a:rPr>
              <a:t>Манту.</a:t>
            </a:r>
          </a:p>
        </p:txBody>
      </p:sp>
      <p:pic>
        <p:nvPicPr>
          <p:cNvPr id="52240" name="Picture 16" descr="Картинка 5 из 6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326258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5638800" y="5791200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66FF"/>
                </a:solidFill>
              </a:rPr>
              <a:t>Первая </a:t>
            </a:r>
          </a:p>
          <a:p>
            <a:pPr algn="ctr"/>
            <a:r>
              <a:rPr lang="ru-RU" sz="2400" b="1" dirty="0">
                <a:solidFill>
                  <a:srgbClr val="0066FF"/>
                </a:solidFill>
              </a:rPr>
              <a:t>противотуберкулезная </a:t>
            </a:r>
          </a:p>
          <a:p>
            <a:pPr algn="ctr"/>
            <a:r>
              <a:rPr lang="ru-RU" sz="2400" b="1" dirty="0">
                <a:solidFill>
                  <a:srgbClr val="0066FF"/>
                </a:solidFill>
              </a:rPr>
              <a:t>прививка БЦЖ</a:t>
            </a:r>
          </a:p>
        </p:txBody>
      </p:sp>
      <p:pic>
        <p:nvPicPr>
          <p:cNvPr id="52242" name="Picture 18" descr="1208003089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5019" y="914400"/>
            <a:ext cx="2069962" cy="229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3" name="AutoShape 19"/>
          <p:cNvSpPr>
            <a:spLocks noChangeArrowheads="1"/>
          </p:cNvSpPr>
          <p:nvPr/>
        </p:nvSpPr>
        <p:spPr bwMode="auto">
          <a:xfrm>
            <a:off x="5867400" y="-6350"/>
            <a:ext cx="3269064" cy="92075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A50021"/>
                </a:solidFill>
              </a:rPr>
              <a:t>Вакцинация и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ревакцинация </a:t>
            </a:r>
            <a:r>
              <a:rPr lang="ru-RU" sz="2400" b="1" dirty="0">
                <a:solidFill>
                  <a:srgbClr val="A50021"/>
                </a:solidFill>
              </a:rPr>
              <a:t>БЦЖ</a:t>
            </a:r>
            <a:r>
              <a:rPr lang="ru-RU" sz="2400" dirty="0"/>
              <a:t> 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9" grpId="0"/>
      <p:bldP spid="52241" grpId="0"/>
      <p:bldP spid="522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rgbClr val="FFFFCC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28600" y="0"/>
            <a:ext cx="868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A50021"/>
                </a:solidFill>
              </a:rPr>
              <a:t>ТУБЕРКУЛЁЗ В НАЦИОНАЛЬНОМ КАЛЕНДАРЕ 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ПРОФИЛАКТИЧЕСКИХ ПРИВИВОК</a:t>
            </a:r>
          </a:p>
        </p:txBody>
      </p:sp>
      <p:graphicFrame>
        <p:nvGraphicFramePr>
          <p:cNvPr id="6144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355791"/>
              </p:ext>
            </p:extLst>
          </p:nvPr>
        </p:nvGraphicFramePr>
        <p:xfrm>
          <a:off x="76200" y="1446213"/>
          <a:ext cx="8991600" cy="4344678"/>
        </p:xfrm>
        <a:graphic>
          <a:graphicData uri="http://schemas.openxmlformats.org/drawingml/2006/table">
            <a:tbl>
              <a:tblPr/>
              <a:tblGrid>
                <a:gridCol w="2743200"/>
                <a:gridCol w="6248400"/>
              </a:tblGrid>
              <a:tr h="3352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Возраст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прививки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5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Новорожденные (3-7 дней)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Вакцинация против туберкулеза(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БЦЖ-М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или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БЦЖ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0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 лет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Ревакцинация против туберкулеза (БЦЖ)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1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14 лет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Третья ревакцинация против дифтерии, столбняка, ревакцинация против туберкулеза (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БЦЖ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), третья  </a:t>
                      </a:r>
                      <a:b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ревакцинация против полиомиелита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7652" name="Picture 4" descr="goltum0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60422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56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66FF"/>
                </a:solidFill>
              </a:rPr>
              <a:t>Далее идет процесс формирования иммунитета. 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После введения вакцины мать с ребенком выписывают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домой </a:t>
            </a:r>
            <a:r>
              <a:rPr lang="ru-RU" sz="2400" b="1" dirty="0">
                <a:solidFill>
                  <a:srgbClr val="A50021"/>
                </a:solidFill>
              </a:rPr>
              <a:t>и </a:t>
            </a:r>
            <a:r>
              <a:rPr lang="ru-RU" sz="2400" b="1" dirty="0" smtClean="0">
                <a:solidFill>
                  <a:srgbClr val="A50021"/>
                </a:solidFill>
              </a:rPr>
              <a:t>постепенно </a:t>
            </a:r>
            <a:r>
              <a:rPr lang="ru-RU" sz="2400" b="1" dirty="0">
                <a:solidFill>
                  <a:srgbClr val="A50021"/>
                </a:solidFill>
              </a:rPr>
              <a:t>развивается реакция –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возникает </a:t>
            </a:r>
            <a:r>
              <a:rPr lang="ru-RU" sz="2400" b="1" dirty="0">
                <a:solidFill>
                  <a:srgbClr val="A50021"/>
                </a:solidFill>
              </a:rPr>
              <a:t>воспаление, припухлость. 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Если вакцина </a:t>
            </a:r>
            <a:r>
              <a:rPr lang="ru-RU" sz="2400" b="1" dirty="0" smtClean="0">
                <a:solidFill>
                  <a:srgbClr val="A50021"/>
                </a:solidFill>
              </a:rPr>
              <a:t>качественная, </a:t>
            </a:r>
            <a:r>
              <a:rPr lang="ru-RU" sz="2400" b="1" dirty="0">
                <a:solidFill>
                  <a:srgbClr val="A50021"/>
                </a:solidFill>
              </a:rPr>
              <a:t>то на фоне воспаления,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в </a:t>
            </a:r>
            <a:r>
              <a:rPr lang="ru-RU" sz="2400" b="1" dirty="0">
                <a:solidFill>
                  <a:srgbClr val="A50021"/>
                </a:solidFill>
              </a:rPr>
              <a:t>центре припухлости </a:t>
            </a:r>
            <a:r>
              <a:rPr lang="ru-RU" sz="2400" b="1" dirty="0" smtClean="0">
                <a:solidFill>
                  <a:srgbClr val="A50021"/>
                </a:solidFill>
              </a:rPr>
              <a:t>появляется </a:t>
            </a:r>
            <a:r>
              <a:rPr lang="ru-RU" sz="2400" b="1" dirty="0">
                <a:solidFill>
                  <a:srgbClr val="A50021"/>
                </a:solidFill>
              </a:rPr>
              <a:t>язвочка,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которая </a:t>
            </a:r>
            <a:r>
              <a:rPr lang="ru-RU" sz="2400" b="1" dirty="0">
                <a:solidFill>
                  <a:srgbClr val="A50021"/>
                </a:solidFill>
              </a:rPr>
              <a:t>заполняется грануляциями и </a:t>
            </a:r>
            <a:r>
              <a:rPr lang="ru-RU" sz="2400" b="1" dirty="0" smtClean="0">
                <a:solidFill>
                  <a:srgbClr val="A50021"/>
                </a:solidFill>
              </a:rPr>
              <a:t>постепенно </a:t>
            </a:r>
            <a:r>
              <a:rPr lang="ru-RU" sz="2400" b="1" dirty="0">
                <a:solidFill>
                  <a:srgbClr val="A50021"/>
                </a:solidFill>
              </a:rPr>
              <a:t>заживает.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Заживление </a:t>
            </a:r>
            <a:r>
              <a:rPr lang="ru-RU" sz="2400" b="1" dirty="0">
                <a:solidFill>
                  <a:srgbClr val="A50021"/>
                </a:solidFill>
              </a:rPr>
              <a:t>продолжается 1.5 - 2 месяца,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редко </a:t>
            </a:r>
            <a:r>
              <a:rPr lang="ru-RU" sz="2400" b="1" dirty="0">
                <a:solidFill>
                  <a:srgbClr val="A50021"/>
                </a:solidFill>
              </a:rPr>
              <a:t>до 5 месяцев. 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На месте язвочки остается пигментная </a:t>
            </a:r>
            <a:r>
              <a:rPr lang="ru-RU" sz="2400" b="1" dirty="0" err="1">
                <a:solidFill>
                  <a:srgbClr val="A50021"/>
                </a:solidFill>
              </a:rPr>
              <a:t>папулка</a:t>
            </a:r>
            <a:r>
              <a:rPr lang="ru-RU" sz="2400" b="1" dirty="0">
                <a:solidFill>
                  <a:srgbClr val="A50021"/>
                </a:solidFill>
              </a:rPr>
              <a:t>,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по </a:t>
            </a:r>
            <a:r>
              <a:rPr lang="ru-RU" sz="2400" b="1" dirty="0">
                <a:solidFill>
                  <a:srgbClr val="A50021"/>
                </a:solidFill>
              </a:rPr>
              <a:t>которой судят </a:t>
            </a:r>
            <a:r>
              <a:rPr lang="ru-RU" sz="2400" b="1" dirty="0" smtClean="0">
                <a:solidFill>
                  <a:srgbClr val="A50021"/>
                </a:solidFill>
              </a:rPr>
              <a:t>о </a:t>
            </a:r>
            <a:r>
              <a:rPr lang="ru-RU" sz="2400" b="1" dirty="0">
                <a:solidFill>
                  <a:srgbClr val="A50021"/>
                </a:solidFill>
              </a:rPr>
              <a:t>выполнении прививки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(</a:t>
            </a:r>
            <a:r>
              <a:rPr lang="ru-RU" sz="2400" b="1" dirty="0">
                <a:solidFill>
                  <a:srgbClr val="A50021"/>
                </a:solidFill>
              </a:rPr>
              <a:t>Вакцина вводится строго </a:t>
            </a:r>
            <a:r>
              <a:rPr lang="ru-RU" sz="2400" b="1" dirty="0" err="1">
                <a:solidFill>
                  <a:srgbClr val="A50021"/>
                </a:solidFill>
              </a:rPr>
              <a:t>внутрикожно</a:t>
            </a:r>
            <a:r>
              <a:rPr lang="ru-RU" sz="2400" b="1" dirty="0">
                <a:solidFill>
                  <a:srgbClr val="A50021"/>
                </a:solidFill>
              </a:rPr>
              <a:t> на границе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 верхней и средней трети наружной поверхности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левого </a:t>
            </a:r>
            <a:r>
              <a:rPr lang="ru-RU" sz="2400" b="1" dirty="0">
                <a:solidFill>
                  <a:srgbClr val="A50021"/>
                </a:solidFill>
              </a:rPr>
              <a:t>плеча.).</a:t>
            </a:r>
          </a:p>
          <a:p>
            <a:pPr algn="ctr"/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Проба </a:t>
            </a:r>
            <a:r>
              <a:rPr lang="ru-RU" sz="2400" b="1" dirty="0">
                <a:solidFill>
                  <a:srgbClr val="A50021"/>
                </a:solidFill>
              </a:rPr>
              <a:t>Манту проводится 1 раз в год,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начиная </a:t>
            </a:r>
            <a:r>
              <a:rPr lang="ru-RU" sz="2400" b="1" dirty="0">
                <a:solidFill>
                  <a:srgbClr val="A50021"/>
                </a:solidFill>
              </a:rPr>
              <a:t>с возраста 12 мес</a:t>
            </a:r>
            <a:r>
              <a:rPr lang="ru-RU" sz="2400" b="1" dirty="0"/>
              <a:t>.</a:t>
            </a: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Если </a:t>
            </a:r>
            <a:r>
              <a:rPr lang="ru-RU" sz="2400" b="1" dirty="0">
                <a:solidFill>
                  <a:srgbClr val="A50021"/>
                </a:solidFill>
              </a:rPr>
              <a:t>проба «положительная</a:t>
            </a:r>
            <a:r>
              <a:rPr lang="ru-RU" sz="2400" b="1" dirty="0" smtClean="0">
                <a:solidFill>
                  <a:srgbClr val="A50021"/>
                </a:solidFill>
              </a:rPr>
              <a:t>», </a:t>
            </a:r>
            <a:endParaRPr lang="ru-RU" sz="2400" b="1" dirty="0">
              <a:solidFill>
                <a:srgbClr val="A50021"/>
              </a:solidFill>
            </a:endParaRP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тогда нужно обследовать ребенка в диспансере. </a:t>
            </a:r>
          </a:p>
        </p:txBody>
      </p:sp>
      <p:pic>
        <p:nvPicPr>
          <p:cNvPr id="60431" name="Picture 15" descr="Картинка 8 из 6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23" y="5009583"/>
            <a:ext cx="1686676" cy="116261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4" name="Picture 18" descr="6026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9532" y="4800600"/>
            <a:ext cx="1794468" cy="164897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8676" name="Picture 4" descr="goltum0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58374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80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58382" name="AutoShape 14"/>
          <p:cNvSpPr>
            <a:spLocks noChangeArrowheads="1"/>
          </p:cNvSpPr>
          <p:nvPr/>
        </p:nvSpPr>
        <p:spPr bwMode="auto">
          <a:xfrm>
            <a:off x="1447800" y="152400"/>
            <a:ext cx="6172200" cy="60960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A50021"/>
                </a:solidFill>
              </a:rPr>
              <a:t>Химиопрофилактика</a:t>
            </a: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9144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A50021"/>
                </a:solidFill>
              </a:rPr>
              <a:t>Специфическая </a:t>
            </a:r>
            <a:r>
              <a:rPr lang="ru-RU" sz="2400" dirty="0" err="1">
                <a:solidFill>
                  <a:srgbClr val="A50021"/>
                </a:solidFill>
              </a:rPr>
              <a:t>химиопрофилактика</a:t>
            </a:r>
            <a:r>
              <a:rPr lang="ru-RU" sz="2400" dirty="0">
                <a:solidFill>
                  <a:srgbClr val="A50021"/>
                </a:solidFill>
              </a:rPr>
              <a:t> </a:t>
            </a:r>
          </a:p>
          <a:p>
            <a:pPr algn="ctr"/>
            <a:r>
              <a:rPr lang="ru-RU" sz="2400" dirty="0">
                <a:solidFill>
                  <a:srgbClr val="A50021"/>
                </a:solidFill>
              </a:rPr>
              <a:t>проводится одним или несколькими противотуберкулёзными </a:t>
            </a:r>
          </a:p>
          <a:p>
            <a:pPr algn="ctr"/>
            <a:r>
              <a:rPr lang="ru-RU" sz="2400" dirty="0">
                <a:solidFill>
                  <a:srgbClr val="A50021"/>
                </a:solidFill>
              </a:rPr>
              <a:t>препаратами  под контролем врача-фтизиатра периодическими </a:t>
            </a:r>
          </a:p>
          <a:p>
            <a:pPr algn="ctr"/>
            <a:r>
              <a:rPr lang="ru-RU" sz="2400" dirty="0">
                <a:solidFill>
                  <a:srgbClr val="A50021"/>
                </a:solidFill>
              </a:rPr>
              <a:t>циклами по 3-4 мес. или непрерывно не менее 6 мес.</a:t>
            </a:r>
          </a:p>
          <a:p>
            <a:pPr algn="ctr"/>
            <a:endParaRPr lang="ru-RU" sz="2400" b="1" dirty="0" smtClean="0">
              <a:solidFill>
                <a:srgbClr val="0066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66FF"/>
                </a:solidFill>
              </a:rPr>
              <a:t>В </a:t>
            </a:r>
            <a:r>
              <a:rPr lang="ru-RU" sz="2400" b="1" dirty="0">
                <a:solidFill>
                  <a:srgbClr val="0066FF"/>
                </a:solidFill>
              </a:rPr>
              <a:t>существующих эпидемиологических условиях </a:t>
            </a:r>
          </a:p>
          <a:p>
            <a:pPr algn="ctr"/>
            <a:r>
              <a:rPr lang="ru-RU" sz="2400" b="1" dirty="0" err="1">
                <a:solidFill>
                  <a:srgbClr val="0066FF"/>
                </a:solidFill>
              </a:rPr>
              <a:t>химиопрофилактика</a:t>
            </a:r>
            <a:r>
              <a:rPr lang="ru-RU" sz="2400" b="1" dirty="0">
                <a:solidFill>
                  <a:srgbClr val="0066FF"/>
                </a:solidFill>
              </a:rPr>
              <a:t> уменьшает заболеваемость </a:t>
            </a:r>
          </a:p>
          <a:p>
            <a:pPr algn="ctr"/>
            <a:r>
              <a:rPr lang="ru-RU" sz="2400" b="1" dirty="0">
                <a:solidFill>
                  <a:srgbClr val="0066FF"/>
                </a:solidFill>
              </a:rPr>
              <a:t>туберкулёзом в 4—12 раз.</a:t>
            </a:r>
          </a:p>
          <a:p>
            <a:pPr algn="ctr"/>
            <a:r>
              <a:rPr lang="ru-RU" sz="2400" b="1" dirty="0">
                <a:solidFill>
                  <a:srgbClr val="0066FF"/>
                </a:solidFill>
              </a:rPr>
              <a:t> </a:t>
            </a:r>
          </a:p>
          <a:p>
            <a:pPr algn="ctr"/>
            <a:r>
              <a:rPr lang="ru-RU" sz="2400" b="1" dirty="0" err="1"/>
              <a:t>Химиопрофилактика</a:t>
            </a:r>
            <a:r>
              <a:rPr lang="ru-RU" sz="2400" b="1" dirty="0"/>
              <a:t> проводится </a:t>
            </a:r>
            <a:r>
              <a:rPr lang="ru-RU" sz="2400" b="1" dirty="0" err="1"/>
              <a:t>изониазидом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в </a:t>
            </a:r>
            <a:r>
              <a:rPr lang="ru-RU" sz="2400" b="1" dirty="0"/>
              <a:t>дозе 10 мг </a:t>
            </a:r>
            <a:r>
              <a:rPr lang="ru-RU" sz="2400" b="1" dirty="0" smtClean="0"/>
              <a:t>на </a:t>
            </a:r>
            <a:r>
              <a:rPr lang="ru-RU" sz="2400" b="1" dirty="0"/>
              <a:t>кг веса,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проводится </a:t>
            </a:r>
            <a:r>
              <a:rPr lang="ru-RU" sz="2400" b="1" dirty="0"/>
              <a:t>в весенне-осенний период сроком 2-3 месяца.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2" grpId="0" animBg="1"/>
      <p:bldP spid="5838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9700" name="Picture 4" descr="goltum0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57350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04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1066800" y="0"/>
            <a:ext cx="701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0066FF"/>
                </a:solidFill>
              </a:rPr>
              <a:t>Профилактике подлежат:</a:t>
            </a:r>
          </a:p>
        </p:txBody>
      </p:sp>
      <p:sp>
        <p:nvSpPr>
          <p:cNvPr id="57358" name="AutoShape 14"/>
          <p:cNvSpPr>
            <a:spLocks noChangeArrowheads="1"/>
          </p:cNvSpPr>
          <p:nvPr/>
        </p:nvSpPr>
        <p:spPr bwMode="auto">
          <a:xfrm>
            <a:off x="92075" y="914400"/>
            <a:ext cx="4479925" cy="10668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66FF"/>
                </a:solidFill>
              </a:rPr>
              <a:t>Дети и подростки ,</a:t>
            </a:r>
          </a:p>
          <a:p>
            <a:pPr algn="ctr"/>
            <a:r>
              <a:rPr lang="ru-RU" sz="2400" b="1" dirty="0">
                <a:solidFill>
                  <a:srgbClr val="0066FF"/>
                </a:solidFill>
              </a:rPr>
              <a:t>находящиеся в контакте с</a:t>
            </a:r>
          </a:p>
          <a:p>
            <a:pPr algn="ctr"/>
            <a:r>
              <a:rPr lang="ru-RU" sz="2400" b="1" dirty="0">
                <a:solidFill>
                  <a:srgbClr val="0066FF"/>
                </a:solidFill>
              </a:rPr>
              <a:t> туберкулезными больными </a:t>
            </a:r>
          </a:p>
        </p:txBody>
      </p:sp>
      <p:pic>
        <p:nvPicPr>
          <p:cNvPr id="57360" name="Picture 16" descr="14-113343-meningit-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609600"/>
            <a:ext cx="1828800" cy="1447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2" name="Picture 18" descr="30091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2209800" cy="14287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0" y="2133600"/>
            <a:ext cx="9144000" cy="175260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66FF"/>
                </a:solidFill>
              </a:rPr>
              <a:t>Лица, переболевшие </a:t>
            </a:r>
            <a:r>
              <a:rPr lang="ru-RU" sz="2400" b="1" dirty="0" smtClean="0">
                <a:solidFill>
                  <a:srgbClr val="0066FF"/>
                </a:solidFill>
              </a:rPr>
              <a:t>туберкулезом, </a:t>
            </a:r>
          </a:p>
          <a:p>
            <a:pPr algn="ctr"/>
            <a:r>
              <a:rPr lang="ru-RU" sz="2400" b="1" dirty="0" smtClean="0">
                <a:solidFill>
                  <a:srgbClr val="0066FF"/>
                </a:solidFill>
              </a:rPr>
              <a:t>в </a:t>
            </a:r>
            <a:r>
              <a:rPr lang="ru-RU" sz="2400" b="1" dirty="0">
                <a:solidFill>
                  <a:srgbClr val="0066FF"/>
                </a:solidFill>
              </a:rPr>
              <a:t>легких или других органах </a:t>
            </a:r>
            <a:r>
              <a:rPr lang="ru-RU" sz="2400" b="1" dirty="0" smtClean="0">
                <a:solidFill>
                  <a:srgbClr val="0066FF"/>
                </a:solidFill>
              </a:rPr>
              <a:t>имеют </a:t>
            </a:r>
            <a:r>
              <a:rPr lang="ru-RU" sz="2400" b="1" dirty="0">
                <a:solidFill>
                  <a:srgbClr val="0066FF"/>
                </a:solidFill>
              </a:rPr>
              <a:t>остаточные явления, </a:t>
            </a:r>
            <a:endParaRPr lang="ru-RU" sz="2400" b="1" dirty="0" smtClean="0">
              <a:solidFill>
                <a:srgbClr val="0066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66FF"/>
                </a:solidFill>
              </a:rPr>
              <a:t>выражающиеся </a:t>
            </a:r>
            <a:r>
              <a:rPr lang="ru-RU" sz="2400" b="1" dirty="0">
                <a:solidFill>
                  <a:srgbClr val="0066FF"/>
                </a:solidFill>
              </a:rPr>
              <a:t>в </a:t>
            </a:r>
            <a:r>
              <a:rPr lang="ru-RU" sz="2400" b="1" dirty="0" smtClean="0">
                <a:solidFill>
                  <a:srgbClr val="0066FF"/>
                </a:solidFill>
              </a:rPr>
              <a:t>форме </a:t>
            </a:r>
            <a:r>
              <a:rPr lang="ru-RU" sz="2400" b="1" dirty="0">
                <a:solidFill>
                  <a:srgbClr val="0066FF"/>
                </a:solidFill>
              </a:rPr>
              <a:t>фиброзных полей, рубцов, </a:t>
            </a:r>
            <a:endParaRPr lang="ru-RU" sz="2400" b="1" dirty="0" smtClean="0">
              <a:solidFill>
                <a:srgbClr val="0066FF"/>
              </a:solidFill>
            </a:endParaRPr>
          </a:p>
          <a:p>
            <a:pPr algn="ctr"/>
            <a:r>
              <a:rPr lang="ru-RU" sz="2400" b="1" dirty="0" err="1" smtClean="0">
                <a:solidFill>
                  <a:srgbClr val="0066FF"/>
                </a:solidFill>
              </a:rPr>
              <a:t>кальцинатов</a:t>
            </a:r>
            <a:r>
              <a:rPr lang="ru-RU" sz="2400" b="1" dirty="0" smtClean="0">
                <a:solidFill>
                  <a:srgbClr val="0066FF"/>
                </a:solidFill>
              </a:rPr>
              <a:t> (</a:t>
            </a:r>
            <a:r>
              <a:rPr lang="ru-RU" sz="2400" b="1" dirty="0" err="1" smtClean="0">
                <a:solidFill>
                  <a:srgbClr val="0066FF"/>
                </a:solidFill>
              </a:rPr>
              <a:t>петрификатов</a:t>
            </a:r>
            <a:r>
              <a:rPr lang="ru-RU" sz="2400" b="1" dirty="0" smtClean="0">
                <a:solidFill>
                  <a:srgbClr val="0066FF"/>
                </a:solidFill>
              </a:rPr>
              <a:t>). </a:t>
            </a:r>
            <a:endParaRPr lang="ru-RU" sz="2400" b="1" dirty="0">
              <a:solidFill>
                <a:srgbClr val="0066FF"/>
              </a:solidFill>
            </a:endParaRPr>
          </a:p>
        </p:txBody>
      </p:sp>
      <p:pic>
        <p:nvPicPr>
          <p:cNvPr id="57364" name="Picture 20" descr="Картинка 17 из 117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3505200" cy="2514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5" name="Picture 21" descr="pgR_0_2005-11-0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3276600" cy="2514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7" grpId="0"/>
      <p:bldP spid="57358" grpId="0" animBg="1"/>
      <p:bldP spid="5736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0724" name="Picture 4" descr="goltum0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56326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28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>
            <a:off x="0" y="152400"/>
            <a:ext cx="4800600" cy="9144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66FF"/>
                </a:solidFill>
              </a:rPr>
              <a:t>Больные сахарным диабетом. </a:t>
            </a:r>
          </a:p>
        </p:txBody>
      </p:sp>
      <p:pic>
        <p:nvPicPr>
          <p:cNvPr id="56335" name="Picture 15" descr="kurier_0108_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533400"/>
            <a:ext cx="3429000" cy="2590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6" name="AutoShape 16"/>
          <p:cNvSpPr>
            <a:spLocks noChangeArrowheads="1"/>
          </p:cNvSpPr>
          <p:nvPr/>
        </p:nvSpPr>
        <p:spPr bwMode="auto">
          <a:xfrm>
            <a:off x="0" y="3611563"/>
            <a:ext cx="9144000" cy="13414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66FF"/>
                </a:solidFill>
              </a:rPr>
              <a:t>Лица страдающие язвенной болезнью, </a:t>
            </a:r>
            <a:endParaRPr lang="ru-RU" sz="2400" b="1" dirty="0" smtClean="0">
              <a:solidFill>
                <a:srgbClr val="0066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66FF"/>
                </a:solidFill>
              </a:rPr>
              <a:t>особенно </a:t>
            </a:r>
            <a:r>
              <a:rPr lang="ru-RU" sz="2400" b="1" dirty="0">
                <a:solidFill>
                  <a:srgbClr val="0066FF"/>
                </a:solidFill>
              </a:rPr>
              <a:t>при наличии </a:t>
            </a:r>
            <a:r>
              <a:rPr lang="ru-RU" sz="2400" b="1" dirty="0" smtClean="0">
                <a:solidFill>
                  <a:srgbClr val="0066FF"/>
                </a:solidFill>
              </a:rPr>
              <a:t>остаточных явлений</a:t>
            </a:r>
          </a:p>
          <a:p>
            <a:pPr algn="ctr"/>
            <a:r>
              <a:rPr lang="ru-RU" sz="2400" b="1" dirty="0" smtClean="0">
                <a:solidFill>
                  <a:srgbClr val="0066FF"/>
                </a:solidFill>
              </a:rPr>
              <a:t>после </a:t>
            </a:r>
            <a:r>
              <a:rPr lang="ru-RU" sz="2400" b="1" dirty="0">
                <a:solidFill>
                  <a:srgbClr val="0066FF"/>
                </a:solidFill>
              </a:rPr>
              <a:t>перенесенного туберкулеза ( в легких, лимфоузлах).</a:t>
            </a:r>
          </a:p>
          <a:p>
            <a:pPr algn="ctr"/>
            <a:r>
              <a:rPr lang="ru-RU" sz="2400" b="1" dirty="0">
                <a:solidFill>
                  <a:srgbClr val="0066FF"/>
                </a:solidFill>
              </a:rPr>
              <a:t> Об этих изменениях человек может и не знать. </a:t>
            </a:r>
          </a:p>
        </p:txBody>
      </p:sp>
      <p:pic>
        <p:nvPicPr>
          <p:cNvPr id="56338" name="Picture 18" descr="Картинка 13 из 6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5029200"/>
            <a:ext cx="2590800" cy="1828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0" name="Picture 20" descr="Картинка 37 из 62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953000"/>
            <a:ext cx="1828800" cy="1752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2" name="Picture 22" descr="Insulin%20injection%20MedCurator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1676400" cy="2286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Medicine_13110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1901825" cy="23923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3" grpId="0" animBg="1"/>
      <p:bldP spid="563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4100" name="Picture 4" descr="goltum0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3319" name="Group 7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4" name="Rectangle 13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1402582" y="-53975"/>
            <a:ext cx="77724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Всемирный день борьбы с туберкулезом</a:t>
            </a:r>
          </a:p>
          <a:p>
            <a:pPr algn="ctr" eaLnBrk="0" hangingPunct="0"/>
            <a:r>
              <a:rPr lang="ru-RU" sz="3600" b="1" dirty="0" smtClean="0">
                <a:solidFill>
                  <a:srgbClr val="FF0000"/>
                </a:solidFill>
              </a:rPr>
              <a:t>24 </a:t>
            </a:r>
            <a:r>
              <a:rPr lang="ru-RU" sz="3600" b="1" dirty="0">
                <a:solidFill>
                  <a:srgbClr val="FF0000"/>
                </a:solidFill>
              </a:rPr>
              <a:t>марта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3376706" y="1618180"/>
            <a:ext cx="457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2400" b="1" dirty="0">
                <a:solidFill>
                  <a:srgbClr val="A50021"/>
                </a:solidFill>
              </a:rPr>
              <a:t>Всемирный день борьбы с</a:t>
            </a:r>
          </a:p>
          <a:p>
            <a:r>
              <a:rPr lang="ru-RU" sz="2400" b="1" dirty="0" smtClean="0">
                <a:solidFill>
                  <a:srgbClr val="A50021"/>
                </a:solidFill>
              </a:rPr>
              <a:t>туберкулезом отмечается </a:t>
            </a:r>
          </a:p>
          <a:p>
            <a:r>
              <a:rPr lang="ru-RU" sz="2400" b="1" dirty="0" smtClean="0">
                <a:solidFill>
                  <a:srgbClr val="A50021"/>
                </a:solidFill>
              </a:rPr>
              <a:t>по решению </a:t>
            </a:r>
            <a:r>
              <a:rPr lang="ru-RU" sz="2400" b="1" dirty="0">
                <a:solidFill>
                  <a:srgbClr val="A50021"/>
                </a:solidFill>
              </a:rPr>
              <a:t>Всемирной </a:t>
            </a:r>
          </a:p>
          <a:p>
            <a:r>
              <a:rPr lang="ru-RU" sz="2400" b="1" dirty="0">
                <a:solidFill>
                  <a:srgbClr val="A50021"/>
                </a:solidFill>
              </a:rPr>
              <a:t>организации </a:t>
            </a:r>
            <a:r>
              <a:rPr lang="ru-RU" sz="2400" b="1" dirty="0" smtClean="0">
                <a:solidFill>
                  <a:srgbClr val="A50021"/>
                </a:solidFill>
              </a:rPr>
              <a:t>здравоохранения (ВОЗ</a:t>
            </a:r>
            <a:r>
              <a:rPr lang="ru-RU" sz="2400" b="1" dirty="0">
                <a:solidFill>
                  <a:srgbClr val="A50021"/>
                </a:solidFill>
              </a:rPr>
              <a:t>) </a:t>
            </a:r>
          </a:p>
          <a:p>
            <a:r>
              <a:rPr lang="ru-RU" sz="2400" b="1" dirty="0">
                <a:solidFill>
                  <a:srgbClr val="A50021"/>
                </a:solidFill>
              </a:rPr>
              <a:t>в день, когда немецкий микробиолог </a:t>
            </a:r>
          </a:p>
          <a:p>
            <a:r>
              <a:rPr lang="ru-RU" sz="2400" b="1" dirty="0">
                <a:solidFill>
                  <a:srgbClr val="A50021"/>
                </a:solidFill>
              </a:rPr>
              <a:t>Роберт Кох объявил о сделанном им</a:t>
            </a:r>
          </a:p>
          <a:p>
            <a:r>
              <a:rPr lang="ru-RU" sz="2400" b="1" dirty="0" smtClean="0">
                <a:solidFill>
                  <a:srgbClr val="A50021"/>
                </a:solidFill>
              </a:rPr>
              <a:t>открытии </a:t>
            </a:r>
            <a:r>
              <a:rPr lang="ru-RU" sz="2400" b="1" dirty="0">
                <a:solidFill>
                  <a:srgbClr val="A50021"/>
                </a:solidFill>
              </a:rPr>
              <a:t>возбудителя туберкулеза.</a:t>
            </a:r>
            <a:br>
              <a:rPr lang="ru-RU" sz="2400" b="1" dirty="0">
                <a:solidFill>
                  <a:srgbClr val="A50021"/>
                </a:solidFill>
              </a:rPr>
            </a:br>
            <a:endParaRPr lang="ru-RU" sz="2400" b="1" dirty="0">
              <a:solidFill>
                <a:srgbClr val="A50021"/>
              </a:solidFill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4572000" y="4335462"/>
            <a:ext cx="45720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r>
              <a:rPr lang="ru-RU" sz="2400" b="1" dirty="0">
                <a:solidFill>
                  <a:srgbClr val="A50021"/>
                </a:solidFill>
              </a:rPr>
              <a:t>В 1993 г.</a:t>
            </a:r>
          </a:p>
          <a:p>
            <a:pPr algn="r"/>
            <a:r>
              <a:rPr lang="ru-RU" sz="2400" b="1" dirty="0">
                <a:solidFill>
                  <a:srgbClr val="A50021"/>
                </a:solidFill>
              </a:rPr>
              <a:t> Всемирной </a:t>
            </a:r>
            <a:r>
              <a:rPr lang="ru-RU" sz="2400" b="1" dirty="0" smtClean="0">
                <a:solidFill>
                  <a:srgbClr val="A50021"/>
                </a:solidFill>
              </a:rPr>
              <a:t>организацией</a:t>
            </a:r>
            <a:endParaRPr lang="ru-RU" sz="2400" b="1" dirty="0">
              <a:solidFill>
                <a:srgbClr val="A50021"/>
              </a:solidFill>
            </a:endParaRPr>
          </a:p>
          <a:p>
            <a:pPr algn="r"/>
            <a:r>
              <a:rPr lang="ru-RU" sz="2400" b="1" dirty="0">
                <a:solidFill>
                  <a:srgbClr val="A50021"/>
                </a:solidFill>
              </a:rPr>
              <a:t>здравоохранения туберкулез</a:t>
            </a:r>
          </a:p>
          <a:p>
            <a:pPr algn="r"/>
            <a:r>
              <a:rPr lang="ru-RU" sz="2400" b="1" dirty="0">
                <a:solidFill>
                  <a:srgbClr val="A50021"/>
                </a:solidFill>
              </a:rPr>
              <a:t> был объявлен национальным</a:t>
            </a:r>
          </a:p>
          <a:p>
            <a:pPr algn="r"/>
            <a:r>
              <a:rPr lang="ru-RU" sz="2400" b="1" dirty="0">
                <a:solidFill>
                  <a:srgbClr val="A50021"/>
                </a:solidFill>
              </a:rPr>
              <a:t> бедствием, а день 24 марта </a:t>
            </a:r>
          </a:p>
          <a:p>
            <a:pPr algn="r"/>
            <a:r>
              <a:rPr lang="ru-RU" sz="2400" b="1" dirty="0">
                <a:solidFill>
                  <a:srgbClr val="A50021"/>
                </a:solidFill>
              </a:rPr>
              <a:t>«Всемирным днем борьбы </a:t>
            </a:r>
          </a:p>
          <a:p>
            <a:pPr algn="r"/>
            <a:r>
              <a:rPr lang="ru-RU" sz="2400" b="1" dirty="0">
                <a:solidFill>
                  <a:srgbClr val="A50021"/>
                </a:solidFill>
              </a:rPr>
              <a:t>с туберкулезом».</a:t>
            </a:r>
            <a:br>
              <a:rPr lang="ru-RU" sz="2400" b="1" dirty="0">
                <a:solidFill>
                  <a:srgbClr val="A50021"/>
                </a:solidFill>
              </a:rPr>
            </a:br>
            <a:endParaRPr lang="ru-RU" sz="2400" b="1" dirty="0">
              <a:solidFill>
                <a:srgbClr val="A50021"/>
              </a:solidFill>
            </a:endParaRPr>
          </a:p>
        </p:txBody>
      </p:sp>
      <p:pic>
        <p:nvPicPr>
          <p:cNvPr id="13333" name="Picture 21" descr="96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3300506" cy="3581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0" y="4191000"/>
            <a:ext cx="449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2400" b="1" dirty="0">
                <a:solidFill>
                  <a:srgbClr val="0066FF"/>
                </a:solidFill>
              </a:rPr>
              <a:t>Роберт </a:t>
            </a:r>
            <a:r>
              <a:rPr lang="ru-RU" sz="2400" b="1" dirty="0" smtClean="0">
                <a:solidFill>
                  <a:srgbClr val="0066FF"/>
                </a:solidFill>
              </a:rPr>
              <a:t>Кох (</a:t>
            </a:r>
            <a:r>
              <a:rPr lang="ru-RU" sz="2400" b="1" dirty="0">
                <a:solidFill>
                  <a:srgbClr val="0066FF"/>
                </a:solidFill>
              </a:rPr>
              <a:t>1843 - 1910)</a:t>
            </a:r>
          </a:p>
          <a:p>
            <a:r>
              <a:rPr lang="ru-RU" sz="2400" b="1" dirty="0">
                <a:solidFill>
                  <a:srgbClr val="0066FF"/>
                </a:solidFill>
              </a:rPr>
              <a:t>Немецкий врач – микробиолог,</a:t>
            </a:r>
          </a:p>
          <a:p>
            <a:r>
              <a:rPr lang="ru-RU" sz="2400" b="1" dirty="0">
                <a:solidFill>
                  <a:srgbClr val="0066FF"/>
                </a:solidFill>
              </a:rPr>
              <a:t>один из основоположников</a:t>
            </a:r>
          </a:p>
          <a:p>
            <a:r>
              <a:rPr lang="ru-RU" sz="2400" b="1" dirty="0">
                <a:solidFill>
                  <a:srgbClr val="0066FF"/>
                </a:solidFill>
              </a:rPr>
              <a:t>современной бактериологии.</a:t>
            </a:r>
          </a:p>
          <a:p>
            <a:r>
              <a:rPr lang="ru-RU" sz="2400" b="1" dirty="0">
                <a:solidFill>
                  <a:srgbClr val="0066FF"/>
                </a:solidFill>
              </a:rPr>
              <a:t>Открыл возбудителя </a:t>
            </a:r>
            <a:endParaRPr lang="ru-RU" sz="2400" b="1" dirty="0" smtClean="0">
              <a:solidFill>
                <a:srgbClr val="0066FF"/>
              </a:solidFill>
            </a:endParaRPr>
          </a:p>
          <a:p>
            <a:r>
              <a:rPr lang="ru-RU" sz="2400" b="1" dirty="0" smtClean="0">
                <a:solidFill>
                  <a:srgbClr val="0066FF"/>
                </a:solidFill>
              </a:rPr>
              <a:t>туберкулеза</a:t>
            </a:r>
            <a:r>
              <a:rPr lang="ru-RU" sz="2400" b="1" dirty="0">
                <a:solidFill>
                  <a:srgbClr val="0066FF"/>
                </a:solidFill>
              </a:rPr>
              <a:t>.</a:t>
            </a:r>
          </a:p>
          <a:p>
            <a:r>
              <a:rPr lang="ru-RU" sz="2400" b="1" dirty="0">
                <a:solidFill>
                  <a:srgbClr val="0066FF"/>
                </a:solidFill>
              </a:rPr>
              <a:t>Лауреат Нобелевской премии.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/>
      <p:bldP spid="13329" grpId="0"/>
      <p:bldP spid="13330" grpId="0"/>
      <p:bldP spid="133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1748" name="Picture 4" descr="goltum0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55302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52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55309" name="AutoShape 13"/>
          <p:cNvSpPr>
            <a:spLocks noChangeArrowheads="1"/>
          </p:cNvSpPr>
          <p:nvPr/>
        </p:nvSpPr>
        <p:spPr bwMode="auto">
          <a:xfrm>
            <a:off x="92075" y="381000"/>
            <a:ext cx="8975725" cy="14478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66FF"/>
                </a:solidFill>
              </a:rPr>
              <a:t>Лица больные хроническими заболеваниями, постоянно </a:t>
            </a:r>
          </a:p>
          <a:p>
            <a:pPr algn="ctr"/>
            <a:r>
              <a:rPr lang="ru-RU" sz="2400" b="1" dirty="0">
                <a:solidFill>
                  <a:srgbClr val="0066FF"/>
                </a:solidFill>
              </a:rPr>
              <a:t>принимающие </a:t>
            </a:r>
            <a:r>
              <a:rPr lang="ru-RU" sz="2400" b="1" dirty="0" err="1">
                <a:solidFill>
                  <a:srgbClr val="0066FF"/>
                </a:solidFill>
              </a:rPr>
              <a:t>глюкокортикоиды</a:t>
            </a:r>
            <a:r>
              <a:rPr lang="ru-RU" sz="2400" b="1" dirty="0">
                <a:solidFill>
                  <a:srgbClr val="0066FF"/>
                </a:solidFill>
              </a:rPr>
              <a:t>. </a:t>
            </a:r>
          </a:p>
          <a:p>
            <a:pPr algn="ctr"/>
            <a:r>
              <a:rPr lang="ru-RU" sz="2400" b="1" dirty="0">
                <a:solidFill>
                  <a:srgbClr val="0066FF"/>
                </a:solidFill>
              </a:rPr>
              <a:t>Гормоны влияют на уровень иммунитета и способствуют</a:t>
            </a:r>
          </a:p>
          <a:p>
            <a:pPr algn="ctr"/>
            <a:r>
              <a:rPr lang="ru-RU" sz="2400" b="1" dirty="0">
                <a:solidFill>
                  <a:srgbClr val="0066FF"/>
                </a:solidFill>
              </a:rPr>
              <a:t> заболеванию туберкулезом при контакте с больными. </a:t>
            </a:r>
          </a:p>
        </p:txBody>
      </p:sp>
      <p:sp>
        <p:nvSpPr>
          <p:cNvPr id="55311" name="AutoShape 15"/>
          <p:cNvSpPr>
            <a:spLocks noChangeArrowheads="1"/>
          </p:cNvSpPr>
          <p:nvPr/>
        </p:nvSpPr>
        <p:spPr bwMode="auto">
          <a:xfrm>
            <a:off x="92075" y="2362200"/>
            <a:ext cx="8975725" cy="1371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66FF"/>
                </a:solidFill>
              </a:rPr>
              <a:t>Лица имеющие профессиональные заболевания легких –</a:t>
            </a:r>
          </a:p>
          <a:p>
            <a:pPr algn="ctr"/>
            <a:r>
              <a:rPr lang="ru-RU" sz="2400" b="1" dirty="0">
                <a:solidFill>
                  <a:srgbClr val="0066FF"/>
                </a:solidFill>
              </a:rPr>
              <a:t>  при которых угроза заболеть туберкулезом высока. </a:t>
            </a:r>
          </a:p>
        </p:txBody>
      </p:sp>
      <p:pic>
        <p:nvPicPr>
          <p:cNvPr id="55312" name="Picture 16" descr="О вреде курения"/>
          <p:cNvPicPr>
            <a:picLocks noChangeAspect="1" noChangeArrowheads="1"/>
          </p:cNvPicPr>
          <p:nvPr/>
        </p:nvPicPr>
        <p:blipFill>
          <a:blip r:embed="rId5">
            <a:lum bright="24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3914775"/>
            <a:ext cx="4191000" cy="27146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9" grpId="0" animBg="1"/>
      <p:bldP spid="553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2772" name="Picture 4" descr="goltum0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54278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76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54285" name="AutoShape 13"/>
          <p:cNvSpPr>
            <a:spLocks noChangeArrowheads="1"/>
          </p:cNvSpPr>
          <p:nvPr/>
        </p:nvSpPr>
        <p:spPr bwMode="auto">
          <a:xfrm>
            <a:off x="838200" y="0"/>
            <a:ext cx="7772400" cy="4572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66FF"/>
                </a:solidFill>
              </a:rPr>
              <a:t>Санитарная профилактика</a:t>
            </a: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533400"/>
            <a:ext cx="7162800" cy="632460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0066FF"/>
                </a:solidFill>
              </a:rPr>
              <a:t>      Комплекс </a:t>
            </a:r>
            <a:r>
              <a:rPr lang="ru-RU" sz="2400" b="1" dirty="0">
                <a:solidFill>
                  <a:srgbClr val="0066FF"/>
                </a:solidFill>
              </a:rPr>
              <a:t>профилактических мероприятий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66FF"/>
                </a:solidFill>
              </a:rPr>
              <a:t>включает </a:t>
            </a:r>
            <a:r>
              <a:rPr lang="ru-RU" sz="2400" b="1" dirty="0">
                <a:solidFill>
                  <a:srgbClr val="0066FF"/>
                </a:solidFill>
              </a:rPr>
              <a:t>в себя </a:t>
            </a:r>
            <a:endParaRPr lang="ru-RU" sz="2400" b="1" dirty="0" smtClean="0">
              <a:solidFill>
                <a:srgbClr val="0066F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66FF"/>
                </a:solidFill>
              </a:rPr>
              <a:t>проведение </a:t>
            </a:r>
            <a:r>
              <a:rPr lang="ru-RU" sz="2400" b="1" dirty="0">
                <a:solidFill>
                  <a:srgbClr val="0066FF"/>
                </a:solidFill>
              </a:rPr>
              <a:t>текущей </a:t>
            </a:r>
          </a:p>
          <a:p>
            <a:r>
              <a:rPr lang="ru-RU" sz="2400" b="1" dirty="0" smtClean="0">
                <a:solidFill>
                  <a:srgbClr val="0066FF"/>
                </a:solidFill>
              </a:rPr>
              <a:t>    и </a:t>
            </a:r>
            <a:r>
              <a:rPr lang="ru-RU" sz="2400" b="1" dirty="0">
                <a:solidFill>
                  <a:srgbClr val="0066FF"/>
                </a:solidFill>
              </a:rPr>
              <a:t>заключительной дезинфекции, </a:t>
            </a:r>
            <a:endParaRPr lang="ru-RU" sz="2400" b="1" dirty="0" smtClean="0">
              <a:solidFill>
                <a:srgbClr val="0066F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66FF"/>
                </a:solidFill>
              </a:rPr>
              <a:t>и</a:t>
            </a:r>
            <a:r>
              <a:rPr lang="ru-RU" sz="2400" b="1" dirty="0" smtClean="0">
                <a:solidFill>
                  <a:srgbClr val="0066FF"/>
                </a:solidFill>
              </a:rPr>
              <a:t>золяцию детей </a:t>
            </a:r>
            <a:r>
              <a:rPr lang="ru-RU" sz="2400" b="1" dirty="0">
                <a:solidFill>
                  <a:srgbClr val="0066FF"/>
                </a:solidFill>
              </a:rPr>
              <a:t>от </a:t>
            </a:r>
            <a:r>
              <a:rPr lang="ru-RU" sz="2400" b="1" dirty="0" err="1">
                <a:solidFill>
                  <a:srgbClr val="0066FF"/>
                </a:solidFill>
              </a:rPr>
              <a:t>бактериовыделителей</a:t>
            </a:r>
            <a:r>
              <a:rPr lang="ru-RU" sz="2400" b="1" dirty="0">
                <a:solidFill>
                  <a:srgbClr val="0066FF"/>
                </a:solidFill>
              </a:rPr>
              <a:t>, </a:t>
            </a:r>
            <a:endParaRPr lang="ru-RU" sz="2400" b="1" dirty="0" smtClean="0">
              <a:solidFill>
                <a:srgbClr val="0066F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66FF"/>
                </a:solidFill>
              </a:rPr>
              <a:t>госпитализацию больного </a:t>
            </a:r>
            <a:r>
              <a:rPr lang="ru-RU" sz="2400" b="1" dirty="0">
                <a:solidFill>
                  <a:srgbClr val="0066FF"/>
                </a:solidFill>
              </a:rPr>
              <a:t>или </a:t>
            </a:r>
            <a:endParaRPr lang="ru-RU" sz="2400" b="1" dirty="0" smtClean="0">
              <a:solidFill>
                <a:srgbClr val="0066FF"/>
              </a:solidFill>
            </a:endParaRPr>
          </a:p>
          <a:p>
            <a:r>
              <a:rPr lang="ru-RU" sz="2400" b="1" dirty="0" smtClean="0">
                <a:solidFill>
                  <a:srgbClr val="0066FF"/>
                </a:solidFill>
              </a:rPr>
              <a:t>    помещение </a:t>
            </a:r>
            <a:r>
              <a:rPr lang="ru-RU" sz="2400" b="1" dirty="0">
                <a:solidFill>
                  <a:srgbClr val="0066FF"/>
                </a:solidFill>
              </a:rPr>
              <a:t>детей в </a:t>
            </a:r>
            <a:r>
              <a:rPr lang="ru-RU" sz="2400" b="1" dirty="0" smtClean="0">
                <a:solidFill>
                  <a:srgbClr val="0066FF"/>
                </a:solidFill>
              </a:rPr>
              <a:t>детские учреждения</a:t>
            </a:r>
            <a:r>
              <a:rPr lang="ru-RU" sz="2400" b="1" dirty="0">
                <a:solidFill>
                  <a:srgbClr val="0066FF"/>
                </a:solidFill>
              </a:rPr>
              <a:t>, </a:t>
            </a:r>
            <a:endParaRPr lang="ru-RU" sz="2400" b="1" dirty="0" smtClean="0">
              <a:solidFill>
                <a:srgbClr val="0066F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66FF"/>
                </a:solidFill>
              </a:rPr>
              <a:t>регулярное обследование контактных </a:t>
            </a:r>
            <a:r>
              <a:rPr lang="ru-RU" sz="2400" b="1" dirty="0">
                <a:solidFill>
                  <a:srgbClr val="0066FF"/>
                </a:solidFill>
              </a:rPr>
              <a:t>лиц, </a:t>
            </a:r>
            <a:endParaRPr lang="ru-RU" sz="2400" b="1" dirty="0" smtClean="0">
              <a:solidFill>
                <a:srgbClr val="0066F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66FF"/>
                </a:solidFill>
              </a:rPr>
              <a:t>санитарно-гигиеническое воспитание </a:t>
            </a:r>
          </a:p>
          <a:p>
            <a:r>
              <a:rPr lang="ru-RU" sz="2400" b="1" dirty="0" smtClean="0">
                <a:solidFill>
                  <a:srgbClr val="0066FF"/>
                </a:solidFill>
              </a:rPr>
              <a:t>    больных </a:t>
            </a:r>
            <a:r>
              <a:rPr lang="ru-RU" sz="2400" b="1" dirty="0">
                <a:solidFill>
                  <a:srgbClr val="0066FF"/>
                </a:solidFill>
              </a:rPr>
              <a:t>и членов их семей.</a:t>
            </a:r>
          </a:p>
          <a:p>
            <a:r>
              <a:rPr lang="ru-RU" sz="2400" b="1" dirty="0">
                <a:solidFill>
                  <a:srgbClr val="0066FF"/>
                </a:solidFill>
              </a:rPr>
              <a:t> </a:t>
            </a:r>
            <a:r>
              <a:rPr lang="ru-RU" sz="2400" b="1" dirty="0" smtClean="0">
                <a:solidFill>
                  <a:srgbClr val="0066FF"/>
                </a:solidFill>
              </a:rPr>
              <a:t>     Большое </a:t>
            </a:r>
            <a:r>
              <a:rPr lang="ru-RU" sz="2400" b="1" dirty="0">
                <a:solidFill>
                  <a:srgbClr val="0066FF"/>
                </a:solidFill>
              </a:rPr>
              <a:t>значение имеет пропаганда</a:t>
            </a:r>
          </a:p>
          <a:p>
            <a:r>
              <a:rPr lang="ru-RU" sz="2400" b="1" dirty="0">
                <a:solidFill>
                  <a:srgbClr val="0066FF"/>
                </a:solidFill>
              </a:rPr>
              <a:t> фтизиатрами и врачами других </a:t>
            </a:r>
            <a:endParaRPr lang="ru-RU" sz="2400" b="1" dirty="0" smtClean="0">
              <a:solidFill>
                <a:srgbClr val="0066FF"/>
              </a:solidFill>
            </a:endParaRPr>
          </a:p>
          <a:p>
            <a:r>
              <a:rPr lang="ru-RU" sz="2400" b="1" dirty="0" smtClean="0">
                <a:solidFill>
                  <a:srgbClr val="0066FF"/>
                </a:solidFill>
              </a:rPr>
              <a:t>специальностей санитарных </a:t>
            </a:r>
            <a:r>
              <a:rPr lang="ru-RU" sz="2400" b="1" dirty="0">
                <a:solidFill>
                  <a:srgbClr val="0066FF"/>
                </a:solidFill>
              </a:rPr>
              <a:t>знаний </a:t>
            </a:r>
            <a:endParaRPr lang="ru-RU" sz="2400" b="1" dirty="0" smtClean="0">
              <a:solidFill>
                <a:srgbClr val="0066FF"/>
              </a:solidFill>
            </a:endParaRPr>
          </a:p>
          <a:p>
            <a:r>
              <a:rPr lang="ru-RU" sz="2400" b="1" dirty="0" smtClean="0">
                <a:solidFill>
                  <a:srgbClr val="0066FF"/>
                </a:solidFill>
              </a:rPr>
              <a:t>по </a:t>
            </a:r>
            <a:r>
              <a:rPr lang="ru-RU" sz="2400" b="1" dirty="0">
                <a:solidFill>
                  <a:srgbClr val="0066FF"/>
                </a:solidFill>
              </a:rPr>
              <a:t>туберкулёзу </a:t>
            </a:r>
            <a:r>
              <a:rPr lang="ru-RU" sz="2400" b="1" dirty="0" smtClean="0">
                <a:solidFill>
                  <a:srgbClr val="0066FF"/>
                </a:solidFill>
              </a:rPr>
              <a:t>как через </a:t>
            </a:r>
            <a:r>
              <a:rPr lang="ru-RU" sz="2400" b="1" dirty="0">
                <a:solidFill>
                  <a:srgbClr val="0066FF"/>
                </a:solidFill>
              </a:rPr>
              <a:t>СМИ, так и </a:t>
            </a:r>
            <a:endParaRPr lang="ru-RU" sz="2400" b="1" dirty="0" smtClean="0">
              <a:solidFill>
                <a:srgbClr val="0066FF"/>
              </a:solidFill>
            </a:endParaRPr>
          </a:p>
          <a:p>
            <a:r>
              <a:rPr lang="ru-RU" sz="2400" b="1" dirty="0" smtClean="0">
                <a:solidFill>
                  <a:srgbClr val="0066FF"/>
                </a:solidFill>
              </a:rPr>
              <a:t>через </a:t>
            </a:r>
            <a:r>
              <a:rPr lang="ru-RU" sz="2400" b="1" dirty="0">
                <a:solidFill>
                  <a:srgbClr val="0066FF"/>
                </a:solidFill>
              </a:rPr>
              <a:t>выступления </a:t>
            </a:r>
            <a:r>
              <a:rPr lang="ru-RU" sz="2400" b="1" dirty="0" smtClean="0">
                <a:solidFill>
                  <a:srgbClr val="0066FF"/>
                </a:solidFill>
              </a:rPr>
              <a:t>на врачебных </a:t>
            </a:r>
          </a:p>
          <a:p>
            <a:r>
              <a:rPr lang="ru-RU" sz="2400" b="1" dirty="0" smtClean="0">
                <a:solidFill>
                  <a:srgbClr val="0066FF"/>
                </a:solidFill>
              </a:rPr>
              <a:t>конференциях </a:t>
            </a:r>
            <a:r>
              <a:rPr lang="ru-RU" sz="2400" b="1" dirty="0">
                <a:solidFill>
                  <a:srgbClr val="0066FF"/>
                </a:solidFill>
              </a:rPr>
              <a:t>и </a:t>
            </a:r>
            <a:r>
              <a:rPr lang="ru-RU" sz="2400" b="1" dirty="0" smtClean="0">
                <a:solidFill>
                  <a:srgbClr val="0066FF"/>
                </a:solidFill>
              </a:rPr>
              <a:t>непосредственно </a:t>
            </a:r>
          </a:p>
          <a:p>
            <a:r>
              <a:rPr lang="ru-RU" sz="2400" b="1" dirty="0" smtClean="0">
                <a:solidFill>
                  <a:srgbClr val="0066FF"/>
                </a:solidFill>
              </a:rPr>
              <a:t>перед </a:t>
            </a:r>
            <a:r>
              <a:rPr lang="ru-RU" sz="2400" b="1" dirty="0">
                <a:solidFill>
                  <a:srgbClr val="0066FF"/>
                </a:solidFill>
              </a:rPr>
              <a:t>населением.	</a:t>
            </a:r>
          </a:p>
        </p:txBody>
      </p:sp>
      <p:pic>
        <p:nvPicPr>
          <p:cNvPr id="54287" name="Picture 15" descr="18447_434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5245" y="3581112"/>
            <a:ext cx="2095500" cy="279082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5" grpId="0" animBg="1"/>
      <p:bldP spid="5428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3796" name="Picture 4" descr="goltum0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-718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53254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00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1219200" y="5715000"/>
            <a:ext cx="6553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66FF"/>
                </a:solidFill>
              </a:rPr>
              <a:t>Пропаганда санитарно-гигиенических знаний о</a:t>
            </a:r>
          </a:p>
          <a:p>
            <a:pPr algn="ctr"/>
            <a:r>
              <a:rPr lang="ru-RU" sz="2400" b="1" dirty="0">
                <a:solidFill>
                  <a:srgbClr val="0066FF"/>
                </a:solidFill>
              </a:rPr>
              <a:t> туберкулёзе, его профилактике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76924">
            <a:off x="5487495" y="460629"/>
            <a:ext cx="2433116" cy="429092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641293">
            <a:off x="1045797" y="629075"/>
            <a:ext cx="2998642" cy="4143642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4820" name="Picture 4" descr="goltum0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47110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24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47129" name="AutoShape 25"/>
          <p:cNvSpPr>
            <a:spLocks noChangeArrowheads="1"/>
          </p:cNvSpPr>
          <p:nvPr/>
        </p:nvSpPr>
        <p:spPr bwMode="auto">
          <a:xfrm>
            <a:off x="1295400" y="228600"/>
            <a:ext cx="6781800" cy="1066800"/>
          </a:xfrm>
          <a:prstGeom prst="flowChartOffpageConnector">
            <a:avLst/>
          </a:prstGeom>
          <a:gradFill rotWithShape="1">
            <a:gsLst>
              <a:gs pos="0">
                <a:srgbClr val="FFCCFF"/>
              </a:gs>
              <a:gs pos="50000">
                <a:srgbClr val="FFFFCC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A50021"/>
                </a:solidFill>
              </a:rPr>
              <a:t>Запрет на некоторые профессии:</a:t>
            </a:r>
          </a:p>
        </p:txBody>
      </p:sp>
      <p:sp>
        <p:nvSpPr>
          <p:cNvPr id="47130" name="AutoShape 26"/>
          <p:cNvSpPr>
            <a:spLocks noChangeArrowheads="1"/>
          </p:cNvSpPr>
          <p:nvPr/>
        </p:nvSpPr>
        <p:spPr bwMode="auto">
          <a:xfrm>
            <a:off x="381000" y="1371600"/>
            <a:ext cx="8382000" cy="9144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66FF"/>
                </a:solidFill>
              </a:rPr>
              <a:t>Все профессии, связанные с контактом с детьми –</a:t>
            </a:r>
          </a:p>
          <a:p>
            <a:pPr algn="ctr"/>
            <a:r>
              <a:rPr lang="ru-RU" sz="2400" b="1" dirty="0">
                <a:solidFill>
                  <a:srgbClr val="0066FF"/>
                </a:solidFill>
              </a:rPr>
              <a:t> воспитатели, учителя и др. </a:t>
            </a:r>
          </a:p>
        </p:txBody>
      </p:sp>
      <p:sp>
        <p:nvSpPr>
          <p:cNvPr id="47134" name="Rectangle 30"/>
          <p:cNvSpPr>
            <a:spLocks noChangeArrowheads="1"/>
          </p:cNvSpPr>
          <p:nvPr/>
        </p:nvSpPr>
        <p:spPr bwMode="auto">
          <a:xfrm>
            <a:off x="3048000" y="838200"/>
            <a:ext cx="335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66FF"/>
                </a:solidFill>
              </a:rPr>
              <a:t>Всего около 20 профессий</a:t>
            </a:r>
          </a:p>
        </p:txBody>
      </p:sp>
      <p:pic>
        <p:nvPicPr>
          <p:cNvPr id="47135" name="Picture 31" descr="Картинка 9 из 967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4391025" cy="3505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6" name="Picture 32" descr="uchitelya02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4343400" cy="3505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7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9" grpId="0" animBg="1"/>
      <p:bldP spid="47130" grpId="0" animBg="1"/>
      <p:bldP spid="471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5844" name="Picture 4" descr="goltum0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46086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48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pic>
        <p:nvPicPr>
          <p:cNvPr id="46097" name="Picture 17" descr="19110408565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4191000" cy="2590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8" name="AutoShape 18"/>
          <p:cNvSpPr>
            <a:spLocks noChangeArrowheads="1"/>
          </p:cNvSpPr>
          <p:nvPr/>
        </p:nvSpPr>
        <p:spPr bwMode="auto">
          <a:xfrm>
            <a:off x="914400" y="228600"/>
            <a:ext cx="7848600" cy="9144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66FF"/>
                </a:solidFill>
              </a:rPr>
              <a:t>Все профессии , связанные с</a:t>
            </a:r>
          </a:p>
          <a:p>
            <a:pPr algn="ctr"/>
            <a:r>
              <a:rPr lang="ru-RU" sz="2400" b="1" dirty="0">
                <a:solidFill>
                  <a:srgbClr val="0066FF"/>
                </a:solidFill>
              </a:rPr>
              <a:t> коммунальным обслуживанием </a:t>
            </a:r>
          </a:p>
        </p:txBody>
      </p:sp>
      <p:pic>
        <p:nvPicPr>
          <p:cNvPr id="17" name="Picture 16" descr="1206012367_len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3352800" cy="5257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1205496408_sajj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4191000" cy="2514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6868" name="Picture 4" descr="goltum0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72710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72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pic>
        <p:nvPicPr>
          <p:cNvPr id="72718" name="Picture 14" descr="provodnik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6324600" cy="52705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3" name="AutoShape 19"/>
          <p:cNvSpPr>
            <a:spLocks noChangeArrowheads="1"/>
          </p:cNvSpPr>
          <p:nvPr/>
        </p:nvSpPr>
        <p:spPr bwMode="auto">
          <a:xfrm>
            <a:off x="1600200" y="152400"/>
            <a:ext cx="6324600" cy="9144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66FF"/>
                </a:solidFill>
              </a:rPr>
              <a:t>Профессии связанные с транспортом </a:t>
            </a:r>
          </a:p>
          <a:p>
            <a:pPr algn="ctr"/>
            <a:r>
              <a:rPr lang="ru-RU" sz="2400" b="1" dirty="0">
                <a:solidFill>
                  <a:srgbClr val="0066FF"/>
                </a:solidFill>
              </a:rPr>
              <a:t>(проводники, стюардессы и др.) 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27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71686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893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304800" y="1066800"/>
            <a:ext cx="8534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ru-RU" sz="32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ru-RU" sz="32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7200" b="1" dirty="0">
                <a:solidFill>
                  <a:srgbClr val="FF0000"/>
                </a:solidFill>
              </a:rPr>
              <a:t>Будьте здоровы!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5124" name="Picture 4" descr="goltum0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5366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8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1371600" y="0"/>
            <a:ext cx="685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A50021"/>
                </a:solidFill>
              </a:rPr>
              <a:t>Что такое туберкулез?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184150" y="685800"/>
            <a:ext cx="8731250" cy="762000"/>
          </a:xfrm>
          <a:prstGeom prst="rect">
            <a:avLst/>
          </a:prstGeom>
          <a:solidFill>
            <a:srgbClr val="CCEC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A50021"/>
                </a:solidFill>
              </a:rPr>
              <a:t>Туберкулез (чахотка) –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 одно из древнейших инфекционных заболеваний.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84150" y="1981200"/>
            <a:ext cx="5378450" cy="4426744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5400000" scaled="1"/>
          </a:gra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66FF"/>
                </a:solidFill>
              </a:rPr>
              <a:t>ТУБЕРКУЛЕЗ ЗАРАЗЕН 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66FF"/>
                </a:solidFill>
              </a:rPr>
              <a:t>ОЧЕНЬ ОПАСЕН.</a:t>
            </a:r>
          </a:p>
          <a:p>
            <a:pPr algn="ctr">
              <a:defRPr/>
            </a:pPr>
            <a:r>
              <a:rPr lang="ru-RU" sz="2400" dirty="0"/>
              <a:t> </a:t>
            </a:r>
            <a:r>
              <a:rPr lang="ru-RU" sz="2400" b="1" dirty="0">
                <a:solidFill>
                  <a:srgbClr val="A50021"/>
                </a:solidFill>
              </a:rPr>
              <a:t>В отличие от других инфекций,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A50021"/>
                </a:solidFill>
              </a:rPr>
              <a:t>он имеет хроническое течение, что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A50021"/>
                </a:solidFill>
              </a:rPr>
              <a:t> повышает количество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A50021"/>
                </a:solidFill>
              </a:rPr>
              <a:t>заразившихся </a:t>
            </a:r>
            <a:r>
              <a:rPr lang="ru-RU" sz="2400" b="1" dirty="0">
                <a:solidFill>
                  <a:srgbClr val="A50021"/>
                </a:solidFill>
              </a:rPr>
              <a:t>многократно.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A50021"/>
                </a:solidFill>
              </a:rPr>
              <a:t> Заболевание, как правило,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A50021"/>
                </a:solidFill>
              </a:rPr>
              <a:t>наступает </a:t>
            </a:r>
            <a:r>
              <a:rPr lang="ru-RU" sz="2400" b="1" dirty="0">
                <a:solidFill>
                  <a:srgbClr val="A50021"/>
                </a:solidFill>
              </a:rPr>
              <a:t>не сразу: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A50021"/>
                </a:solidFill>
              </a:rPr>
              <a:t> от заражения до появления может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A50021"/>
                </a:solidFill>
              </a:rPr>
              <a:t>пройти от нескольких месяцев до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A50021"/>
                </a:solidFill>
              </a:rPr>
              <a:t>нескольких лет.</a:t>
            </a: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5715000" y="2057400"/>
            <a:ext cx="3200400" cy="38862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Туберкулез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называют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“белой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чумой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ХХ века". 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15374" grpId="0" animBg="1"/>
      <p:bldP spid="15375" grpId="0" animBg="1"/>
      <p:bldP spid="153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6148" name="Picture 4" descr="goltum0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6390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1447800" y="304800"/>
            <a:ext cx="6172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A50021"/>
                </a:solidFill>
              </a:rPr>
              <a:t>Возбудитель заболевания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5486400" y="1295400"/>
            <a:ext cx="3429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A50021"/>
                </a:solidFill>
              </a:rPr>
              <a:t>Возбудитель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 заболевания –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 Микобактерия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 туберкулеза (МБТ) –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 была открыта 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Робертом Кохом в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 1882 году, ее назвали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 “палочкой Коха”, </a:t>
            </a:r>
          </a:p>
        </p:txBody>
      </p:sp>
      <p:pic>
        <p:nvPicPr>
          <p:cNvPr id="16400" name="Picture 16" descr="192602626348a518d12ac9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5172075" cy="33623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28600" y="5029200"/>
            <a:ext cx="480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66FF"/>
                </a:solidFill>
              </a:rPr>
              <a:t>Возбудитель туберкулеза –</a:t>
            </a:r>
          </a:p>
          <a:p>
            <a:pPr algn="ctr"/>
            <a:r>
              <a:rPr lang="ru-RU" sz="2400" b="1" dirty="0">
                <a:solidFill>
                  <a:srgbClr val="0066FF"/>
                </a:solidFill>
              </a:rPr>
              <a:t> палочка Коха. 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/>
      <p:bldP spid="16398" grpId="0"/>
      <p:bldP spid="164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7172" name="Picture 4" descr="goltum0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1510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6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7177" name="AutoShape 14" descr="&#10;        &#10;        "/>
          <p:cNvSpPr>
            <a:spLocks noChangeAspect="1" noChangeArrowheads="1"/>
          </p:cNvSpPr>
          <p:nvPr/>
        </p:nvSpPr>
        <p:spPr bwMode="auto">
          <a:xfrm>
            <a:off x="3143250" y="2357438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9" name="AutoShape 15"/>
          <p:cNvSpPr>
            <a:spLocks noChangeArrowheads="1"/>
          </p:cNvSpPr>
          <p:nvPr/>
        </p:nvSpPr>
        <p:spPr bwMode="auto">
          <a:xfrm>
            <a:off x="228600" y="76200"/>
            <a:ext cx="8686800" cy="685800"/>
          </a:xfrm>
          <a:prstGeom prst="flowChartOffpageConnector">
            <a:avLst/>
          </a:prstGeom>
          <a:solidFill>
            <a:srgbClr val="FFFFCC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A50021"/>
                </a:solidFill>
              </a:rPr>
              <a:t>Отличительные свойства микобактерии туберкулеза </a:t>
            </a:r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 flipV="1">
            <a:off x="533400" y="800100"/>
            <a:ext cx="83058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 sz="2400" b="1" dirty="0">
                <a:solidFill>
                  <a:srgbClr val="A50021"/>
                </a:solidFill>
              </a:rPr>
              <a:t>Устойчивость к действию кислот и спирта </a:t>
            </a:r>
          </a:p>
        </p:txBody>
      </p:sp>
      <p:sp>
        <p:nvSpPr>
          <p:cNvPr id="21521" name="AutoShape 17"/>
          <p:cNvSpPr>
            <a:spLocks noChangeArrowheads="1"/>
          </p:cNvSpPr>
          <p:nvPr/>
        </p:nvSpPr>
        <p:spPr bwMode="auto">
          <a:xfrm>
            <a:off x="533400" y="1600200"/>
            <a:ext cx="8382000" cy="914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A50021"/>
                </a:solidFill>
              </a:rPr>
              <a:t>Сохраняют жизнеспособность при воздействии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 различных физических и химических агентов </a:t>
            </a:r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533400" y="2590800"/>
            <a:ext cx="8382000" cy="914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В </a:t>
            </a:r>
            <a:r>
              <a:rPr lang="ru-RU" sz="2400" b="1" dirty="0">
                <a:solidFill>
                  <a:srgbClr val="A50021"/>
                </a:solidFill>
              </a:rPr>
              <a:t>невысохшей мокроте (при </a:t>
            </a:r>
            <a:r>
              <a:rPr lang="ru-RU" sz="2400" b="1" dirty="0" err="1" smtClean="0">
                <a:solidFill>
                  <a:srgbClr val="A50021"/>
                </a:solidFill>
              </a:rPr>
              <a:t>опред.усл</a:t>
            </a:r>
            <a:r>
              <a:rPr lang="ru-RU" sz="2400" b="1" dirty="0" smtClean="0">
                <a:solidFill>
                  <a:srgbClr val="A50021"/>
                </a:solidFill>
              </a:rPr>
              <a:t>.) </a:t>
            </a:r>
            <a:r>
              <a:rPr lang="ru-RU" sz="2400" b="1" dirty="0">
                <a:solidFill>
                  <a:srgbClr val="A50021"/>
                </a:solidFill>
              </a:rPr>
              <a:t>бактерии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Коха </a:t>
            </a:r>
            <a:r>
              <a:rPr lang="ru-RU" sz="2400" b="1" dirty="0">
                <a:solidFill>
                  <a:srgbClr val="A50021"/>
                </a:solidFill>
              </a:rPr>
              <a:t>могут оставаться жизнеспособными до </a:t>
            </a:r>
            <a:r>
              <a:rPr lang="ru-RU" sz="2400" b="1" dirty="0" smtClean="0">
                <a:solidFill>
                  <a:srgbClr val="A50021"/>
                </a:solidFill>
              </a:rPr>
              <a:t>6 </a:t>
            </a:r>
            <a:r>
              <a:rPr lang="ru-RU" sz="2400" b="1" dirty="0" smtClean="0">
                <a:solidFill>
                  <a:srgbClr val="A50021"/>
                </a:solidFill>
              </a:rPr>
              <a:t>мес.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533400" y="3581400"/>
            <a:ext cx="8382000" cy="1600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A50021"/>
                </a:solidFill>
              </a:rPr>
              <a:t>В высохшей мокроте на различных предметах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 (мебель, книги, посуда, постельное белье, полотенца</a:t>
            </a:r>
            <a:r>
              <a:rPr lang="ru-RU" sz="2400" b="1" dirty="0" smtClean="0">
                <a:solidFill>
                  <a:srgbClr val="A50021"/>
                </a:solidFill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пол, </a:t>
            </a:r>
            <a:r>
              <a:rPr lang="ru-RU" sz="2400" b="1" dirty="0">
                <a:solidFill>
                  <a:srgbClr val="A50021"/>
                </a:solidFill>
              </a:rPr>
              <a:t>стены и пр.) они могут сохранять свои свойства в 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течение нескольких месяцев.</a:t>
            </a:r>
          </a:p>
        </p:txBody>
      </p:sp>
      <p:pic>
        <p:nvPicPr>
          <p:cNvPr id="21524" name="Picture 20" descr="Через несколько лет в мире может разразиться эпидемия не поддающегося лечению туберкулёз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5334000"/>
            <a:ext cx="1428750" cy="1352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3276600" y="5181600"/>
            <a:ext cx="5638800" cy="1676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Палочка  Коха на солнечном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свету погибает в </a:t>
            </a:r>
            <a:r>
              <a:rPr lang="ru-RU" sz="2400" b="1" dirty="0" smtClean="0">
                <a:solidFill>
                  <a:srgbClr val="FFFF00"/>
                </a:solidFill>
              </a:rPr>
              <a:t>течение 1,5 </a:t>
            </a:r>
            <a:r>
              <a:rPr lang="ru-RU" sz="2400" b="1" dirty="0">
                <a:solidFill>
                  <a:srgbClr val="FFFF00"/>
                </a:solidFill>
              </a:rPr>
              <a:t>часов. 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Ультрафиолетовые лучи </a:t>
            </a:r>
            <a:r>
              <a:rPr lang="ru-RU" sz="2400" b="1" dirty="0">
                <a:solidFill>
                  <a:srgbClr val="FFFF00"/>
                </a:solidFill>
              </a:rPr>
              <a:t>убивают 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Микобактерии за </a:t>
            </a:r>
            <a:r>
              <a:rPr lang="ru-RU" sz="2400" b="1" dirty="0">
                <a:solidFill>
                  <a:srgbClr val="FFFF00"/>
                </a:solidFill>
              </a:rPr>
              <a:t>2 – 3 минуты</a:t>
            </a:r>
            <a:r>
              <a:rPr lang="ru-RU" sz="2400" dirty="0">
                <a:solidFill>
                  <a:srgbClr val="FFFF00"/>
                </a:solidFill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9" grpId="0" animBg="1"/>
      <p:bldP spid="21520" grpId="0" animBg="1"/>
      <p:bldP spid="21521" grpId="0" animBg="1"/>
      <p:bldP spid="21522" grpId="0" animBg="1"/>
      <p:bldP spid="21523" grpId="0" animBg="1"/>
      <p:bldP spid="215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8196" name="Picture 4" descr="goltum0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39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9702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00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1524000" y="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A50021"/>
                </a:solidFill>
              </a:rPr>
              <a:t>Важная особенность микобактерии туберкулёза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533400"/>
            <a:ext cx="9144000" cy="4114800"/>
          </a:xfrm>
          <a:prstGeom prst="rect">
            <a:avLst/>
          </a:prstGeom>
          <a:solidFill>
            <a:srgbClr val="FFFFCC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dirty="0">
                <a:solidFill>
                  <a:srgbClr val="A50021"/>
                </a:solidFill>
              </a:rPr>
              <a:t>После первичного заражения может не наступить никаких </a:t>
            </a:r>
          </a:p>
          <a:p>
            <a:r>
              <a:rPr lang="ru-RU" sz="2400" b="1" dirty="0">
                <a:solidFill>
                  <a:srgbClr val="A50021"/>
                </a:solidFill>
              </a:rPr>
              <a:t>клинических проявлений болезни. </a:t>
            </a:r>
          </a:p>
          <a:p>
            <a:r>
              <a:rPr lang="ru-RU" sz="2400" b="1" dirty="0">
                <a:solidFill>
                  <a:srgbClr val="A50021"/>
                </a:solidFill>
              </a:rPr>
              <a:t>Заболевание не разовьется, однако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r>
              <a:rPr lang="ru-RU" sz="2400" b="1" dirty="0" smtClean="0">
                <a:solidFill>
                  <a:srgbClr val="A50021"/>
                </a:solidFill>
              </a:rPr>
              <a:t>Микобактерия </a:t>
            </a:r>
            <a:r>
              <a:rPr lang="ru-RU" sz="2400" b="1" dirty="0">
                <a:solidFill>
                  <a:srgbClr val="A50021"/>
                </a:solidFill>
              </a:rPr>
              <a:t>туберкулёза </a:t>
            </a:r>
            <a:r>
              <a:rPr lang="ru-RU" sz="2400" b="1" dirty="0" smtClean="0">
                <a:solidFill>
                  <a:srgbClr val="A50021"/>
                </a:solidFill>
              </a:rPr>
              <a:t>(МБТ) может  </a:t>
            </a:r>
            <a:r>
              <a:rPr lang="ru-RU" sz="2400" b="1" dirty="0">
                <a:solidFill>
                  <a:srgbClr val="A50021"/>
                </a:solidFill>
              </a:rPr>
              <a:t>длительное время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r>
              <a:rPr lang="ru-RU" sz="2400" b="1" dirty="0" smtClean="0">
                <a:solidFill>
                  <a:srgbClr val="A50021"/>
                </a:solidFill>
              </a:rPr>
              <a:t>(</a:t>
            </a:r>
            <a:r>
              <a:rPr lang="ru-RU" sz="2400" b="1" dirty="0">
                <a:solidFill>
                  <a:srgbClr val="A50021"/>
                </a:solidFill>
              </a:rPr>
              <a:t>годы, десятилетия) находиться </a:t>
            </a:r>
            <a:r>
              <a:rPr lang="ru-RU" sz="2400" b="1" dirty="0" smtClean="0">
                <a:solidFill>
                  <a:srgbClr val="A50021"/>
                </a:solidFill>
              </a:rPr>
              <a:t>в </a:t>
            </a:r>
            <a:r>
              <a:rPr lang="ru-RU" sz="2400" b="1" dirty="0">
                <a:solidFill>
                  <a:srgbClr val="A50021"/>
                </a:solidFill>
              </a:rPr>
              <a:t>организме,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r>
              <a:rPr lang="ru-RU" sz="2400" b="1" dirty="0" smtClean="0">
                <a:solidFill>
                  <a:srgbClr val="A50021"/>
                </a:solidFill>
              </a:rPr>
              <a:t>не </a:t>
            </a:r>
            <a:r>
              <a:rPr lang="ru-RU" sz="2400" b="1" dirty="0">
                <a:solidFill>
                  <a:srgbClr val="A50021"/>
                </a:solidFill>
              </a:rPr>
              <a:t>причиняя ему вреда. </a:t>
            </a:r>
          </a:p>
          <a:p>
            <a:r>
              <a:rPr lang="ru-RU" sz="2400" b="1" dirty="0">
                <a:solidFill>
                  <a:srgbClr val="A50021"/>
                </a:solidFill>
              </a:rPr>
              <a:t>Такое состояние относительного равновесия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r>
              <a:rPr lang="ru-RU" sz="2400" b="1" dirty="0" smtClean="0">
                <a:solidFill>
                  <a:srgbClr val="A50021"/>
                </a:solidFill>
              </a:rPr>
              <a:t>может </a:t>
            </a:r>
            <a:r>
              <a:rPr lang="ru-RU" sz="2400" b="1" dirty="0">
                <a:solidFill>
                  <a:srgbClr val="A50021"/>
                </a:solidFill>
              </a:rPr>
              <a:t>нарушиться в </a:t>
            </a:r>
            <a:r>
              <a:rPr lang="ru-RU" sz="2400" b="1" dirty="0" smtClean="0">
                <a:solidFill>
                  <a:srgbClr val="A50021"/>
                </a:solidFill>
              </a:rPr>
              <a:t>пользу </a:t>
            </a:r>
            <a:r>
              <a:rPr lang="ru-RU" sz="2400" b="1" dirty="0">
                <a:solidFill>
                  <a:srgbClr val="A50021"/>
                </a:solidFill>
              </a:rPr>
              <a:t>возбудителя при снижении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r>
              <a:rPr lang="ru-RU" sz="2400" b="1" dirty="0" smtClean="0">
                <a:solidFill>
                  <a:srgbClr val="A50021"/>
                </a:solidFill>
              </a:rPr>
              <a:t>защитных </a:t>
            </a:r>
            <a:r>
              <a:rPr lang="ru-RU" sz="2400" b="1" dirty="0">
                <a:solidFill>
                  <a:srgbClr val="A50021"/>
                </a:solidFill>
              </a:rPr>
              <a:t>сил организма </a:t>
            </a:r>
            <a:r>
              <a:rPr lang="ru-RU" sz="2400" b="1" dirty="0" smtClean="0">
                <a:solidFill>
                  <a:srgbClr val="A50021"/>
                </a:solidFill>
              </a:rPr>
              <a:t>(</a:t>
            </a:r>
            <a:r>
              <a:rPr lang="ru-RU" sz="2400" b="1" dirty="0">
                <a:solidFill>
                  <a:srgbClr val="A50021"/>
                </a:solidFill>
              </a:rPr>
              <a:t>ухудшение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r>
              <a:rPr lang="ru-RU" sz="2400" b="1" dirty="0" smtClean="0">
                <a:solidFill>
                  <a:srgbClr val="A50021"/>
                </a:solidFill>
              </a:rPr>
              <a:t>социальных </a:t>
            </a:r>
            <a:r>
              <a:rPr lang="ru-RU" sz="2400" b="1" dirty="0">
                <a:solidFill>
                  <a:srgbClr val="A50021"/>
                </a:solidFill>
              </a:rPr>
              <a:t>условий жизни, </a:t>
            </a:r>
            <a:r>
              <a:rPr lang="ru-RU" sz="2400" b="1" dirty="0" smtClean="0">
                <a:solidFill>
                  <a:srgbClr val="A50021"/>
                </a:solidFill>
              </a:rPr>
              <a:t>недостаточное </a:t>
            </a:r>
            <a:r>
              <a:rPr lang="ru-RU" sz="2400" b="1" dirty="0">
                <a:solidFill>
                  <a:srgbClr val="A50021"/>
                </a:solidFill>
              </a:rPr>
              <a:t>питание, </a:t>
            </a:r>
          </a:p>
          <a:p>
            <a:r>
              <a:rPr lang="ru-RU" sz="2400" b="1" dirty="0">
                <a:solidFill>
                  <a:srgbClr val="A50021"/>
                </a:solidFill>
              </a:rPr>
              <a:t>стрессовые ситуации, старение). 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4648200"/>
            <a:ext cx="9144000" cy="2207464"/>
          </a:xfrm>
          <a:prstGeom prst="rect">
            <a:avLst/>
          </a:prstGeom>
          <a:solidFill>
            <a:srgbClr val="CCE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ru-RU" sz="2400" b="1" dirty="0">
                <a:solidFill>
                  <a:srgbClr val="A50021"/>
                </a:solidFill>
              </a:rPr>
              <a:t>Вот </a:t>
            </a:r>
            <a:r>
              <a:rPr lang="ru-RU" sz="2400" b="1" dirty="0" smtClean="0">
                <a:solidFill>
                  <a:srgbClr val="A50021"/>
                </a:solidFill>
              </a:rPr>
              <a:t>почему, заразившись </a:t>
            </a:r>
            <a:r>
              <a:rPr lang="ru-RU" sz="2400" b="1" dirty="0">
                <a:solidFill>
                  <a:srgbClr val="A50021"/>
                </a:solidFill>
              </a:rPr>
              <a:t>в детском (подростковом)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r"/>
            <a:r>
              <a:rPr lang="ru-RU" sz="2400" b="1" dirty="0" smtClean="0">
                <a:solidFill>
                  <a:srgbClr val="A50021"/>
                </a:solidFill>
              </a:rPr>
              <a:t>возрасте, пожилой человек (старше 60-ти лет) </a:t>
            </a:r>
          </a:p>
          <a:p>
            <a:pPr algn="r"/>
            <a:r>
              <a:rPr lang="ru-RU" sz="2400" b="1" dirty="0" smtClean="0">
                <a:solidFill>
                  <a:srgbClr val="A50021"/>
                </a:solidFill>
              </a:rPr>
              <a:t>может заболеть туберкулезом,</a:t>
            </a:r>
          </a:p>
          <a:p>
            <a:pPr algn="r"/>
            <a:r>
              <a:rPr lang="ru-RU" sz="2400" b="1" dirty="0" smtClean="0">
                <a:solidFill>
                  <a:srgbClr val="A50021"/>
                </a:solidFill>
              </a:rPr>
              <a:t> </a:t>
            </a:r>
            <a:r>
              <a:rPr lang="ru-RU" sz="2400" b="1" dirty="0">
                <a:solidFill>
                  <a:srgbClr val="A50021"/>
                </a:solidFill>
              </a:rPr>
              <a:t>хотя инфицирование наступило полвека назад и более. </a:t>
            </a:r>
          </a:p>
          <a:p>
            <a:pPr algn="r"/>
            <a:r>
              <a:rPr lang="ru-RU" sz="2400" b="1" dirty="0">
                <a:solidFill>
                  <a:srgbClr val="0066FF"/>
                </a:solidFill>
              </a:rPr>
              <a:t>Заражение туберкулезом актуально для </a:t>
            </a:r>
          </a:p>
          <a:p>
            <a:pPr algn="r"/>
            <a:r>
              <a:rPr lang="ru-RU" sz="2400" b="1" dirty="0">
                <a:solidFill>
                  <a:srgbClr val="0066FF"/>
                </a:solidFill>
              </a:rPr>
              <a:t>людей любого возраста. 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/>
      <p:bldP spid="29710" grpId="0" animBg="1"/>
      <p:bldP spid="297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9220" name="Picture 4" descr="goltum0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9462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24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1905000" y="11723"/>
            <a:ext cx="541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A50021"/>
                </a:solidFill>
              </a:rPr>
              <a:t>Пути заражения туберкулезом</a:t>
            </a:r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>
            <a:off x="0" y="762000"/>
            <a:ext cx="9144000" cy="2209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A50021"/>
                </a:solidFill>
              </a:rPr>
              <a:t>ВХОДНЫЕ ВОРОТА - пути проникновения инфекции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чаще </a:t>
            </a:r>
            <a:r>
              <a:rPr lang="ru-RU" sz="2400" b="1" dirty="0">
                <a:solidFill>
                  <a:srgbClr val="A50021"/>
                </a:solidFill>
              </a:rPr>
              <a:t>всего </a:t>
            </a:r>
            <a:r>
              <a:rPr lang="ru-RU" sz="2400" b="1" dirty="0" smtClean="0">
                <a:solidFill>
                  <a:srgbClr val="A50021"/>
                </a:solidFill>
              </a:rPr>
              <a:t>– </a:t>
            </a:r>
            <a:r>
              <a:rPr lang="ru-RU" sz="2400" b="1" dirty="0">
                <a:solidFill>
                  <a:srgbClr val="A50021"/>
                </a:solidFill>
              </a:rPr>
              <a:t>дыхательные пути,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куда </a:t>
            </a:r>
            <a:r>
              <a:rPr lang="ru-RU" sz="2400" b="1" dirty="0">
                <a:solidFill>
                  <a:srgbClr val="A50021"/>
                </a:solidFill>
              </a:rPr>
              <a:t>бациллы в огромном количестве </a:t>
            </a:r>
            <a:r>
              <a:rPr lang="ru-RU" sz="2400" b="1" dirty="0" smtClean="0">
                <a:solidFill>
                  <a:srgbClr val="A50021"/>
                </a:solidFill>
              </a:rPr>
              <a:t>попадают </a:t>
            </a: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с </a:t>
            </a:r>
            <a:r>
              <a:rPr lang="ru-RU" sz="2400" b="1" dirty="0">
                <a:solidFill>
                  <a:srgbClr val="A50021"/>
                </a:solidFill>
              </a:rPr>
              <a:t>капельками слизи и мокроты,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которые выбрасываются </a:t>
            </a:r>
            <a:r>
              <a:rPr lang="ru-RU" sz="2400" b="1" dirty="0">
                <a:solidFill>
                  <a:srgbClr val="A50021"/>
                </a:solidFill>
              </a:rPr>
              <a:t>больными при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66FF"/>
                </a:solidFill>
              </a:rPr>
              <a:t>чихании</a:t>
            </a:r>
            <a:r>
              <a:rPr lang="ru-RU" sz="2400" b="1" dirty="0">
                <a:solidFill>
                  <a:srgbClr val="0066FF"/>
                </a:solidFill>
              </a:rPr>
              <a:t>, разговоре, кашле. </a:t>
            </a:r>
          </a:p>
        </p:txBody>
      </p:sp>
      <p:pic>
        <p:nvPicPr>
          <p:cNvPr id="19473" name="Picture 17" descr="19b213e2ec764bdc98ead48b84d0263c_ful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4267200" cy="2971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21" descr="8318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276600"/>
            <a:ext cx="2743200" cy="304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/>
      <p:bldP spid="194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10244" name="Picture 4" descr="goltum0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-6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28678" name="Group 6"/>
          <p:cNvGraphicFramePr>
            <a:graphicFrameLocks noGrp="1"/>
          </p:cNvGraphicFramePr>
          <p:nvPr/>
        </p:nvGraphicFramePr>
        <p:xfrm>
          <a:off x="0" y="-6350"/>
          <a:ext cx="208002" cy="5956300"/>
        </p:xfrm>
        <a:graphic>
          <a:graphicData uri="http://schemas.openxmlformats.org/drawingml/2006/table">
            <a:tbl>
              <a:tblPr/>
              <a:tblGrid>
                <a:gridCol w="208002"/>
              </a:tblGrid>
              <a:tr h="595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301" marR="9130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0" y="5949950"/>
            <a:ext cx="18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20542"/>
            <a:ext cx="5486400" cy="683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400" b="1" dirty="0"/>
              <a:t>ПЛЮЙ В УРНУ</a:t>
            </a:r>
            <a:endParaRPr lang="ru-RU" sz="2400" dirty="0"/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Омерзительное явление,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 что же это будет?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 По всем направлениям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 плюются люди.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 Плюются чистые,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 плюются грязные, 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плюют здоровые,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 плюют заразные.</a:t>
            </a: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Плевки </a:t>
            </a:r>
            <a:r>
              <a:rPr lang="ru-RU" sz="2400" b="1" dirty="0">
                <a:solidFill>
                  <a:srgbClr val="A50021"/>
                </a:solidFill>
              </a:rPr>
              <a:t>пересохнут</a:t>
            </a:r>
            <a:r>
              <a:rPr lang="ru-RU" sz="2400" b="1" dirty="0" smtClean="0">
                <a:solidFill>
                  <a:srgbClr val="A50021"/>
                </a:solidFill>
              </a:rPr>
              <a:t>, станут </a:t>
            </a:r>
            <a:r>
              <a:rPr lang="ru-RU" sz="2400" b="1" dirty="0">
                <a:solidFill>
                  <a:srgbClr val="A50021"/>
                </a:solidFill>
              </a:rPr>
              <a:t>легки 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и вместе с </a:t>
            </a:r>
            <a:r>
              <a:rPr lang="ru-RU" sz="2400" b="1" dirty="0" smtClean="0">
                <a:solidFill>
                  <a:srgbClr val="A50021"/>
                </a:solidFill>
              </a:rPr>
              <a:t>пылью летают </a:t>
            </a:r>
            <a:r>
              <a:rPr lang="ru-RU" sz="2400" b="1" dirty="0">
                <a:solidFill>
                  <a:srgbClr val="A50021"/>
                </a:solidFill>
              </a:rPr>
              <a:t>плевки.</a:t>
            </a: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В </a:t>
            </a:r>
            <a:r>
              <a:rPr lang="ru-RU" sz="2400" b="1" dirty="0">
                <a:solidFill>
                  <a:srgbClr val="A50021"/>
                </a:solidFill>
              </a:rPr>
              <a:t>легкие</a:t>
            </a:r>
            <a:r>
              <a:rPr lang="ru-RU" sz="2400" b="1" dirty="0" smtClean="0">
                <a:solidFill>
                  <a:srgbClr val="A50021"/>
                </a:solidFill>
              </a:rPr>
              <a:t>, в </a:t>
            </a:r>
            <a:r>
              <a:rPr lang="ru-RU" sz="2400" b="1" dirty="0">
                <a:solidFill>
                  <a:srgbClr val="A50021"/>
                </a:solidFill>
              </a:rPr>
              <a:t>глотку </a:t>
            </a:r>
            <a:r>
              <a:rPr lang="ru-RU" sz="2400" b="1" dirty="0" smtClean="0">
                <a:solidFill>
                  <a:srgbClr val="A50021"/>
                </a:solidFill>
              </a:rPr>
              <a:t>несут </a:t>
            </a:r>
            <a:r>
              <a:rPr lang="ru-RU" sz="2400" b="1" dirty="0">
                <a:solidFill>
                  <a:srgbClr val="A50021"/>
                </a:solidFill>
              </a:rPr>
              <a:t>чахотку. 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Плевки </a:t>
            </a:r>
            <a:r>
              <a:rPr lang="ru-RU" sz="2400" b="1" dirty="0" smtClean="0">
                <a:solidFill>
                  <a:srgbClr val="A50021"/>
                </a:solidFill>
              </a:rPr>
              <a:t>убивают по </a:t>
            </a:r>
            <a:r>
              <a:rPr lang="ru-RU" sz="2400" b="1" dirty="0">
                <a:solidFill>
                  <a:srgbClr val="A50021"/>
                </a:solidFill>
              </a:rPr>
              <a:t>нашей вине </a:t>
            </a: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народу </a:t>
            </a:r>
            <a:r>
              <a:rPr lang="ru-RU" sz="2400" b="1" dirty="0">
                <a:solidFill>
                  <a:srgbClr val="A50021"/>
                </a:solidFill>
              </a:rPr>
              <a:t>больше</a:t>
            </a:r>
            <a:r>
              <a:rPr lang="ru-RU" sz="2400" b="1" dirty="0" smtClean="0">
                <a:solidFill>
                  <a:srgbClr val="A50021"/>
                </a:solidFill>
              </a:rPr>
              <a:t>, </a:t>
            </a:r>
            <a:r>
              <a:rPr lang="ru-RU" sz="2400" b="1" dirty="0">
                <a:solidFill>
                  <a:srgbClr val="A50021"/>
                </a:solidFill>
              </a:rPr>
              <a:t>чем на войне. </a:t>
            </a:r>
          </a:p>
        </p:txBody>
      </p:sp>
      <p:pic>
        <p:nvPicPr>
          <p:cNvPr id="28686" name="Picture 14" descr="p_5779"/>
          <p:cNvPicPr>
            <a:picLocks noChangeAspect="1" noChangeArrowheads="1"/>
          </p:cNvPicPr>
          <p:nvPr/>
        </p:nvPicPr>
        <p:blipFill>
          <a:blip r:embed="rId5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3434" y="20543"/>
            <a:ext cx="2951258" cy="29512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6019800" y="3657600"/>
            <a:ext cx="3124200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A50021"/>
                </a:solidFill>
              </a:rPr>
              <a:t>"Товарищи люди! 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Будьте культурны: 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не плюйте на землю, 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а плюйте в урны!",</a:t>
            </a:r>
          </a:p>
          <a:p>
            <a:pPr algn="ctr"/>
            <a:r>
              <a:rPr lang="ru-RU" sz="2400" b="1" dirty="0">
                <a:solidFill>
                  <a:srgbClr val="A50021"/>
                </a:solidFill>
              </a:rPr>
              <a:t> - призывал своих </a:t>
            </a:r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современников </a:t>
            </a:r>
            <a:endParaRPr lang="ru-RU" sz="2400" b="1" dirty="0">
              <a:solidFill>
                <a:srgbClr val="A50021"/>
              </a:solidFill>
            </a:endParaRPr>
          </a:p>
          <a:p>
            <a:pPr algn="ctr"/>
            <a:endParaRPr lang="ru-RU" sz="2400" b="1" dirty="0" smtClean="0">
              <a:solidFill>
                <a:srgbClr val="A500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Владимир </a:t>
            </a:r>
          </a:p>
          <a:p>
            <a:pPr algn="ctr"/>
            <a:r>
              <a:rPr lang="ru-RU" sz="2400" b="1" dirty="0" smtClean="0">
                <a:solidFill>
                  <a:srgbClr val="A50021"/>
                </a:solidFill>
              </a:rPr>
              <a:t>Маяковский</a:t>
            </a:r>
            <a:r>
              <a:rPr lang="ru-RU" sz="2400" b="1" dirty="0">
                <a:solidFill>
                  <a:srgbClr val="A50021"/>
                </a:solidFill>
              </a:rPr>
              <a:t>. </a:t>
            </a:r>
            <a:br>
              <a:rPr lang="ru-RU" sz="2400" b="1" dirty="0">
                <a:solidFill>
                  <a:srgbClr val="A50021"/>
                </a:solidFill>
              </a:rPr>
            </a:br>
            <a:r>
              <a:rPr lang="ru-RU" sz="2400" b="1" dirty="0">
                <a:solidFill>
                  <a:srgbClr val="A50021"/>
                </a:solidFill>
              </a:rPr>
              <a:t/>
            </a:r>
            <a:br>
              <a:rPr lang="ru-RU" sz="2400" b="1" dirty="0">
                <a:solidFill>
                  <a:srgbClr val="A50021"/>
                </a:solidFill>
              </a:rPr>
            </a:br>
            <a:endParaRPr lang="ru-RU" sz="2400" b="1" dirty="0">
              <a:solidFill>
                <a:srgbClr val="A5002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5" grpId="0"/>
      <p:bldP spid="2868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|1.8|1.7|6.8|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4|1.9|2.3|3.3|3.2|1.4|3.2|2.2|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|2.2|3.1|3.2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7.3|1.7|1.9|3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7|8.7|1.4|1.4|1.5|1.3|1.4|1.8|1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3|5|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|2.4|2.2|1.8|1.9|1.6|2.1|1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4|1.2|2.7|1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9|3.2|1.9|1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.7|1.4|2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|1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9|2.6|2.4|2.8|2.1|2.9|1.6|3.7|2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1|19.5|2.4|1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4.6|2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2|3.8|1.8|2.8|9.1|2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|1.7|2.7|4|8.6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1|1.4|7.5|2.8|9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8.2|5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7|33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|2.1|4.4|2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|3.4|1.4|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|1.5|3.2|4|2.8|2.6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|5.8|1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6|3.4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2|3.4|7|8.5|12.7|1.6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1|17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2|11.9|2.5|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5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2971</TotalTime>
  <Words>1632</Words>
  <Application>Microsoft Office PowerPoint</Application>
  <PresentationFormat>Экран (4:3)</PresentationFormat>
  <Paragraphs>410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51</cp:revision>
  <cp:lastPrinted>1601-01-01T00:00:00Z</cp:lastPrinted>
  <dcterms:created xsi:type="dcterms:W3CDTF">1601-01-01T00:00:00Z</dcterms:created>
  <dcterms:modified xsi:type="dcterms:W3CDTF">2013-04-17T17:39:44Z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