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72" r:id="rId10"/>
    <p:sldId id="273" r:id="rId11"/>
    <p:sldId id="267" r:id="rId12"/>
    <p:sldId id="264" r:id="rId13"/>
    <p:sldId id="265" r:id="rId14"/>
    <p:sldId id="266" r:id="rId15"/>
    <p:sldId id="268" r:id="rId16"/>
    <p:sldId id="270" r:id="rId17"/>
    <p:sldId id="271" r:id="rId18"/>
    <p:sldId id="269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9933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EB8FC0-D650-4CC9-B2BE-EDF8126A26F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8DCF88-D97B-40A7-9B8E-FD0F89A51CD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F9926B-2322-463C-BF6D-604C6C40C62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A5B3393-F947-4EC6-8BFE-63E5A97ED3B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5117CB-134A-43DD-AD2A-586D2AE5F79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195FA5-1C86-48E6-9543-4062D19F58C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7014BE-F04E-4F92-B581-37A44FCBD61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19DE1-2960-451E-BD23-59CD69E79AF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234B2-880F-4AD2-8CF7-A1F596F1FA4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784C3E-E8D5-4E12-8147-70D0DF58559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B2CBC6-4BC2-4D24-A62D-BD6F28C2EC8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DC10CE-9C6E-42C7-B1A4-00242F71279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F8DC31C-9727-49D5-A3F9-E2C0F47B39F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971550" y="2205038"/>
            <a:ext cx="3267075" cy="866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6000" b="1" kern="10">
                <a:ln w="9525">
                  <a:solidFill>
                    <a:srgbClr val="C0C0C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33"/>
                    </a:gs>
                  </a:gsLst>
                  <a:lin ang="5400000" scaled="1"/>
                </a:gradFill>
                <a:latin typeface="Georgia"/>
              </a:rPr>
              <a:t>ОГОНЬ,</a:t>
            </a:r>
          </a:p>
        </p:txBody>
      </p:sp>
      <p:sp>
        <p:nvSpPr>
          <p:cNvPr id="3077" name="WordArt 5"/>
          <p:cNvSpPr>
            <a:spLocks noChangeArrowheads="1" noChangeShapeType="1" noTextEdit="1"/>
          </p:cNvSpPr>
          <p:nvPr/>
        </p:nvSpPr>
        <p:spPr bwMode="auto">
          <a:xfrm>
            <a:off x="3779838" y="3357563"/>
            <a:ext cx="4897437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b="1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6600"/>
                    </a:gs>
                  </a:gsLst>
                  <a:lin ang="5400000" scaled="1"/>
                </a:gradFill>
                <a:latin typeface="Georgia"/>
              </a:rPr>
              <a:t>нас не тронь!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539750" y="476250"/>
            <a:ext cx="1944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FFFFCC"/>
                </a:solidFill>
              </a:rPr>
              <a:t>классный час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8" name="Picture 4" descr="спг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404813"/>
            <a:ext cx="4176713" cy="2784475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</p:spPr>
      </p:pic>
      <p:pic>
        <p:nvPicPr>
          <p:cNvPr id="26629" name="Picture 5" descr="танк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7538" y="2852738"/>
            <a:ext cx="4192587" cy="2795587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</p:spPr>
      </p:pic>
      <p:pic>
        <p:nvPicPr>
          <p:cNvPr id="26630" name="Picture 6" descr="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8263" y="1196975"/>
            <a:ext cx="1152525" cy="1152525"/>
          </a:xfrm>
          <a:prstGeom prst="rect">
            <a:avLst/>
          </a:prstGeom>
          <a:noFill/>
          <a:ln w="9525">
            <a:solidFill>
              <a:srgbClr val="808080"/>
            </a:solidFill>
            <a:miter lim="800000"/>
            <a:headEnd/>
            <a:tailEnd/>
          </a:ln>
        </p:spPr>
      </p:pic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4572000" y="404813"/>
            <a:ext cx="435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FFCC"/>
                </a:solidFill>
              </a:rPr>
              <a:t>Площадка завода 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4427538" y="5661025"/>
            <a:ext cx="43561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FFCC"/>
                </a:solidFill>
              </a:rPr>
              <a:t>Внутри танкера по транспортировке СПГ</a:t>
            </a:r>
          </a:p>
        </p:txBody>
      </p:sp>
      <p:pic>
        <p:nvPicPr>
          <p:cNvPr id="26633" name="Picture 9" descr="Smoke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87675" y="3429000"/>
            <a:ext cx="1228725" cy="17287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400">
                <a:solidFill>
                  <a:srgbClr val="FFFFCC"/>
                </a:solidFill>
              </a:rPr>
              <a:t>1.Наиболее распространенные причины возникновения пожаров?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FFFFCC"/>
                </a:solidFill>
              </a:rPr>
              <a:t>2.Можно ли открывать окна и двери при пожаре в закрытом помещении? Почему?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FFFFCC"/>
                </a:solidFill>
              </a:rPr>
              <a:t>3.В случае возгорания бытовой техники что следует делать?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FFFFCC"/>
                </a:solidFill>
              </a:rPr>
              <a:t>4.Чем опасен угарный газ?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FFFFCC"/>
                </a:solidFill>
              </a:rPr>
              <a:t>5.Чем можно потушить горючие жидкости?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FFFFCC"/>
                </a:solidFill>
              </a:rPr>
              <a:t>6.Как потушить одежду, горящую на человеке?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FFFFCC"/>
                </a:solidFill>
              </a:rPr>
              <a:t>7.Что следует делать, если в помещении чувствуется запах газа? Чем опасна эта ситуация? Что категорически запрещается в сложившихся обстоятельствах?</a:t>
            </a:r>
          </a:p>
        </p:txBody>
      </p:sp>
      <p:sp>
        <p:nvSpPr>
          <p:cNvPr id="13316" name="WordArt 4"/>
          <p:cNvSpPr>
            <a:spLocks noChangeArrowheads="1" noChangeShapeType="1" noTextEdit="1"/>
          </p:cNvSpPr>
          <p:nvPr/>
        </p:nvSpPr>
        <p:spPr bwMode="auto">
          <a:xfrm>
            <a:off x="539750" y="333375"/>
            <a:ext cx="6480175" cy="719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b="1" kern="10">
                <a:ln w="9525">
                  <a:solidFill>
                    <a:srgbClr val="C0C0C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6600"/>
                    </a:gs>
                  </a:gsLst>
                  <a:lin ang="5400000" scaled="1"/>
                </a:gradFill>
                <a:latin typeface="Georgia"/>
              </a:rPr>
              <a:t>Попробуй ответить: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673" name="Group 3337"/>
          <p:cNvGraphicFramePr>
            <a:graphicFrameLocks noGrp="1"/>
          </p:cNvGraphicFramePr>
          <p:nvPr>
            <p:ph/>
          </p:nvPr>
        </p:nvGraphicFramePr>
        <p:xfrm>
          <a:off x="250825" y="1844675"/>
          <a:ext cx="5267325" cy="4594228"/>
        </p:xfrm>
        <a:graphic>
          <a:graphicData uri="http://schemas.openxmlformats.org/drawingml/2006/table">
            <a:tbl>
              <a:tblPr/>
              <a:tblGrid>
                <a:gridCol w="576263"/>
                <a:gridCol w="609600"/>
                <a:gridCol w="509587"/>
                <a:gridCol w="511175"/>
                <a:gridCol w="509588"/>
                <a:gridCol w="509587"/>
                <a:gridCol w="511175"/>
                <a:gridCol w="509588"/>
                <a:gridCol w="511175"/>
                <a:gridCol w="509587"/>
              </a:tblGrid>
              <a:tr h="45878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я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м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д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л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э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и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ч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и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е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е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б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л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я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и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и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г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ж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г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щ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х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ж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э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у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е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у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ж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м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е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и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ю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л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ь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у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ц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у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ш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и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е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ш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х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з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ы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д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я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ч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и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е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л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ь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ж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674" name="WordArt 3338"/>
          <p:cNvSpPr>
            <a:spLocks noChangeArrowheads="1" noChangeShapeType="1" noTextEdit="1"/>
          </p:cNvSpPr>
          <p:nvPr/>
        </p:nvSpPr>
        <p:spPr bwMode="auto">
          <a:xfrm>
            <a:off x="539750" y="333375"/>
            <a:ext cx="6769100" cy="719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b="1" kern="10">
                <a:ln w="9525">
                  <a:solidFill>
                    <a:srgbClr val="C0C0C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6600"/>
                    </a:gs>
                  </a:gsLst>
                  <a:lin ang="5400000" scaled="1"/>
                </a:gradFill>
                <a:latin typeface="Georgia"/>
              </a:rPr>
              <a:t>Найди слова о пожарах:</a:t>
            </a:r>
          </a:p>
        </p:txBody>
      </p:sp>
      <p:sp>
        <p:nvSpPr>
          <p:cNvPr id="17675" name="Text Box 3339"/>
          <p:cNvSpPr txBox="1">
            <a:spLocks noChangeArrowheads="1"/>
          </p:cNvSpPr>
          <p:nvPr/>
        </p:nvSpPr>
        <p:spPr bwMode="auto">
          <a:xfrm>
            <a:off x="5724525" y="1844675"/>
            <a:ext cx="30972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FFCC"/>
                </a:solidFill>
              </a:rPr>
              <a:t>В таблице спрятано семь слов. </a:t>
            </a:r>
          </a:p>
        </p:txBody>
      </p:sp>
      <p:pic>
        <p:nvPicPr>
          <p:cNvPr id="17677" name="Picture 3341" descr="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38938" y="3284538"/>
            <a:ext cx="2171700" cy="31702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WordArt 4"/>
          <p:cNvSpPr>
            <a:spLocks noChangeArrowheads="1" noChangeShapeType="1" noTextEdit="1"/>
          </p:cNvSpPr>
          <p:nvPr/>
        </p:nvSpPr>
        <p:spPr bwMode="auto">
          <a:xfrm>
            <a:off x="539750" y="333375"/>
            <a:ext cx="5040313" cy="574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b="1" kern="10">
                <a:ln w="9525">
                  <a:solidFill>
                    <a:srgbClr val="C0C0C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6600"/>
                    </a:gs>
                  </a:gsLst>
                  <a:lin ang="5400000" scaled="1"/>
                </a:gradFill>
                <a:latin typeface="Georgia"/>
              </a:rPr>
              <a:t>Береги лес!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0" y="3500438"/>
            <a:ext cx="417671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FFCC"/>
                </a:solidFill>
              </a:rPr>
              <a:t>Дом со всех сторон открыт. </a:t>
            </a:r>
            <a:br>
              <a:rPr lang="ru-RU" sz="2400">
                <a:solidFill>
                  <a:srgbClr val="FFFFCC"/>
                </a:solidFill>
              </a:rPr>
            </a:br>
            <a:r>
              <a:rPr lang="ru-RU" sz="2400">
                <a:solidFill>
                  <a:srgbClr val="FFFFCC"/>
                </a:solidFill>
              </a:rPr>
              <a:t>Он резною крышей крыт. </a:t>
            </a:r>
            <a:br>
              <a:rPr lang="ru-RU" sz="2400">
                <a:solidFill>
                  <a:srgbClr val="FFFFCC"/>
                </a:solidFill>
              </a:rPr>
            </a:br>
            <a:r>
              <a:rPr lang="ru-RU" sz="2400">
                <a:solidFill>
                  <a:srgbClr val="FFFFCC"/>
                </a:solidFill>
              </a:rPr>
              <a:t>Заходи в зеленый дом - </a:t>
            </a:r>
            <a:br>
              <a:rPr lang="ru-RU" sz="2400">
                <a:solidFill>
                  <a:srgbClr val="FFFFCC"/>
                </a:solidFill>
              </a:rPr>
            </a:br>
            <a:r>
              <a:rPr lang="ru-RU" sz="2400">
                <a:solidFill>
                  <a:srgbClr val="FFFFCC"/>
                </a:solidFill>
              </a:rPr>
              <a:t>Чудеса увидишь в нем. 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395288" y="5305425"/>
            <a:ext cx="42481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FFCC"/>
                </a:solidFill>
              </a:rPr>
              <a:t>Что же это за девица - </a:t>
            </a:r>
            <a:br>
              <a:rPr lang="ru-RU" sz="2400">
                <a:solidFill>
                  <a:srgbClr val="FFFFCC"/>
                </a:solidFill>
              </a:rPr>
            </a:br>
            <a:r>
              <a:rPr lang="ru-RU" sz="2400">
                <a:solidFill>
                  <a:srgbClr val="FFFFCC"/>
                </a:solidFill>
              </a:rPr>
              <a:t>Не швея, не мастерица, </a:t>
            </a:r>
            <a:br>
              <a:rPr lang="ru-RU" sz="2400">
                <a:solidFill>
                  <a:srgbClr val="FFFFCC"/>
                </a:solidFill>
              </a:rPr>
            </a:br>
            <a:r>
              <a:rPr lang="ru-RU" sz="2400">
                <a:solidFill>
                  <a:srgbClr val="FFFFCC"/>
                </a:solidFill>
              </a:rPr>
              <a:t>Ничего сама не шьет, </a:t>
            </a:r>
            <a:br>
              <a:rPr lang="ru-RU" sz="2400">
                <a:solidFill>
                  <a:srgbClr val="FFFFCC"/>
                </a:solidFill>
              </a:rPr>
            </a:br>
            <a:r>
              <a:rPr lang="ru-RU" sz="2400">
                <a:solidFill>
                  <a:srgbClr val="FFFFCC"/>
                </a:solidFill>
              </a:rPr>
              <a:t>А в иголках круглый год. 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4211638" y="981075"/>
            <a:ext cx="4176712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FFCC"/>
                </a:solidFill>
              </a:rPr>
              <a:t>Под стеклом сижу, </a:t>
            </a:r>
            <a:br>
              <a:rPr lang="ru-RU" sz="2400">
                <a:solidFill>
                  <a:srgbClr val="FFFFCC"/>
                </a:solidFill>
              </a:rPr>
            </a:br>
            <a:r>
              <a:rPr lang="ru-RU" sz="2400">
                <a:solidFill>
                  <a:srgbClr val="FFFFCC"/>
                </a:solidFill>
              </a:rPr>
              <a:t>Во все стороны гляжу; </a:t>
            </a:r>
            <a:br>
              <a:rPr lang="ru-RU" sz="2400">
                <a:solidFill>
                  <a:srgbClr val="FFFFCC"/>
                </a:solidFill>
              </a:rPr>
            </a:br>
            <a:r>
              <a:rPr lang="ru-RU" sz="2400">
                <a:solidFill>
                  <a:srgbClr val="FFFFCC"/>
                </a:solidFill>
              </a:rPr>
              <a:t>В лес со мной заберешься - </a:t>
            </a:r>
            <a:br>
              <a:rPr lang="ru-RU" sz="2400">
                <a:solidFill>
                  <a:srgbClr val="FFFFCC"/>
                </a:solidFill>
              </a:rPr>
            </a:br>
            <a:r>
              <a:rPr lang="ru-RU" sz="2400">
                <a:solidFill>
                  <a:srgbClr val="FFFFCC"/>
                </a:solidFill>
              </a:rPr>
              <a:t>С пути не собьешься. 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4643438" y="2636838"/>
            <a:ext cx="4500562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FFCC"/>
                </a:solidFill>
              </a:rPr>
              <a:t>За деревьями, кустами </a:t>
            </a:r>
            <a:br>
              <a:rPr lang="ru-RU" sz="2400">
                <a:solidFill>
                  <a:srgbClr val="FFFFCC"/>
                </a:solidFill>
              </a:rPr>
            </a:br>
            <a:r>
              <a:rPr lang="ru-RU" sz="2400">
                <a:solidFill>
                  <a:srgbClr val="FFFFCC"/>
                </a:solidFill>
              </a:rPr>
              <a:t>Промелькнуло быстро пламя. </a:t>
            </a:r>
            <a:br>
              <a:rPr lang="ru-RU" sz="2400">
                <a:solidFill>
                  <a:srgbClr val="FFFFCC"/>
                </a:solidFill>
              </a:rPr>
            </a:br>
            <a:r>
              <a:rPr lang="ru-RU" sz="2400">
                <a:solidFill>
                  <a:srgbClr val="FFFFCC"/>
                </a:solidFill>
              </a:rPr>
              <a:t>Промелькнуло, пробежало - </a:t>
            </a:r>
            <a:br>
              <a:rPr lang="ru-RU" sz="2400">
                <a:solidFill>
                  <a:srgbClr val="FFFFCC"/>
                </a:solidFill>
              </a:rPr>
            </a:br>
            <a:r>
              <a:rPr lang="ru-RU" sz="2400">
                <a:solidFill>
                  <a:srgbClr val="FFFFCC"/>
                </a:solidFill>
              </a:rPr>
              <a:t>Нет ни дыма, ни пожара. 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4211638" y="4292600"/>
            <a:ext cx="43561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FFCC"/>
                </a:solidFill>
              </a:rPr>
              <a:t>В лес идет - из леса глядит, </a:t>
            </a:r>
            <a:br>
              <a:rPr lang="ru-RU" sz="2400">
                <a:solidFill>
                  <a:srgbClr val="FFFFCC"/>
                </a:solidFill>
              </a:rPr>
            </a:br>
            <a:r>
              <a:rPr lang="ru-RU" sz="2400">
                <a:solidFill>
                  <a:srgbClr val="FFFFCC"/>
                </a:solidFill>
              </a:rPr>
              <a:t>Из лесу идет - в лес глядит. 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4859338" y="5305425"/>
            <a:ext cx="4033837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FFCC"/>
                </a:solidFill>
              </a:rPr>
              <a:t>Он в лесу стоял, </a:t>
            </a:r>
            <a:br>
              <a:rPr lang="ru-RU" sz="2400">
                <a:solidFill>
                  <a:srgbClr val="FFFFCC"/>
                </a:solidFill>
              </a:rPr>
            </a:br>
            <a:r>
              <a:rPr lang="ru-RU" sz="2400">
                <a:solidFill>
                  <a:srgbClr val="FFFFCC"/>
                </a:solidFill>
              </a:rPr>
              <a:t>Никто его не брал, </a:t>
            </a:r>
            <a:br>
              <a:rPr lang="ru-RU" sz="2400">
                <a:solidFill>
                  <a:srgbClr val="FFFFCC"/>
                </a:solidFill>
              </a:rPr>
            </a:br>
            <a:r>
              <a:rPr lang="ru-RU" sz="2400">
                <a:solidFill>
                  <a:srgbClr val="FFFFCC"/>
                </a:solidFill>
              </a:rPr>
              <a:t>В красной шапке модной </a:t>
            </a:r>
            <a:br>
              <a:rPr lang="ru-RU" sz="2400">
                <a:solidFill>
                  <a:srgbClr val="FFFFCC"/>
                </a:solidFill>
              </a:rPr>
            </a:br>
            <a:r>
              <a:rPr lang="ru-RU" sz="2400">
                <a:solidFill>
                  <a:srgbClr val="FFFFCC"/>
                </a:solidFill>
              </a:rPr>
              <a:t>Никуда не годный. </a:t>
            </a:r>
          </a:p>
        </p:txBody>
      </p:sp>
      <p:pic>
        <p:nvPicPr>
          <p:cNvPr id="11275" name="Picture 11" descr="ban_ozl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196975"/>
            <a:ext cx="1985962" cy="2232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>
                <a:solidFill>
                  <a:srgbClr val="FFFFCC"/>
                </a:solidFill>
              </a:rPr>
              <a:t>ТЕСТ</a:t>
            </a:r>
            <a:br>
              <a:rPr lang="ru-RU" sz="3200">
                <a:solidFill>
                  <a:srgbClr val="FFFFCC"/>
                </a:solidFill>
              </a:rPr>
            </a:br>
            <a:r>
              <a:rPr lang="ru-RU" sz="3200">
                <a:solidFill>
                  <a:srgbClr val="FFFFCC"/>
                </a:solidFill>
              </a:rPr>
              <a:t>для определения знаний пожарной безопасности 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989138"/>
            <a:ext cx="6551613" cy="45259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>
                <a:solidFill>
                  <a:srgbClr val="FFFFCC"/>
                </a:solidFill>
              </a:rPr>
              <a:t> </a:t>
            </a:r>
            <a:r>
              <a:rPr lang="ru-RU" sz="2400" u="sng">
                <a:solidFill>
                  <a:srgbClr val="FFFFCC"/>
                </a:solidFill>
              </a:rPr>
              <a:t>Критерии оценки:</a:t>
            </a:r>
            <a:r>
              <a:rPr lang="ru-RU" sz="2400">
                <a:solidFill>
                  <a:srgbClr val="FFFFCC"/>
                </a:solidFill>
              </a:rPr>
              <a:t> Если Вы набрали 25-30 очков, то вы хорошо знаете правила пожарной безопасности. стараетесь их соблюдать,  сможете научить своих товарищей.  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FFFFCC"/>
                </a:solidFill>
              </a:rPr>
              <a:t> Если  20-24 очка, то вы должны быть осмотрительны в выборе действий в сложной ситуации.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FFFFCC"/>
                </a:solidFill>
              </a:rPr>
              <a:t> Если менее 20 очков, то вам необходимо серьезно заняться  изучением правил пожарной безопасности. Это поможет избежать пожара, а в экстремальной ситуации - сохранить свою жизнь и жизнь других людей.</a:t>
            </a:r>
          </a:p>
        </p:txBody>
      </p:sp>
      <p:pic>
        <p:nvPicPr>
          <p:cNvPr id="12295" name="Picture 7" descr="fi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59563" y="1341438"/>
            <a:ext cx="2233612" cy="2663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395288" y="404813"/>
            <a:ext cx="360045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b="1" kern="10">
                <a:ln w="9525">
                  <a:solidFill>
                    <a:srgbClr val="C0C0C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6600"/>
                    </a:gs>
                  </a:gsLst>
                  <a:lin ang="5400000" scaled="1"/>
                </a:gradFill>
                <a:latin typeface="Georgia"/>
              </a:rPr>
              <a:t>Викторина(1)</a:t>
            </a:r>
          </a:p>
        </p:txBody>
      </p:sp>
      <p:sp>
        <p:nvSpPr>
          <p:cNvPr id="1844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6778625" cy="4525963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>
                <a:solidFill>
                  <a:srgbClr val="FFFFCC"/>
                </a:solidFill>
              </a:rPr>
              <a:t>Как называется профессия людей, борющихся с огнем? (1 балл) </a:t>
            </a: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FFFFCC"/>
                </a:solidFill>
              </a:rPr>
              <a:t>Почему пожарных вызывают по телефону именно `01`? (1 балл) </a:t>
            </a: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FFFFCC"/>
                </a:solidFill>
              </a:rPr>
              <a:t>Почему пожарная машина красная? </a:t>
            </a:r>
            <a:br>
              <a:rPr lang="ru-RU" sz="2400">
                <a:solidFill>
                  <a:srgbClr val="FFFFCC"/>
                </a:solidFill>
              </a:rPr>
            </a:br>
            <a:r>
              <a:rPr lang="ru-RU" sz="2400">
                <a:solidFill>
                  <a:srgbClr val="FFFFCC"/>
                </a:solidFill>
              </a:rPr>
              <a:t>(1 балл) </a:t>
            </a: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FFFFCC"/>
                </a:solidFill>
              </a:rPr>
              <a:t>Как одеваются пожарные? (2 балла) </a:t>
            </a: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FFFFCC"/>
                </a:solidFill>
              </a:rPr>
              <a:t>Назови произведения, где упоминается о пожаре? (2 балла) </a:t>
            </a: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FFFFCC"/>
                </a:solidFill>
              </a:rPr>
              <a:t>Чем опасны пожары? (1 балл)</a:t>
            </a: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FFFFCC"/>
                </a:solidFill>
              </a:rPr>
              <a:t>Чем еще опасен пожар, кроме огня? </a:t>
            </a:r>
            <a:br>
              <a:rPr lang="ru-RU" sz="2400">
                <a:solidFill>
                  <a:srgbClr val="FFFFCC"/>
                </a:solidFill>
              </a:rPr>
            </a:br>
            <a:r>
              <a:rPr lang="ru-RU" sz="2400">
                <a:solidFill>
                  <a:srgbClr val="FFFFCC"/>
                </a:solidFill>
              </a:rPr>
              <a:t>(2 балла)  </a:t>
            </a:r>
          </a:p>
        </p:txBody>
      </p:sp>
      <p:pic>
        <p:nvPicPr>
          <p:cNvPr id="18441" name="Picture 9" descr="poj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21525" y="476250"/>
            <a:ext cx="1616075" cy="2089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WordArt 2"/>
          <p:cNvSpPr>
            <a:spLocks noChangeArrowheads="1" noChangeShapeType="1" noTextEdit="1"/>
          </p:cNvSpPr>
          <p:nvPr/>
        </p:nvSpPr>
        <p:spPr bwMode="auto">
          <a:xfrm>
            <a:off x="395288" y="404813"/>
            <a:ext cx="360045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b="1" kern="10">
                <a:ln w="9525">
                  <a:solidFill>
                    <a:srgbClr val="C0C0C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6600"/>
                    </a:gs>
                  </a:gsLst>
                  <a:lin ang="5400000" scaled="1"/>
                </a:gradFill>
                <a:latin typeface="Georgia"/>
              </a:rPr>
              <a:t>Викторина(2)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6778625" cy="4525963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>
                <a:solidFill>
                  <a:srgbClr val="FFFFCC"/>
                </a:solidFill>
              </a:rPr>
              <a:t>Почему в старые времена пожар мог уничтожить целый город? (1 балл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FFFFCC"/>
                </a:solidFill>
              </a:rPr>
              <a:t>Чем можно тушить начинающийся пожар? (1 балл)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FFFFCC"/>
                </a:solidFill>
              </a:rPr>
              <a:t>Почему опасно играть в доме со спичками и зажигалками? (1 балл)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FFFFCC"/>
                </a:solidFill>
              </a:rPr>
              <a:t>От чего бывают пожары? (1 балл)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FFFFCC"/>
                </a:solidFill>
              </a:rPr>
              <a:t>Что ты должен сообщить, вызывая пожарных? (2 балла)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FFFFCC"/>
                </a:solidFill>
              </a:rPr>
              <a:t>Что надо делать, если в квартире много дыма? (2 балла)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FFFFCC"/>
                </a:solidFill>
              </a:rPr>
              <a:t>Что вы станете делать, если увидели, что нижние этажи дома охвачены пламенем? (2 балла) </a:t>
            </a:r>
          </a:p>
        </p:txBody>
      </p:sp>
      <p:pic>
        <p:nvPicPr>
          <p:cNvPr id="23556" name="Picture 4" descr="poj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21525" y="476250"/>
            <a:ext cx="1616075" cy="2089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WordArt 2"/>
          <p:cNvSpPr>
            <a:spLocks noChangeArrowheads="1" noChangeShapeType="1" noTextEdit="1"/>
          </p:cNvSpPr>
          <p:nvPr/>
        </p:nvSpPr>
        <p:spPr bwMode="auto">
          <a:xfrm>
            <a:off x="395288" y="404813"/>
            <a:ext cx="360045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b="1" kern="10">
                <a:ln w="9525">
                  <a:solidFill>
                    <a:srgbClr val="C0C0C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6600"/>
                    </a:gs>
                  </a:gsLst>
                  <a:lin ang="5400000" scaled="1"/>
                </a:gradFill>
                <a:latin typeface="Georgia"/>
              </a:rPr>
              <a:t>Викторина(3)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6778625" cy="4525963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>
                <a:solidFill>
                  <a:srgbClr val="FFFFCC"/>
                </a:solidFill>
              </a:rPr>
              <a:t>Почему во время пожара нельзя пользоваться лифтом? (2 балла)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FFFFCC"/>
                </a:solidFill>
              </a:rPr>
              <a:t>Чем опасна печь в деревенском доме? </a:t>
            </a:r>
            <a:br>
              <a:rPr lang="ru-RU" sz="2400">
                <a:solidFill>
                  <a:srgbClr val="FFFFCC"/>
                </a:solidFill>
              </a:rPr>
            </a:br>
            <a:r>
              <a:rPr lang="ru-RU" sz="2400">
                <a:solidFill>
                  <a:srgbClr val="FFFFCC"/>
                </a:solidFill>
              </a:rPr>
              <a:t>(2 балла)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FFFFCC"/>
                </a:solidFill>
              </a:rPr>
              <a:t>Почему без разрешения взрослых нельзя трогать печную заслонку? (2 балла)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FFFFCC"/>
                </a:solidFill>
              </a:rPr>
              <a:t>Может ли загореться искусственная елка? (2 балла)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FFFFCC"/>
                </a:solidFill>
              </a:rPr>
              <a:t>Вам на Новый год подарили замечательные фейерверки и бенгальские огни. Где вы будете из зажигать? (2 балла) </a:t>
            </a:r>
          </a:p>
        </p:txBody>
      </p:sp>
      <p:pic>
        <p:nvPicPr>
          <p:cNvPr id="24580" name="Picture 4" descr="poj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21525" y="476250"/>
            <a:ext cx="1616075" cy="2089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4" name="Picture 8" descr="пож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620713"/>
            <a:ext cx="2378075" cy="2347912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</p:spPr>
      </p:pic>
      <p:sp>
        <p:nvSpPr>
          <p:cNvPr id="19465" name="WordArt 9"/>
          <p:cNvSpPr>
            <a:spLocks noChangeArrowheads="1" noChangeShapeType="1" noTextEdit="1"/>
          </p:cNvSpPr>
          <p:nvPr/>
        </p:nvSpPr>
        <p:spPr bwMode="auto">
          <a:xfrm>
            <a:off x="1331913" y="3141663"/>
            <a:ext cx="6624637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400" b="1" kern="10">
                <a:ln w="9525">
                  <a:solidFill>
                    <a:srgbClr val="C0C0C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6600"/>
                    </a:gs>
                  </a:gsLst>
                  <a:lin ang="5400000" scaled="1"/>
                </a:gradFill>
                <a:latin typeface="Georgia"/>
              </a:rPr>
              <a:t>Спасибо за работу!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468313" y="6021388"/>
            <a:ext cx="51117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b="1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6600"/>
                    </a:gs>
                  </a:gsLst>
                  <a:lin ang="5400000" scaled="1"/>
                </a:gradFill>
                <a:latin typeface="Georgia"/>
              </a:rPr>
              <a:t>немного истории</a:t>
            </a:r>
          </a:p>
        </p:txBody>
      </p:sp>
      <p:pic>
        <p:nvPicPr>
          <p:cNvPr id="2054" name="Picture 6" descr="oldfi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6825" y="333375"/>
            <a:ext cx="3810000" cy="2847975"/>
          </a:xfrm>
          <a:prstGeom prst="rect">
            <a:avLst/>
          </a:prstGeom>
          <a:noFill/>
        </p:spPr>
      </p:pic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395288" y="404813"/>
            <a:ext cx="42481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>
                <a:solidFill>
                  <a:srgbClr val="FFFFCC"/>
                </a:solidFill>
              </a:rPr>
              <a:t>358 лет отметили сегодня пожарные России.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4895850" y="476250"/>
            <a:ext cx="424815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FFFFCC"/>
                </a:solidFill>
              </a:rPr>
              <a:t>Всего с начала пожароопасного периода 2006 г. на территории РФ возникло 26205 очагов природных пожаров на общей площади 2269476 га. </a:t>
            </a:r>
          </a:p>
        </p:txBody>
      </p:sp>
      <p:pic>
        <p:nvPicPr>
          <p:cNvPr id="4103" name="Picture 7" descr="1589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333375"/>
            <a:ext cx="4392613" cy="3294063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fi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67175" y="1125538"/>
            <a:ext cx="4824413" cy="3898900"/>
          </a:xfrm>
          <a:prstGeom prst="rect">
            <a:avLst/>
          </a:prstGeom>
          <a:noFill/>
        </p:spPr>
      </p:pic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23850" y="4724400"/>
            <a:ext cx="345757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FFFFCC"/>
                </a:solidFill>
              </a:rPr>
              <a:t>На пожарах выделяется много дыма,</a:t>
            </a:r>
            <a:r>
              <a:rPr lang="ru-RU" sz="2400">
                <a:solidFill>
                  <a:srgbClr val="FFFFCC"/>
                </a:solidFill>
              </a:rPr>
              <a:t> в котором человек может погибнуть</a:t>
            </a:r>
          </a:p>
        </p:txBody>
      </p:sp>
      <p:sp>
        <p:nvSpPr>
          <p:cNvPr id="5126" name="WordArt 6"/>
          <p:cNvSpPr>
            <a:spLocks noChangeArrowheads="1" noChangeShapeType="1" noTextEdit="1"/>
          </p:cNvSpPr>
          <p:nvPr/>
        </p:nvSpPr>
        <p:spPr bwMode="auto">
          <a:xfrm>
            <a:off x="395288" y="333375"/>
            <a:ext cx="6624637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b="1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6600"/>
                    </a:gs>
                  </a:gsLst>
                  <a:lin ang="5400000" scaled="1"/>
                </a:gradFill>
                <a:latin typeface="Georgia"/>
              </a:rPr>
              <a:t>пожар и дым...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95738" y="333375"/>
            <a:ext cx="4773612" cy="6048375"/>
          </a:xfrm>
        </p:spPr>
        <p:txBody>
          <a:bodyPr/>
          <a:lstStyle/>
          <a:p>
            <a:r>
              <a:rPr lang="ru-RU" sz="2400">
                <a:solidFill>
                  <a:srgbClr val="FFFFCC"/>
                </a:solidFill>
              </a:rPr>
              <a:t>Обычно в воздухе содержится не более 0,04% углекислого газа. </a:t>
            </a:r>
          </a:p>
          <a:p>
            <a:r>
              <a:rPr lang="ru-RU" sz="2400">
                <a:solidFill>
                  <a:srgbClr val="FFFFCC"/>
                </a:solidFill>
              </a:rPr>
              <a:t>Если во время пожара концентрация его в воздухе возрастает до 4-5%, увеличивается частота дыхания, возникает шум в ушах, головокружение.</a:t>
            </a:r>
          </a:p>
          <a:p>
            <a:r>
              <a:rPr lang="ru-RU" sz="2400">
                <a:solidFill>
                  <a:srgbClr val="FFFFCC"/>
                </a:solidFill>
              </a:rPr>
              <a:t>При 8-9% человек теряет сознание.</a:t>
            </a:r>
          </a:p>
          <a:p>
            <a:r>
              <a:rPr lang="ru-RU" sz="2400">
                <a:solidFill>
                  <a:srgbClr val="FFFFCC"/>
                </a:solidFill>
              </a:rPr>
              <a:t>При 12% происходит паралич жизненных центров, наступает смерть</a:t>
            </a:r>
            <a:r>
              <a:rPr lang="ru-RU"/>
              <a:t>. </a:t>
            </a:r>
          </a:p>
        </p:txBody>
      </p:sp>
      <p:pic>
        <p:nvPicPr>
          <p:cNvPr id="6148" name="Picture 4" descr="dema2"/>
          <p:cNvPicPr>
            <a:picLocks noChangeAspect="1" noChangeArrowheads="1"/>
          </p:cNvPicPr>
          <p:nvPr/>
        </p:nvPicPr>
        <p:blipFill>
          <a:blip r:embed="rId2"/>
          <a:srcRect t="23349" b="23349"/>
          <a:stretch>
            <a:fillRect/>
          </a:stretch>
        </p:blipFill>
        <p:spPr bwMode="auto">
          <a:xfrm>
            <a:off x="250825" y="188913"/>
            <a:ext cx="3673475" cy="2755900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333375"/>
            <a:ext cx="4681538" cy="5903913"/>
          </a:xfrm>
        </p:spPr>
        <p:txBody>
          <a:bodyPr/>
          <a:lstStyle/>
          <a:p>
            <a:r>
              <a:rPr lang="ru-RU" sz="2400">
                <a:solidFill>
                  <a:srgbClr val="FFFFCC"/>
                </a:solidFill>
              </a:rPr>
              <a:t>При горении могут выделяться синильная кислота, акромин и т.д. все это оказывает отравляющее влияние на организм человека. </a:t>
            </a:r>
          </a:p>
          <a:p>
            <a:r>
              <a:rPr lang="ru-RU" sz="2400">
                <a:solidFill>
                  <a:srgbClr val="FFFFCC"/>
                </a:solidFill>
              </a:rPr>
              <a:t>Особенно большую опасность для организма человека представляет выделяющийся при неполном горении оксид углерода (СО).</a:t>
            </a:r>
            <a:r>
              <a:rPr lang="ru-RU"/>
              <a:t> </a:t>
            </a:r>
          </a:p>
        </p:txBody>
      </p:sp>
      <p:pic>
        <p:nvPicPr>
          <p:cNvPr id="7172" name="Picture 4" descr="dema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3800" y="836613"/>
            <a:ext cx="3924300" cy="2943225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8913"/>
            <a:ext cx="8229600" cy="4525962"/>
          </a:xfrm>
        </p:spPr>
        <p:txBody>
          <a:bodyPr/>
          <a:lstStyle/>
          <a:p>
            <a:r>
              <a:rPr lang="ru-RU" sz="2400">
                <a:solidFill>
                  <a:srgbClr val="FFFFCC"/>
                </a:solidFill>
              </a:rPr>
              <a:t>Статистика свидетельствует - более 80% случаев гибели людей при пожарах происходит от удушья и отравления продуктами горения.</a:t>
            </a:r>
          </a:p>
        </p:txBody>
      </p:sp>
      <p:pic>
        <p:nvPicPr>
          <p:cNvPr id="8196" name="Picture 4" descr="tn_big_fi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35600" y="1557338"/>
            <a:ext cx="3419475" cy="2578100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400">
                <a:solidFill>
                  <a:srgbClr val="FFFFCC"/>
                </a:solidFill>
              </a:rPr>
              <a:t>Дым при пожаре очень опасен для человека! </a:t>
            </a:r>
          </a:p>
          <a:p>
            <a:r>
              <a:rPr lang="ru-RU" sz="2400">
                <a:solidFill>
                  <a:srgbClr val="FFFFCC"/>
                </a:solidFill>
              </a:rPr>
              <a:t>Необходимо опасаться дыма не меньше чем огня!</a:t>
            </a:r>
          </a:p>
        </p:txBody>
      </p:sp>
      <p:sp>
        <p:nvSpPr>
          <p:cNvPr id="9220" name="WordArt 4"/>
          <p:cNvSpPr>
            <a:spLocks noChangeArrowheads="1" noChangeShapeType="1" noTextEdit="1"/>
          </p:cNvSpPr>
          <p:nvPr/>
        </p:nvSpPr>
        <p:spPr bwMode="auto">
          <a:xfrm>
            <a:off x="395288" y="333375"/>
            <a:ext cx="41052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b="1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6600"/>
                    </a:gs>
                  </a:gsLst>
                  <a:lin ang="5400000" scaled="1"/>
                </a:gradFill>
                <a:latin typeface="Georgia"/>
              </a:rPr>
              <a:t>вывод:</a:t>
            </a:r>
          </a:p>
        </p:txBody>
      </p:sp>
      <p:pic>
        <p:nvPicPr>
          <p:cNvPr id="9221" name="Picture 5" descr="963049_200706041719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4022725"/>
            <a:ext cx="3311525" cy="2484438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 descr="Sobluda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1863" y="404813"/>
            <a:ext cx="2901950" cy="4105275"/>
          </a:xfrm>
          <a:prstGeom prst="rect">
            <a:avLst/>
          </a:prstGeom>
          <a:noFill/>
        </p:spPr>
      </p:pic>
      <p:sp>
        <p:nvSpPr>
          <p:cNvPr id="25605" name="WordArt 5"/>
          <p:cNvSpPr>
            <a:spLocks noChangeArrowheads="1" noChangeShapeType="1" noTextEdit="1"/>
          </p:cNvSpPr>
          <p:nvPr/>
        </p:nvSpPr>
        <p:spPr bwMode="auto">
          <a:xfrm>
            <a:off x="755650" y="5373688"/>
            <a:ext cx="7705725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C0C0C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6600"/>
                    </a:gs>
                  </a:gsLst>
                  <a:lin ang="5400000" scaled="1"/>
                </a:gradFill>
                <a:latin typeface="Georgia"/>
              </a:rPr>
              <a:t>впереди -  взрослая жизнь</a:t>
            </a:r>
          </a:p>
        </p:txBody>
      </p:sp>
      <p:pic>
        <p:nvPicPr>
          <p:cNvPr id="25607" name="Picture 7" descr="BD00146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188913"/>
            <a:ext cx="1817688" cy="1795462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</p:pic>
      <p:pic>
        <p:nvPicPr>
          <p:cNvPr id="25610" name="Picture 10" descr="BS01603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68538" y="188913"/>
            <a:ext cx="1819275" cy="182721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25612" name="Picture 12" descr="HM00005_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5288" y="2636838"/>
            <a:ext cx="1714500" cy="1524000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</p:spPr>
      </p:pic>
      <p:pic>
        <p:nvPicPr>
          <p:cNvPr id="25613" name="Picture 13" descr="J010185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84663" y="260350"/>
            <a:ext cx="1238250" cy="1871663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</p:spPr>
      </p:pic>
      <p:pic>
        <p:nvPicPr>
          <p:cNvPr id="25614" name="Picture 14" descr="J014570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284663" y="2205038"/>
            <a:ext cx="1254125" cy="1944687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</p:spPr>
      </p:pic>
      <p:pic>
        <p:nvPicPr>
          <p:cNvPr id="25615" name="Picture 15" descr="J0188679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268538" y="2492375"/>
            <a:ext cx="1828800" cy="1639888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641</Words>
  <Application>Microsoft Office PowerPoint</Application>
  <PresentationFormat>Экран (4:3)</PresentationFormat>
  <Paragraphs>165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ТЕСТ для определения знаний пожарной безопасности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PC</cp:lastModifiedBy>
  <cp:revision>25</cp:revision>
  <dcterms:created xsi:type="dcterms:W3CDTF">2007-12-19T09:13:21Z</dcterms:created>
  <dcterms:modified xsi:type="dcterms:W3CDTF">2013-12-08T21:10:22Z</dcterms:modified>
</cp:coreProperties>
</file>