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60" r:id="rId2"/>
    <p:sldId id="257" r:id="rId3"/>
    <p:sldId id="256" r:id="rId4"/>
    <p:sldId id="259" r:id="rId5"/>
    <p:sldId id="266" r:id="rId6"/>
    <p:sldId id="262" r:id="rId7"/>
    <p:sldId id="263" r:id="rId8"/>
    <p:sldId id="264" r:id="rId9"/>
    <p:sldId id="268" r:id="rId10"/>
    <p:sldId id="265" r:id="rId11"/>
    <p:sldId id="270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7BF"/>
    <a:srgbClr val="F40C1D"/>
    <a:srgbClr val="CC0066"/>
    <a:srgbClr val="EAEAEA"/>
    <a:srgbClr val="DDDDDD"/>
    <a:srgbClr val="CC66FF"/>
    <a:srgbClr val="FF99FF"/>
    <a:srgbClr val="FFCC00"/>
    <a:srgbClr val="CC3300"/>
    <a:srgbClr val="1D0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9" autoAdjust="0"/>
  </p:normalViewPr>
  <p:slideViewPr>
    <p:cSldViewPr>
      <p:cViewPr>
        <p:scale>
          <a:sx n="95" d="100"/>
          <a:sy n="95" d="100"/>
        </p:scale>
        <p:origin x="-2094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67A49-179D-4DB8-BC48-158FBE581225}" type="datetimeFigureOut">
              <a:rPr lang="ru-RU" smtClean="0"/>
              <a:t>23.08.2013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D681C-17DA-463A-A78E-D9C93BB07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9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D681C-17DA-463A-A78E-D9C93BB0734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35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4DFA-251D-4280-9C4A-AC6EECCC54D4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7689-8C7F-4DB8-B8EB-04E18B3533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4DFA-251D-4280-9C4A-AC6EECCC54D4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7689-8C7F-4DB8-B8EB-04E18B353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4DFA-251D-4280-9C4A-AC6EECCC54D4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7689-8C7F-4DB8-B8EB-04E18B353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4DFA-251D-4280-9C4A-AC6EECCC54D4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7689-8C7F-4DB8-B8EB-04E18B3533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4DFA-251D-4280-9C4A-AC6EECCC54D4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7689-8C7F-4DB8-B8EB-04E18B353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4DFA-251D-4280-9C4A-AC6EECCC54D4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7689-8C7F-4DB8-B8EB-04E18B3533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4DFA-251D-4280-9C4A-AC6EECCC54D4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7689-8C7F-4DB8-B8EB-04E18B3533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4DFA-251D-4280-9C4A-AC6EECCC54D4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7689-8C7F-4DB8-B8EB-04E18B353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4DFA-251D-4280-9C4A-AC6EECCC54D4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7689-8C7F-4DB8-B8EB-04E18B353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4DFA-251D-4280-9C4A-AC6EECCC54D4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7689-8C7F-4DB8-B8EB-04E18B353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4DFA-251D-4280-9C4A-AC6EECCC54D4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7689-8C7F-4DB8-B8EB-04E18B3533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D54DFA-251D-4280-9C4A-AC6EECCC54D4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9C7689-8C7F-4DB8-B8EB-04E18B353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glib.ru/konst/1993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://www.prlib.ru/elfapps/pageturner2d/viewer.aspx?orderdate=20.06.2013&amp;DocUNC_ID=33204&amp;Token=SFtmKiPb5GCzGPXdgraG0Q==&amp;lang=ru-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://www.prlib.ru/elfapps/pageturner2d/viewer.aspx?orderdate=20.06.2013&amp;DocUNC_ID=78816&amp;Token=x/H2DaJY4qC+JpJnYXfMvA==&amp;lang=ru-RU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20-%D0%BB%D0%B5%D1%82%D0%B8%D0%B5%20%D0%BA%D0%BE%D0%BD%D1%81%D1%82%D0%B8%D1%82%D1%83%D1%86%D0%B8%D1%8F&amp;img_url=http://globalday.info/linked/dates/1279konst_middle.jpg&amp;pos=55&amp;uinfo=sw-1522-sh-770-fw-1297-fh-564-pd-1&amp;rpt=simage" TargetMode="External"/><Relationship Id="rId7" Type="http://schemas.openxmlformats.org/officeDocument/2006/relationships/image" Target="../media/image3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http://images.google.ru/url?sa=i&amp;rct=j&amp;q=%D0%B4%D0%B5%D0%BD%D1%8C%20%D1%80%D0%BE%D1%81%D1%81%D0%B8%D0%B9%D1%81%D0%BA%D0%BE%D0%B3%D0%BE%20%D1%84%D0%BB%D0%B0%D0%B3%D0%B0&amp;source=images&amp;cd=&amp;cad=rja&amp;docid=ombA6BTfPQdKVM&amp;tbnid=zq6w7-cHV3LPNM:&amp;ved=0CAUQjRw&amp;url=http://super-day.ru/den-gosudarstvennogo-flaga-rossijskoj-federacii/&amp;ei=Q7UEUsPIDrPb4QSkt4GYBw&amp;bvm=bv.50500085,d.bGE&amp;psig=AFQjCNFOKa-1nwW7L9SeTKpeWcbd1y0LiQ&amp;ust=1376126507174508" TargetMode="Externa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rlib.ru/elfapps/pageturner2d/viewer.aspx?orderdate=20.06.2013&amp;DocUNC_ID=35018&amp;Token=Pvb5RPRxz79RnTaYCZ8TiQ==&amp;lang=ru-RU" TargetMode="External"/><Relationship Id="rId4" Type="http://schemas.openxmlformats.org/officeDocument/2006/relationships/hyperlink" Target="http://reglib.ru/konst/191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http://www.prlib.ru/elfapps/pageturner2d/viewer.aspx?orderdate=23.08.2013&amp;DocUNC_ID=19800&amp;Token=rYu+p44wJszT50zSaA3LCg==&amp;lang=ru-RU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glib.ru/Files/file/konstitutsiya%20sssr%201924%20goda%20tekst.pdf" TargetMode="External"/><Relationship Id="rId5" Type="http://schemas.openxmlformats.org/officeDocument/2006/relationships/hyperlink" Target="http://reglib.ru/konst/1924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glib.ru/konst/1936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prlib.ru/elfapps/pageturner2d/viewer.aspx?orderdate=20.06.2013&amp;DocUNC_ID=22416&amp;Token=b7w/LSN0ASv2S00WUIs0lA==&amp;lang=ru-RU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lib.ru/elfapps/pageturner2d/viewer.aspx?orderdate=23.08.2013&amp;DocUNC_ID=17920&amp;Token=xToDrcIOCUg90TSgKOmYrg==&amp;lang=ru-RU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://www.reglib.ru/Files/file/konstitutsiya%201977%20tekst.pd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glib.ru/konst/1977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images.google.ru/url?sa=i&amp;rct=j&amp;q=%D0%BA%D0%BE%D0%BD%D1%81%D1%82%D0%B8%D1%82%D1%83%D1%86%D0%B8%D1%8F%201977%20%D0%B3%D0%BE%D0%B4%D0%B0&amp;source=images&amp;cd=&amp;cad=rja&amp;docid=_XL8U2ZxFG5yPM&amp;tbnid=0N5gvuvJP19l9M:&amp;ved=0CAUQjRw&amp;url=http://filtorg.ru/category-17/1977-ru/1977.-4705.----..html&amp;ei=F2D6UcyHBKmH4gS05YGACg&amp;bvm=bv.50165853,d.bGE&amp;psig=AFQjCNHOlo38X2SwBwxmrOVkjseYhaDSQg&amp;ust=137544933785551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image.slidesharecdn.com/powerpoint2007-100126132325-phpapp01/95/slide-27-728.jpg?12645338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07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507" y="160337"/>
            <a:ext cx="8856984" cy="121004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ИСТОРИЯ КОНСТИТУЦИИ РОССИИ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C:\Users\PRAVCE~1\AppData\Local\Temp\Rar$DIa0.974\082368001.t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" b="18701"/>
          <a:stretch/>
        </p:blipFill>
        <p:spPr bwMode="auto">
          <a:xfrm rot="20933636">
            <a:off x="536922" y="1868766"/>
            <a:ext cx="3178017" cy="42848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utoShape 2" descr="http://graph.document.kremlin.ru/%20%20%20%20%20%20%20%20%20%20%20%20%20%20%20%20%20%20images.ashx?path=2/71/38/2713867.png&amp;ID=35586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graph.document.kremlin.ru/%20%20%20%20%20%20%20%20%20%20%20%20%20%20%20%20%20%20images.ashx?path=2/71/38/2713867.png&amp;ID=355860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graph.document.kremlin.ru/%20%20%20%20%20%20%20%20%20%20%20%20%20%20%20%20%20%20images.ashx?path=2/71/38/2713867.png&amp;ID=355860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9474" r="35266" b="8013"/>
          <a:stretch/>
        </p:blipFill>
        <p:spPr bwMode="auto">
          <a:xfrm rot="819354">
            <a:off x="5168644" y="1942907"/>
            <a:ext cx="3165405" cy="421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4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ologda-portal.ru/upload/iblock/bd9/kon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"/>
            <a:ext cx="1595666" cy="119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68353" y="116632"/>
            <a:ext cx="7206478" cy="100811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F40C1D"/>
                </a:solidFill>
                <a:latin typeface="Franklin Gothic Heavy" pitchFamily="34" charset="0"/>
              </a:rPr>
              <a:t>Российская Федерация Конституция </a:t>
            </a:r>
            <a:r>
              <a:rPr lang="ru-RU" b="1" dirty="0">
                <a:solidFill>
                  <a:srgbClr val="F40C1D"/>
                </a:solidFill>
                <a:latin typeface="Franklin Gothic Heavy" pitchFamily="34" charset="0"/>
              </a:rPr>
              <a:t>(</a:t>
            </a:r>
            <a:r>
              <a:rPr lang="ru-RU" b="1" dirty="0" smtClean="0">
                <a:solidFill>
                  <a:srgbClr val="F40C1D"/>
                </a:solidFill>
                <a:latin typeface="Franklin Gothic Heavy" pitchFamily="34" charset="0"/>
              </a:rPr>
              <a:t>1993)</a:t>
            </a:r>
            <a:endParaRPr lang="ru-RU" dirty="0">
              <a:solidFill>
                <a:srgbClr val="F40C1D"/>
              </a:solidFill>
              <a:latin typeface="Franklin Gothic Heavy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196752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Федерация. Конституция (1993). </a:t>
            </a:r>
          </a:p>
          <a:p>
            <a:pPr algn="just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Конституция Российской Федерации : [принята всенародным голосованием 12 декабря 1993 года]. - Официальное издание. - М. :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Юрид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лит., 2009. - 64 с. - Публикуется с учетом поправок, внесенных законами Российской Федерации о поправках к Конституции Российской Федерации от 30 декабря 2008 г. №6-ФКЗ и от 30 декабря 2008 г. №7-ФКЗ.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9184" y="2564904"/>
            <a:ext cx="7344816" cy="338554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hlinkClick r:id="rId4"/>
              </a:rPr>
              <a:t>ПРОСМОТР 2Д </a:t>
            </a:r>
            <a:r>
              <a:rPr lang="ru-RU" sz="1600" b="1" u="sng" dirty="0" smtClean="0">
                <a:solidFill>
                  <a:schemeClr val="bg1"/>
                </a:solidFill>
                <a:hlinkClick r:id="rId4"/>
              </a:rPr>
              <a:t>из фондов Президентской библиотеки им. Б.Н. Ельцина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712" y="3356992"/>
            <a:ext cx="8916950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В Конституции РФ получила закрепление новая концепция организации государственной власти, в основу которой положена идея разделения 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властей.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Частная 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собственность признается и находится под защитой государства наряду с государственной и муниципальной. </a:t>
            </a:r>
            <a:endParaRPr lang="ru-RU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Признается 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многопартийность, идеологическое многообразие. </a:t>
            </a:r>
            <a:endParaRPr lang="ru-RU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Во второй главе Конституции установлены основные права и свободы человека и гражданина в точном соответствии с общепризнанными нормами и принципами международного права.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В третьей главе закреплено федеративное устройство России </a:t>
            </a:r>
          </a:p>
          <a:p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не только по форме, но и по содержанию.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Picture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6" t="10074" r="31312" b="19362"/>
          <a:stretch/>
        </p:blipFill>
        <p:spPr bwMode="auto">
          <a:xfrm rot="20998753">
            <a:off x="145937" y="1301271"/>
            <a:ext cx="1358847" cy="179650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3795012" y="6453336"/>
            <a:ext cx="5364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927BF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Дополнительная информация</a:t>
            </a:r>
            <a:r>
              <a:rPr lang="ru-RU" sz="1400" b="1" i="1" dirty="0">
                <a:solidFill>
                  <a:srgbClr val="0927BF"/>
                </a:solidFill>
                <a:latin typeface="Times New Roman" pitchFamily="18" charset="0"/>
                <a:cs typeface="Times New Roman" pitchFamily="18" charset="0"/>
              </a:rPr>
              <a:t> о Конституции РСФСР </a:t>
            </a:r>
            <a:r>
              <a:rPr lang="ru-RU" sz="1400" b="1" i="1" dirty="0" smtClean="0">
                <a:solidFill>
                  <a:srgbClr val="0927BF"/>
                </a:solidFill>
                <a:latin typeface="Times New Roman" pitchFamily="18" charset="0"/>
                <a:cs typeface="Times New Roman" pitchFamily="18" charset="0"/>
              </a:rPr>
              <a:t>1993 </a:t>
            </a:r>
            <a:r>
              <a:rPr lang="ru-RU" sz="1400" b="1" i="1" dirty="0">
                <a:solidFill>
                  <a:srgbClr val="0927BF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836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0" t="7760" r="27136" b="21740"/>
          <a:stretch/>
        </p:blipFill>
        <p:spPr bwMode="auto">
          <a:xfrm rot="20912394">
            <a:off x="246090" y="1110897"/>
            <a:ext cx="1154376" cy="158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94579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Конституция Российской Федерации [Текст] : принята всенародным голосованием 12 декабря 1993 г. - Москва : Управление делами Президента Российской Федерации, 1996. - 5, 62, [159] л. разд.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170" name="Picture 2" descr="http://im3-tub-ru.yandex.net/i?id=427783556-46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3" y="3776638"/>
            <a:ext cx="898995" cy="10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4-tub-ru.yandex.net/i?id=96705911-41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1" y="5301208"/>
            <a:ext cx="1512168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QSEBQUEhIUFBQVFxQYFxUUFBQUFRcVFxQVFRUUFRQXHCYeFxojGRQUHy8gIycpLCwsFR4xNTAqNSYrLCkBCQoKDgwOGg8PGiwkHCQsLSwsLCwsLCksLCwsKSksLCwsLCwsLCwpKSwsKSkpKSksLCwsLCwsLCwsLCwsLCwsKf/AABEIAMIBAwMBIgACEQEDEQH/xAAcAAABBQEBAQAAAAAAAAAAAAAFAAIDBAYBBwj/xABMEAABAwIEAwUEBgYHBAsBAAABAAIDBBEFEiExIkFRBhMyYXGBkaGxB1JyksHRIzNigrLwCBQkQnOi4UNTwuIWNFRjdJOjs9Lj8RX/xAAaAQACAwEBAAAAAAAAAAAAAAACAwABBAUG/8QAKxEAAgIBAwMDAwQDAAAAAAAAAAECEQMSITEEQVETMmEiQnEzgcHRIzTw/9oADAMBAAIRAxEAPwCjEwBoA2AsFBWnhKsM2Cr1vhKwLk09gXG1WLbJrGWCmtotCM7LlANFYlGigovCrEmyGXIUeAFMeIqenkLVXmHEVKzZW1ewPctB4Lh1KJGnAHmgjtwibLixN9Uicaexog7TsjrTwlBwUZqjwFBXDVMgKnZaphxBFIghVP4gicRRzAiDa7xFKlGhXa7xFNpNioimSwbj1Rd+yDxeII1R0z6iURRkM+s8i4A5281c+S4KyKkwF8xJBa1v1naX9AN0Rp+xZv8Armn0bp80Sp3uAyAjh4RtsNj/AD1RGKNx6HzSHkS4Zpjhb5QHfgMjRwWd7x8UFrzPHq6J1hzHEPgt1meOYKrTylxsRbzGuvRCpJ7JhPG1yjzStxnM0J1DiIzC6udtMGEd3tFjubbHz9VlWv1CJNpUBKCb2Ny2QG1ihk+59UPw7ESHAFXnPuSUUJWKnHSTUDuJEKjwlDqDxIhUHhKZLkXEGvSUMhKTJLGxVRmuApY3Vham8ChnOimpTwKCoOivuB2IEl2ySYCTM2Ucsd2kqxBESE+pZaMrLFbmtvYDLrzokVxyejPIu0J4VPJsqtIeFWHP0Qy5DjwBpW8RUjSmzO4inNChX4HMHE31CNVbQA23n80DcdUahZeMHyHzSsnKG41syrVeAoSHbXRerPAUGLUcaAlZYhZZ4ROLdDKd+ouiTN1cuSkD67xFMptin1viKbTHQokAyWnbxD1CLdl5jHDLLclziWgnrzI9LoRDuFZoahzAYj4Wv+fEChzPax2Dd0aTCH6gn3rRtIAWdoQbCwbl6E6o1S1LXDmC3cc1zdPc6uqyy9Vi+zrHmmuxFt/Exo/aOp+KbNIL5gb25oWqdlrdUDe18QfGQeh+S8qi3C9Q7RB8jOEXu346heasHEVrlk8GOOO+SWMa3RaI6IVGdUZkIDQqxSpkywTRPh51RKQXBQXD3cSNOPCVpk7McY0wdO5U3nVWah3RVtzqkx5NM+AvQ+BV52OKsUOjSuF50Rzk0xWOKZQLiEldezVJL9WQz0UEomWCZOwFpurUjeip1vgKa34FpbgapYOSjhpy42Ca9TR1BZsq1yii9Cmy1HRlo1T3M0Vimizi5K5ILaFCpuQcsWkzsz+Ip8eqVbFY3CUSdFp7meSaYWg7PukhdIDYNa5w88viTaSTgGqtUle4Rd0SA2z9fJ41CqQRBrND6LKm3J3+xrkkoqi3jmHd1FGcwd3jA/TlckW+CzjI3HYI+6nzRuLjtYAXTsOIAtlUeRxVFwxKbsBR3DwHCyLAKKt4ng5bWKkbumRk5LcVlgoMG1w4k2lGhT6t3EQooDe6dZnaXIZw6phaNRr5rlUwCVjwNCWtPrZ1kKj8QV/E3fqx0IPl0/FJnFq2zRikm0kGqTAWOf3pzF2UixN2gfZOgI6ophkdjJytYb9AquE1P6Mk72+PVRQVMozhtgHE8RHXmOuyyO5bWdJJLhF6LBYjIJcjXOtudSNLafkrU0YjjIaABcaDTdV6RxbZ1wb6OsNLbX0JGhSxF99EqQdKyOg1ZLc+EOynppmFvaPivKmXB13XotZjLKeKVp8b2gMFtbkEXv0BN1gKho0KPGxU1vsPj8QReq8IQzD6cveLIvUxa2WjGu5lySvYjw5vGEaJ4SqEFE5tjyRBw4Cmp2hEo01ZULmhVaojcJSSBQyuFkC2Y9u1QRw+W7SmMlXcEi0KvyUQtornJMXjg+xQfVi/JJRyw6nRJBSG2zQv5qlVjgKuvPEqmIGzCmxYma3ADRqr+KYS6NrJNMrtB62uhhU1TWSPa1rnOLW7A7BDkTbTQWKkmmXaRxA3U0jSR1VakjJbqrhHT3KLguT3M3I43IUkavPcS8jKLpr3lt7t2RQlQrJGyo9xuNURihLRYqgX63sr8LyRdFKW9IFLa2dMtlLJUacIVWR1td1chr3ZQMgSciNGHJpVFSepJsLKQJ8tS4EaCyfLHpe/VFB0heWWtgasdxFMpxoU6sHGuROsCnpGdsfBuFfxJpMYPTT37fED3odBKLhHHvYIy6VwbGGnMXaC3r1VTd7F4/p3JKGqz02W/EdQfgreHTd0STYvNuJ0efbm0lpty4VkcGx0EZo7luc5cwtfXUEcrix9q1tDjMROZwOvIjULK04M6cciktwhRQ2Ln8XEdWmwHuAsL9Eytk4geq7JiocOAadT+ChDS9wNrgbDmSdh5lJkr5GqRju1FVeX7IA9u5Q6ns5tyi/bmi/qNTG6dueKdutt2SNsHgdRYtPvVV0MRjzxODmHob28vL2o5wcErQqGRZG6ZfwKMWJUvdZpT5Ibhtfk0VynrR3hIKbFrTRnkvr3DIc4i1tAo5jwFcNXdcqDwFXj4Jn5QFkKic3mrQhLhoo6qFzBqjFMK4R4Vbe65s1DcFmuCieGO1J6FLnsh2N26Q12GPP/AOJI02d1tkln1M2ekUnlVqll2G6Msw3Qk7oRXts0hbOxznyDKZzW6ZQ6x366onjNRC+PgZZ19/K2yDYbTOkflbotg/svliudTZJmOx+DLU8t2qRzyfVT1FFkTITbkji7QEotSpjaLs/JK/Ne1+YVzEOyT2tLy6/VGcOxBjIwTcexVMUxkyMIYdFUZElExc4ymyI044EOqN9d0Wpqkdzlsb/D3IlyLkdw6l7yQNRCpwN4dYM0t0UHZ+YNqWl22q37sVi0sL+xR8kXBiafCHG+ZpFvJDKkZTb4Le4z2ihgp5JJBka0akjmdAAOZJXi2MdvmOd+gjJ/afwj2NGp96ZGLfAEpeQjWv4iq0mKxxtJe4Dy5n0AWRq8ZmlN3PI8m8I+CpW5/wCqasfli9XgP1nav/dN/ed+DfzQOsrXykuke5x8zt6DYexRuTu70TYxS4AbbNp9FlRFJI+lnALZOJh2IeBZ1j1LbfdW9xbsuKVned4BFcC7uRJ0Bb+XuXiFLO6KRkjDZzHBzT5g3C9a+kLEX1WEUlTFcxB4dI0f3bsLQXEbAOzNv+0EUoRnF+SRnKEtuCepqBCGOmeLP2c05gPtdPYvQuzOCNawTP1JF2Do0i+b7RB9gXictf3uFsOUZ45HNcQAOBzbtA6HfX4r27sNIX4bSkuzl0TNeunmsfTwTlb7GrLkemkYj6eYAaGBx8Xf6ehY6/yC8s7N9m6mouacDQE6vy3A3sOdl6b/AEgqjgpI+rpXH2Na0fxLH/RxWf22wHCWvba9tA05RqLcgn55OMdhGJWwC+tlieWSN4huD8wRuFPRYyA+77j01/1UPabETJK0EAFpO3O97n5IVdKjjjKNtUNeSUXVm4jxIkZmODm9Ry9RyVyPF7tIK8/jmc3VpI9NEQo8dLSM7czRvyPvS3hlH2jPVjP3bG8wp/MqxiUHeDRPwh0VRTh8Wm7S07tcNwfeD7VFTB+fJYk3Wd5WtmafRT4YsOo8lwp6CexI81fkw9zRc6IVFCbm3VHeqIutEwk6of1SVR0b+hXErSjT6ps6twGfUblZbETwuV98xlJdyOtkOrRwFajnsIfR9BEQ8vtmB59LLVwXItuPwXnvZpniP7Q+a0AxxzDa+gSlG2HdImxzDgXaboJ/UXN9VdqcaL3X2VeTEdb9EeminOxzoJDHqwC3NBXN4ttEQq+1LnDKBoqRfmaeqpQI5oBVP60BmtzayKyQlmh36IVTPtUsO1nBHa6YPkcR15K3alXwD9rIaWWzwd1rmPls0tYOWvqszGzLY22WqwbtK2wDhZRq2RcGD+mmWRsNOxxAD3udlHPI0AE/fK8pjK9B+mrvX1rJD+oMbWxEHS41kH2szr+hC88aFtxqoGefJO1dsuAJyIEaQu94DyKVl1ishxzV6z9DuMB9NPSOscrg8AgEGN+j22O4zAfeXlBRjsfjxo6pst9Mr2u9C3T3ODSri6YMlaNE9kZqsSpoQAwOe6NulrxOBcGgcvHbysvV/o8xIGihy5sgaG8W4toDpytp7F4XgGIthrWSSPDQWnMSA7e4IN+t916j9EmPMcKqnDmkskMjC0AB0b3G9mjazjy5OHRKjccj8MbLeC8oCfT1U5qmmbfaOR3ve1o/gWS7B1NqyJvV2nuII+SNfTXPfEY2/Vp2f5pJD+SyfZ6ubDUskkJDW3vbUnbQKZlqTRWN00yDGh/aZB0JB8rEghV1e7R1kc1ZJJE5zmuDbZxZw0sQfSyoqR2iiSe7FyXHHYdSuhMJu4eQKNAG9+iuu/SzRHYhrx6jhd82+5emUOGNa8yELxbsBVZMSg10eXMP7zTb4gL3LGH5KYkb2XN6mNTs6GCdxSAmL4+2R2RvJO7Oxt7zj59Vmo25SDzJRGOc5gRyISscrRoyxpnon/R6M6239ElUo8YORt+iSfa8GXRIywNhoqVX4SrQOmg0VWrPCUYDRH2XbfP9ofNXJojcqp2T1LvtD5rfUmFstc7oFyFtRiTQO5hQzQGxWwxlgDhZCO4Bd7fxTLAoxk8DgdQrMLtFuMTwBjmXG9lkpMMLXEclE7I0BIIwJST0VqlOt/NVJoT31ldZFlCG9y/tDMcBNrBT1VBZl7Wtqb8h1QRmKvaLg+HXX05rz7tP23nqyWl7mw6ARtNgfN1vET7kUMbkyOelFbtRjr6qbUjJHmbHa9suYnNrzOnwQlg6pHyCXrotqVKjK3ZIU4BR5tQp7KFDFwHVPcFwhUQRC4AugpWVkLbcClMQlMRyEE5s7ASBfiyk3t7FquwuH1FLV08xaGteWixkiaXRP0c4NzA7OB9ixLpC599zdthuNOVulvhdaSnr7RFr4Y3uffO9wJc4nbXlbS1tuSjJdBr6RcLnqsWmEEbpO7jhvlto3ILG5OupKy2IdnJ4WF09PI1ttCS0AO5E73HkmDGiHtMgMjg0Ma4ySMc1rXOPiaQSSXHfySxHEmysymKztLPMsjyLG/8AeU72ReCpPSvYW543MLg43OzuK9wOVtrJBRQsPMk7n2nc+ugUoKohxyih1LipnDRQ03hPqrLLmEVPd1UD7+GWN3sD23+C997TBxiIC+dZCvpHD5hUUsL+T4o3e0sBPxusPVRumbOle5jKiezW2GytwtzAELvaHBXMGYbIl2awiR2U5dD1WLGq2OhlmpNMsROIA0SWsZgoA2SU9ahOuBh4XgCxVCtOhVxrc2vwUFTCCCDoFtMZT7OTZXH1HzW4bWnuwVmsOw2Jrb5hy52RSKa7CAdAgW7CfB3EKu5CHmoN1LVHZVCNUygLDjapxA1VSqjXaaSx9idI691SCMRXaVCsuddQ4qy1Qsx2v7ROj/QxGznDjcNwDs0dCRv5W6qRjqmDJ1Eo9oO1Wdr4YhwE2c/m4DcAcmn3lZix6J0adZbUlHZGdtsa1ye4riicVYI5p1VpU2HVWbqyh10mhNeV1pVFicLapxSc24TWP013UIS0zsrthz8t/NEieX8+nvH4gIS11teYRTvL2PtHz+Y8rXUKZRnph3TJL6maVnsaGOH8ZUQU+a9H9mov9+P/AOtQAoUGSW0UbipEwogRrjolB4Qk87rkJ4QoQTgvcvo1ru8wyEX1jzsP7ryR8HBeHlui9B+izHRFHKxx0Dw77zbH+FZupX0GzpH/AJKPSsVhMkRvsFp8Kka2BmXoFg8T7Tscwtb/AD6LS4DirRCzNtZc23qNWWNoMvxYX2KSpSY5ASfyC4pbFLG/BkIRoq1YNCpYHqKqO62imVMNbcG/UI5RxkMuUEopeE/aRWhrczLIIchTO1R1Crkqaqdqq900V3LwVasrQ0EgqaQ8KFNhseIXBSpS07DYxsCyTF8mZ38heXV9WZZXyHdzifyHusvZcViaxt9gNT6bleKOOpttc29Fo6fe2JzbUjrXKQBcaLpwC0CBpKUURc4AC/yt5qPYo1QU+Vm2rtfyCGctCChHUwKBYqYFKtbaRw8/nqmtKYnaAapj11vNNulfT2qFErToq4NiVO0aKu5QhM1Fe/YY2ZGuaWtIeS7MHPBJzNFhlGUsFr336oPTu5K3HJZrx5X+BH5KFsdTNvRz/syU7ve2Zv4hVgVcwrWnq2/93G77szB8nKnHrYoFy/8Auxb4RIU0lOJTCiKGSnROg8PvUU5UtP4QrISckV7Jy2me0823+6R+ZQtWMDly1LL88zfvNIHxslZVcWhuF1NM2c+Ii4AR1uPfog0HksZHC697K1C4955Ll6VZ0pSbs0rMT03XENa0JJuhCfVma6n2UdTsVKzZQ1JThBQpnBrf3kQwzRqCVGh9qOUHgVRW5bZLKdVGnvOqaRqiB5LltlHNC6ymZUMZYvc1vTMQL+l119dEf9rH99v5rLNJy3NkYy07Iy/bEk0U1nBpDDqemlx6kXHtXjrGk6DUnYDU+wL1TtUG1D4qUShrZC97nCzuGJhcG72uTtfoieF9loqWFvdjLNIQQ8EOlEbdyHjbM7pyHmt+Facbm+DDkuWRQXJ5WcBqG2zQSNzbAsIPuOqrSwOabOaWno4EH3Fe2wdn49yy52JcSST1KEY12SYRtdpPE3fTqw7tcL3FtDsd0pdVFyo0vo5abXJ5FBHd46ArQNQsUjmvLSCcr3AkA2uDYkIs1pV53YnDF0AcSP6Z3s+QUTVJXm8r/VRtC1R9qM0uWPCa5OC4iKJY9lXcFYjUbxc6KEI9lM6XT1aQmEJjuihQXwAX/rDfrU03+XI8fwofAeEK92dN57fXinb74JLfEBUKbwoFywnwiQlROUhKjJRFEMpU1MVA9SxOVlFkhNgfllY7o5p9xCdZQSlCwlsb50p6CydGRtb2oxPhTsgLbWsD7whwpiBdcWzrEzaEpK9AzhCSepfIhoODZRSDdTDZRyDRPEg2anvZansv2e/rDHHPkDSB4c17gnqFn3jZeh9goLUpP1nu+AaPzR41bKnsik/sJr+u/wAn/Mmu7CH/AH//AKf/ADLYlqjcn6IilNnkXbvDO5mhZmzHI521rXdlHM/VKACPqtJ9IcmbECPqRxj35nf8Sz40XE6j9R0ez6KNdPC/AGxCodBVQzMiEuRkoyuJDbublBNtdL3t5LcYXVOna2VzchMbCW9LNFwP3r28rIFFhhnla0aDmfLmtXTuZnMUdrMAB8tNkxZpPEsfYwdR08I53l+5kkYNgevwXJm667KSCcZC7+6L+4bqti1Xlp3SNFyBmA622StIKYKxTAwWukYNQeIW38/VAm4d3j2RgAZ3NZe22Zwbf4q/hna9wf8ApmZWnm25H7wPzRykwxjqqCaNze7EjHP12AN7jrqi0fUqNUMzjBxmu2xQl/o+ROcXGtk1JOkLP/kut/o9Q/8AbJf/ACmfmvXw1Pyruo8g2eQt/o+U/Orn+5GvMu33ZhlBXOp43ukDWRuzPABu9uYiw06L6pLV8y/SxLmxmr/ZdG37sMY+d1ZRkWhd2SITXKFDAU0jVPITXA8lCBmlw+SmqYC5oJc0PaL3Ba5rt+miExaEt6FWTVvc6MyOL8pY0XN7NF7NF+Wqrt/WP9fxQrkLsOeo1I9RuVlEL05hXHp1ONVZC2FDKNFPdRSBUQ01LjcuVo7w2s33WREVz9G30KztHKMrPQI9FFdwsuVkVM6sN0aSnDso9Elapo+AaclxTV8B+iFAuWSaldaDCV8vGAvUOzEGWkjHUF3vcT+S8tB/Shev0EWWGNvRjR8AnYVuwMj2JlE9SkKMp4k8b7SzZ8QqT0eW/dAb+CGPCe+fvJZZPrve77ziVYpIWOD87stg3LbmSbHS3Ia+xedySuTfye9xr08cU+ySLeAvDGzTHaNv5nT4Kvg7+5opp33zuLnDqSeEKY4bTnXvCbOt5Wy3uTa3iuL+hXH1LZIe6c3IyMOdmvcvIvkaNOZsdUUZqqMmXHrbaH4w/Jhx1s57WsA83AX/ABXa82oWDmWRN+Av8iuYpUQ1Bija4iNty5xGUZspsOIez2qaonExYyQsiYwO0a9ry57RZvsOtiic1uhcMdNNr5AH9VbaxF0Y7A0g/wD6EYF8oEji2/Do3QkbbkIeWrQfRtT5q6R31Ynf5nsH4FTpreRIf1tLp5v4PUmhOsuMXSu+jxQ0hfKHbep7zE61/Wom9zXFo+S+rwdl8f4lNnmlf9aSV3vkcVbKK5C4QnZUiFRRG5TULGucQ6Tuxldr3ZkvcWIAG2lzdQkJRbj2/IhWUSzQsaW91IZG5m6lhZY66WJKbVNyzvHUlMpY8wa3q5o94ciHaOMCscQLBzIni37UTHH5lA/cGuCi9QkqWTZRNVlEb0oN05wXIh/qrIXAFyRui41dk2VECNCBkZ6fiVqsNlDdT0Wcwyj4GOvyRpjdFysrTkdTFJpI0sOJNyjVJBY6AkAriH6RnqSNo1NKSS1Iwvkq0/61vqPmvaRskkn4e4vL2OKtVeB32XfwldSTWLXJ4PQ+D2D5Lc4QP7LH9hx9vfMF/cSPakkvMvk9p1ntj+f7LLj+gf8A4bz7Q59j66BTYhGLEWFjLGDpuO9bp6JJKjmfcvz/AEKoaO8fp/s7+3NJr6psEQzvFhbiOw3zHVJJWwU/p/YyWPi1RIB9b/hajH0X/wDWJ/8ADZ/G5JJa+l/VR0Os/wBJ/hfwemNXXJJLuo8eQTngd6H5FfHjfz+ZSSVsod0XCkkoUQrt9QkkoUTYGP00P+LF/EVcx79fF/4an/8AYakkgfuX7/wEuGDnKL8wuJKyHHnRdptj/PJJJWQsNGq6/wDBJJUykaHC/wBTH9kInEkkuRP3M6kOAzB4QkkkgCP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data:image/jpeg;base64,/9j/4AAQSkZJRgABAQAAAQABAAD/2wCEAAkGBhQSEBQUEhIUFBQVFxQYFxUUFBQUFRcVFxQVFRUUFRQXHCYeFxojGRQUHy8gIycpLCwsFR4xNTAqNSYrLCkBCQoKDgwOGg8PGiwkHCQsLSwsLCwsLCksLCwsKSksLCwsLCwsLCwpKSwsKSkpKSksLCwsLCwsLCwsLCwsLCwsKf/AABEIAMIBAwMBIgACEQEDEQH/xAAcAAABBQEBAQAAAAAAAAAAAAAFAAIDBAYBBwj/xABMEAABAwIEAwUEBgYHBAsBAAABAAIDBBEFEiExIkFRBhMyYXGBkaGxB1JyksHRIzNigrLwCBQkQnOi4UNTwuIWNFRjdJOjs9Lj8RX/xAAaAQACAwEBAAAAAAAAAAAAAAACAwABBAUG/8QAKxEAAgIBAwMDAwQDAAAAAAAAAAECEQMSITEEQVETMmEiQnEzgcHRIzTw/9oADAMBAAIRAxEAPwCjEwBoA2AsFBWnhKsM2Cr1vhKwLk09gXG1WLbJrGWCmtotCM7LlANFYlGigovCrEmyGXIUeAFMeIqenkLVXmHEVKzZW1ewPctB4Lh1KJGnAHmgjtwibLixN9Uicaexog7TsjrTwlBwUZqjwFBXDVMgKnZaphxBFIghVP4gicRRzAiDa7xFKlGhXa7xFNpNioimSwbj1Rd+yDxeII1R0z6iURRkM+s8i4A5281c+S4KyKkwF8xJBa1v1naX9AN0Rp+xZv8Armn0bp80Sp3uAyAjh4RtsNj/AD1RGKNx6HzSHkS4Zpjhb5QHfgMjRwWd7x8UFrzPHq6J1hzHEPgt1meOYKrTylxsRbzGuvRCpJ7JhPG1yjzStxnM0J1DiIzC6udtMGEd3tFjubbHz9VlWv1CJNpUBKCb2Ny2QG1ihk+59UPw7ESHAFXnPuSUUJWKnHSTUDuJEKjwlDqDxIhUHhKZLkXEGvSUMhKTJLGxVRmuApY3Vham8ChnOimpTwKCoOivuB2IEl2ySYCTM2Ucsd2kqxBESE+pZaMrLFbmtvYDLrzokVxyejPIu0J4VPJsqtIeFWHP0Qy5DjwBpW8RUjSmzO4inNChX4HMHE31CNVbQA23n80DcdUahZeMHyHzSsnKG41syrVeAoSHbXRerPAUGLUcaAlZYhZZ4ROLdDKd+ouiTN1cuSkD67xFMptin1viKbTHQokAyWnbxD1CLdl5jHDLLclziWgnrzI9LoRDuFZoahzAYj4Wv+fEChzPax2Dd0aTCH6gn3rRtIAWdoQbCwbl6E6o1S1LXDmC3cc1zdPc6uqyy9Vi+zrHmmuxFt/Exo/aOp+KbNIL5gb25oWqdlrdUDe18QfGQeh+S8qi3C9Q7RB8jOEXu346heasHEVrlk8GOOO+SWMa3RaI6IVGdUZkIDQqxSpkywTRPh51RKQXBQXD3cSNOPCVpk7McY0wdO5U3nVWah3RVtzqkx5NM+AvQ+BV52OKsUOjSuF50Rzk0xWOKZQLiEldezVJL9WQz0UEomWCZOwFpurUjeip1vgKa34FpbgapYOSjhpy42Ca9TR1BZsq1yii9Cmy1HRlo1T3M0Vimizi5K5ILaFCpuQcsWkzsz+Ip8eqVbFY3CUSdFp7meSaYWg7PukhdIDYNa5w88viTaSTgGqtUle4Rd0SA2z9fJ41CqQRBrND6LKm3J3+xrkkoqi3jmHd1FGcwd3jA/TlckW+CzjI3HYI+6nzRuLjtYAXTsOIAtlUeRxVFwxKbsBR3DwHCyLAKKt4ng5bWKkbumRk5LcVlgoMG1w4k2lGhT6t3EQooDe6dZnaXIZw6phaNRr5rlUwCVjwNCWtPrZ1kKj8QV/E3fqx0IPl0/FJnFq2zRikm0kGqTAWOf3pzF2UixN2gfZOgI6ophkdjJytYb9AquE1P6Mk72+PVRQVMozhtgHE8RHXmOuyyO5bWdJJLhF6LBYjIJcjXOtudSNLafkrU0YjjIaABcaDTdV6RxbZ1wb6OsNLbX0JGhSxF99EqQdKyOg1ZLc+EOynppmFvaPivKmXB13XotZjLKeKVp8b2gMFtbkEXv0BN1gKho0KPGxU1vsPj8QReq8IQzD6cveLIvUxa2WjGu5lySvYjw5vGEaJ4SqEFE5tjyRBw4Cmp2hEo01ZULmhVaojcJSSBQyuFkC2Y9u1QRw+W7SmMlXcEi0KvyUQtornJMXjg+xQfVi/JJRyw6nRJBSG2zQv5qlVjgKuvPEqmIGzCmxYma3ADRqr+KYS6NrJNMrtB62uhhU1TWSPa1rnOLW7A7BDkTbTQWKkmmXaRxA3U0jSR1VakjJbqrhHT3KLguT3M3I43IUkavPcS8jKLpr3lt7t2RQlQrJGyo9xuNURihLRYqgX63sr8LyRdFKW9IFLa2dMtlLJUacIVWR1td1chr3ZQMgSciNGHJpVFSepJsLKQJ8tS4EaCyfLHpe/VFB0heWWtgasdxFMpxoU6sHGuROsCnpGdsfBuFfxJpMYPTT37fED3odBKLhHHvYIy6VwbGGnMXaC3r1VTd7F4/p3JKGqz02W/EdQfgreHTd0STYvNuJ0efbm0lpty4VkcGx0EZo7luc5cwtfXUEcrix9q1tDjMROZwOvIjULK04M6cciktwhRQ2Ln8XEdWmwHuAsL9Eytk4geq7JiocOAadT+ChDS9wNrgbDmSdh5lJkr5GqRju1FVeX7IA9u5Q6ns5tyi/bmi/qNTG6dueKdutt2SNsHgdRYtPvVV0MRjzxODmHob28vL2o5wcErQqGRZG6ZfwKMWJUvdZpT5Ibhtfk0VynrR3hIKbFrTRnkvr3DIc4i1tAo5jwFcNXdcqDwFXj4Jn5QFkKic3mrQhLhoo6qFzBqjFMK4R4Vbe65s1DcFmuCieGO1J6FLnsh2N26Q12GPP/AOJI02d1tkln1M2ekUnlVqll2G6Msw3Qk7oRXts0hbOxznyDKZzW6ZQ6x366onjNRC+PgZZ19/K2yDYbTOkflbotg/svliudTZJmOx+DLU8t2qRzyfVT1FFkTITbkji7QEotSpjaLs/JK/Ne1+YVzEOyT2tLy6/VGcOxBjIwTcexVMUxkyMIYdFUZElExc4ymyI044EOqN9d0Wpqkdzlsb/D3IlyLkdw6l7yQNRCpwN4dYM0t0UHZ+YNqWl22q37sVi0sL+xR8kXBiafCHG+ZpFvJDKkZTb4Le4z2ihgp5JJBka0akjmdAAOZJXi2MdvmOd+gjJ/afwj2NGp96ZGLfAEpeQjWv4iq0mKxxtJe4Dy5n0AWRq8ZmlN3PI8m8I+CpW5/wCqasfli9XgP1nav/dN/ed+DfzQOsrXykuke5x8zt6DYexRuTu70TYxS4AbbNp9FlRFJI+lnALZOJh2IeBZ1j1LbfdW9xbsuKVned4BFcC7uRJ0Bb+XuXiFLO6KRkjDZzHBzT5g3C9a+kLEX1WEUlTFcxB4dI0f3bsLQXEbAOzNv+0EUoRnF+SRnKEtuCepqBCGOmeLP2c05gPtdPYvQuzOCNawTP1JF2Do0i+b7RB9gXictf3uFsOUZ45HNcQAOBzbtA6HfX4r27sNIX4bSkuzl0TNeunmsfTwTlb7GrLkemkYj6eYAaGBx8Xf6ehY6/yC8s7N9m6mouacDQE6vy3A3sOdl6b/AEgqjgpI+rpXH2Na0fxLH/RxWf22wHCWvba9tA05RqLcgn55OMdhGJWwC+tlieWSN4huD8wRuFPRYyA+77j01/1UPabETJK0EAFpO3O97n5IVdKjjjKNtUNeSUXVm4jxIkZmODm9Ry9RyVyPF7tIK8/jmc3VpI9NEQo8dLSM7czRvyPvS3hlH2jPVjP3bG8wp/MqxiUHeDRPwh0VRTh8Wm7S07tcNwfeD7VFTB+fJYk3Wd5WtmafRT4YsOo8lwp6CexI81fkw9zRc6IVFCbm3VHeqIutEwk6of1SVR0b+hXErSjT6ps6twGfUblZbETwuV98xlJdyOtkOrRwFajnsIfR9BEQ8vtmB59LLVwXItuPwXnvZpniP7Q+a0AxxzDa+gSlG2HdImxzDgXaboJ/UXN9VdqcaL3X2VeTEdb9EeminOxzoJDHqwC3NBXN4ttEQq+1LnDKBoqRfmaeqpQI5oBVP60BmtzayKyQlmh36IVTPtUsO1nBHa6YPkcR15K3alXwD9rIaWWzwd1rmPls0tYOWvqszGzLY22WqwbtK2wDhZRq2RcGD+mmWRsNOxxAD3udlHPI0AE/fK8pjK9B+mrvX1rJD+oMbWxEHS41kH2szr+hC88aFtxqoGefJO1dsuAJyIEaQu94DyKVl1ishxzV6z9DuMB9NPSOscrg8AgEGN+j22O4zAfeXlBRjsfjxo6pst9Mr2u9C3T3ODSri6YMlaNE9kZqsSpoQAwOe6NulrxOBcGgcvHbysvV/o8xIGihy5sgaG8W4toDpytp7F4XgGIthrWSSPDQWnMSA7e4IN+t916j9EmPMcKqnDmkskMjC0AB0b3G9mjazjy5OHRKjccj8MbLeC8oCfT1U5qmmbfaOR3ve1o/gWS7B1NqyJvV2nuII+SNfTXPfEY2/Vp2f5pJD+SyfZ6ubDUskkJDW3vbUnbQKZlqTRWN00yDGh/aZB0JB8rEghV1e7R1kc1ZJJE5zmuDbZxZw0sQfSyoqR2iiSe7FyXHHYdSuhMJu4eQKNAG9+iuu/SzRHYhrx6jhd82+5emUOGNa8yELxbsBVZMSg10eXMP7zTb4gL3LGH5KYkb2XN6mNTs6GCdxSAmL4+2R2RvJO7Oxt7zj59Vmo25SDzJRGOc5gRyISscrRoyxpnon/R6M6239ElUo8YORt+iSfa8GXRIywNhoqVX4SrQOmg0VWrPCUYDRH2XbfP9ofNXJojcqp2T1LvtD5rfUmFstc7oFyFtRiTQO5hQzQGxWwxlgDhZCO4Bd7fxTLAoxk8DgdQrMLtFuMTwBjmXG9lkpMMLXEclE7I0BIIwJST0VqlOt/NVJoT31ldZFlCG9y/tDMcBNrBT1VBZl7Wtqb8h1QRmKvaLg+HXX05rz7tP23nqyWl7mw6ARtNgfN1vET7kUMbkyOelFbtRjr6qbUjJHmbHa9suYnNrzOnwQlg6pHyCXrotqVKjK3ZIU4BR5tQp7KFDFwHVPcFwhUQRC4AugpWVkLbcClMQlMRyEE5s7ASBfiyk3t7FquwuH1FLV08xaGteWixkiaXRP0c4NzA7OB9ixLpC599zdthuNOVulvhdaSnr7RFr4Y3uffO9wJc4nbXlbS1tuSjJdBr6RcLnqsWmEEbpO7jhvlto3ILG5OupKy2IdnJ4WF09PI1ttCS0AO5E73HkmDGiHtMgMjg0Ma4ySMc1rXOPiaQSSXHfySxHEmysymKztLPMsjyLG/8AeU72ReCpPSvYW543MLg43OzuK9wOVtrJBRQsPMk7n2nc+ugUoKohxyih1LipnDRQ03hPqrLLmEVPd1UD7+GWN3sD23+C997TBxiIC+dZCvpHD5hUUsL+T4o3e0sBPxusPVRumbOle5jKiezW2GytwtzAELvaHBXMGYbIl2awiR2U5dD1WLGq2OhlmpNMsROIA0SWsZgoA2SU9ahOuBh4XgCxVCtOhVxrc2vwUFTCCCDoFtMZT7OTZXH1HzW4bWnuwVmsOw2Jrb5hy52RSKa7CAdAgW7CfB3EKu5CHmoN1LVHZVCNUygLDjapxA1VSqjXaaSx9idI691SCMRXaVCsuddQ4qy1Qsx2v7ROj/QxGznDjcNwDs0dCRv5W6qRjqmDJ1Eo9oO1Wdr4YhwE2c/m4DcAcmn3lZix6J0adZbUlHZGdtsa1ye4riicVYI5p1VpU2HVWbqyh10mhNeV1pVFicLapxSc24TWP013UIS0zsrthz8t/NEieX8+nvH4gIS11teYRTvL2PtHz+Y8rXUKZRnph3TJL6maVnsaGOH8ZUQU+a9H9mov9+P/AOtQAoUGSW0UbipEwogRrjolB4Qk87rkJ4QoQTgvcvo1ru8wyEX1jzsP7ryR8HBeHlui9B+izHRFHKxx0Dw77zbH+FZupX0GzpH/AJKPSsVhMkRvsFp8Kka2BmXoFg8T7Tscwtb/AD6LS4DirRCzNtZc23qNWWNoMvxYX2KSpSY5ASfyC4pbFLG/BkIRoq1YNCpYHqKqO62imVMNbcG/UI5RxkMuUEopeE/aRWhrczLIIchTO1R1Crkqaqdqq900V3LwVasrQ0EgqaQ8KFNhseIXBSpS07DYxsCyTF8mZ38heXV9WZZXyHdzifyHusvZcViaxt9gNT6bleKOOpttc29Fo6fe2JzbUjrXKQBcaLpwC0CBpKUURc4AC/yt5qPYo1QU+Vm2rtfyCGctCChHUwKBYqYFKtbaRw8/nqmtKYnaAapj11vNNulfT2qFErToq4NiVO0aKu5QhM1Fe/YY2ZGuaWtIeS7MHPBJzNFhlGUsFr336oPTu5K3HJZrx5X+BH5KFsdTNvRz/syU7ve2Zv4hVgVcwrWnq2/93G77szB8nKnHrYoFy/8Auxb4RIU0lOJTCiKGSnROg8PvUU5UtP4QrISckV7Jy2me0823+6R+ZQtWMDly1LL88zfvNIHxslZVcWhuF1NM2c+Ii4AR1uPfog0HksZHC697K1C4955Ll6VZ0pSbs0rMT03XENa0JJuhCfVma6n2UdTsVKzZQ1JThBQpnBrf3kQwzRqCVGh9qOUHgVRW5bZLKdVGnvOqaRqiB5LltlHNC6ymZUMZYvc1vTMQL+l119dEf9rH99v5rLNJy3NkYy07Iy/bEk0U1nBpDDqemlx6kXHtXjrGk6DUnYDU+wL1TtUG1D4qUShrZC97nCzuGJhcG72uTtfoieF9loqWFvdjLNIQQ8EOlEbdyHjbM7pyHmt+Facbm+DDkuWRQXJ5WcBqG2zQSNzbAsIPuOqrSwOabOaWno4EH3Fe2wdn49yy52JcSST1KEY12SYRtdpPE3fTqw7tcL3FtDsd0pdVFyo0vo5abXJ5FBHd46ArQNQsUjmvLSCcr3AkA2uDYkIs1pV53YnDF0AcSP6Z3s+QUTVJXm8r/VRtC1R9qM0uWPCa5OC4iKJY9lXcFYjUbxc6KEI9lM6XT1aQmEJjuihQXwAX/rDfrU03+XI8fwofAeEK92dN57fXinb74JLfEBUKbwoFywnwiQlROUhKjJRFEMpU1MVA9SxOVlFkhNgfllY7o5p9xCdZQSlCwlsb50p6CydGRtb2oxPhTsgLbWsD7whwpiBdcWzrEzaEpK9AzhCSepfIhoODZRSDdTDZRyDRPEg2anvZansv2e/rDHHPkDSB4c17gnqFn3jZeh9goLUpP1nu+AaPzR41bKnsik/sJr+u/wAn/Mmu7CH/AH//AKf/ADLYlqjcn6IilNnkXbvDO5mhZmzHI521rXdlHM/VKACPqtJ9IcmbECPqRxj35nf8Sz40XE6j9R0ez6KNdPC/AGxCodBVQzMiEuRkoyuJDbublBNtdL3t5LcYXVOna2VzchMbCW9LNFwP3r28rIFFhhnla0aDmfLmtXTuZnMUdrMAB8tNkxZpPEsfYwdR08I53l+5kkYNgevwXJm667KSCcZC7+6L+4bqti1Xlp3SNFyBmA622StIKYKxTAwWukYNQeIW38/VAm4d3j2RgAZ3NZe22Zwbf4q/hna9wf8ApmZWnm25H7wPzRykwxjqqCaNze7EjHP12AN7jrqi0fUqNUMzjBxmu2xQl/o+ROcXGtk1JOkLP/kut/o9Q/8AbJf/ACmfmvXw1Pyruo8g2eQt/o+U/Orn+5GvMu33ZhlBXOp43ukDWRuzPABu9uYiw06L6pLV8y/SxLmxmr/ZdG37sMY+d1ZRkWhd2SITXKFDAU0jVPITXA8lCBmlw+SmqYC5oJc0PaL3Ba5rt+miExaEt6FWTVvc6MyOL8pY0XN7NF7NF+Wqrt/WP9fxQrkLsOeo1I9RuVlEL05hXHp1ONVZC2FDKNFPdRSBUQ01LjcuVo7w2s33WREVz9G30KztHKMrPQI9FFdwsuVkVM6sN0aSnDso9Elapo+AaclxTV8B+iFAuWSaldaDCV8vGAvUOzEGWkjHUF3vcT+S8tB/Shev0EWWGNvRjR8AnYVuwMj2JlE9SkKMp4k8b7SzZ8QqT0eW/dAb+CGPCe+fvJZZPrve77ziVYpIWOD87stg3LbmSbHS3Ia+xedySuTfye9xr08cU+ySLeAvDGzTHaNv5nT4Kvg7+5opp33zuLnDqSeEKY4bTnXvCbOt5Wy3uTa3iuL+hXH1LZIe6c3IyMOdmvcvIvkaNOZsdUUZqqMmXHrbaH4w/Jhx1s57WsA83AX/ABXa82oWDmWRN+Av8iuYpUQ1Bija4iNty5xGUZspsOIez2qaonExYyQsiYwO0a9ry57RZvsOtiic1uhcMdNNr5AH9VbaxF0Y7A0g/wD6EYF8oEji2/Do3QkbbkIeWrQfRtT5q6R31Ynf5nsH4FTpreRIf1tLp5v4PUmhOsuMXSu+jxQ0hfKHbep7zE61/Wom9zXFo+S+rwdl8f4lNnmlf9aSV3vkcVbKK5C4QnZUiFRRG5TULGucQ6Tuxldr3ZkvcWIAG2lzdQkJRbj2/IhWUSzQsaW91IZG5m6lhZY66WJKbVNyzvHUlMpY8wa3q5o94ciHaOMCscQLBzIni37UTHH5lA/cGuCi9QkqWTZRNVlEb0oN05wXIh/qrIXAFyRui41dk2VECNCBkZ6fiVqsNlDdT0Wcwyj4GOvyRpjdFysrTkdTFJpI0sOJNyjVJBY6AkAriH6RnqSNo1NKSS1Iwvkq0/61vqPmvaRskkn4e4vL2OKtVeB32XfwldSTWLXJ4PQ+D2D5Lc4QP7LH9hx9vfMF/cSPakkvMvk9p1ntj+f7LLj+gf8A4bz7Q59j66BTYhGLEWFjLGDpuO9bp6JJKjmfcvz/AEKoaO8fp/s7+3NJr6psEQzvFhbiOw3zHVJJWwU/p/YyWPi1RIB9b/hajH0X/wDWJ/8ADZ/G5JJa+l/VR0Os/wBJ/hfwemNXXJJLuo8eQTngd6H5FfHjfz+ZSSVsod0XCkkoUQrt9QkkoUTYGP00P+LF/EVcx79fF/4an/8AYakkgfuX7/wEuGDnKL8wuJKyHHnRdptj/PJJJWQsNGq6/wDBJJUykaHC/wBTH9kInEkkuRP3M6kOAzB4QkkkgCP/2Q=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http://www.ogoniok.com/common/archive/2004/4845/18-12-13/18-12-3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02" y="2673211"/>
            <a:ext cx="129614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9208" y="3622749"/>
            <a:ext cx="25170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</a:rPr>
              <a:t>Борис Николаевич Ельцин 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319" y="4875437"/>
            <a:ext cx="31742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</a:rPr>
              <a:t>Дмитрий Анатольевич Медведев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21" y="6545822"/>
            <a:ext cx="3036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</a:rPr>
              <a:t>Владимир Владимирович Путин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2814322"/>
            <a:ext cx="6140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10 июля 1991 года Б. Н. Ельцин принёс присягу на верность народу России и российской Конституции, и вступил в должность Президента РСФСР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91898" y="4044440"/>
            <a:ext cx="7312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dirty="0"/>
              <a:t>7 мая 2008 года </a:t>
            </a:r>
            <a:r>
              <a:rPr lang="ru-RU" sz="1600" dirty="0" smtClean="0"/>
              <a:t>прошла инаугурация </a:t>
            </a:r>
            <a:r>
              <a:rPr lang="ru-RU" sz="1600" dirty="0"/>
              <a:t>Д. А. </a:t>
            </a:r>
            <a:r>
              <a:rPr lang="ru-RU" sz="1600" dirty="0" smtClean="0"/>
              <a:t>Медведева.</a:t>
            </a:r>
          </a:p>
          <a:p>
            <a:r>
              <a:rPr lang="ru-RU" sz="1600" dirty="0" smtClean="0"/>
              <a:t>Он официально вступил в </a:t>
            </a:r>
            <a:r>
              <a:rPr lang="ru-RU" sz="1600" dirty="0"/>
              <a:t>должность президента Российской Федерации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5475059"/>
            <a:ext cx="7453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В.В. Путин вступал </a:t>
            </a:r>
            <a:r>
              <a:rPr lang="ru-RU" sz="1600" dirty="0"/>
              <a:t>в должность президента Российской </a:t>
            </a:r>
            <a:r>
              <a:rPr lang="ru-RU" sz="1600" dirty="0" smtClean="0"/>
              <a:t>Федерации трижды: </a:t>
            </a:r>
            <a:r>
              <a:rPr lang="ru-RU" sz="1600" dirty="0"/>
              <a:t>7 мая 2000 года, 7 мая 2004 года и 7 мая 2012 года в Андреевском зале Большого Кремлёвского дворца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4624"/>
            <a:ext cx="8568952" cy="92333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Электронная копия специально изготовленного единственного экземпляра официального текста Конституции Российской </a:t>
            </a:r>
            <a:r>
              <a:rPr lang="ru-RU" b="1" dirty="0" smtClean="0">
                <a:solidFill>
                  <a:srgbClr val="C00000"/>
                </a:solidFill>
              </a:rPr>
              <a:t>Федерации,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 которой Президент </a:t>
            </a:r>
            <a:r>
              <a:rPr lang="ru-RU" b="1" dirty="0">
                <a:solidFill>
                  <a:srgbClr val="C00000"/>
                </a:solidFill>
              </a:rPr>
              <a:t>Российской Федерации приносит </a:t>
            </a:r>
            <a:r>
              <a:rPr lang="ru-RU" b="1" dirty="0" smtClean="0">
                <a:solidFill>
                  <a:srgbClr val="C00000"/>
                </a:solidFill>
              </a:rPr>
              <a:t>присягу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46895" y="1844824"/>
            <a:ext cx="7389601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hlinkClick r:id="rId7"/>
              </a:rPr>
              <a:t>ПРОСМОТР </a:t>
            </a:r>
            <a:r>
              <a:rPr lang="ru-RU" sz="1600" b="1" dirty="0" smtClean="0">
                <a:solidFill>
                  <a:schemeClr val="bg1"/>
                </a:solidFill>
                <a:hlinkClick r:id="rId7"/>
              </a:rPr>
              <a:t>2Д </a:t>
            </a:r>
            <a:r>
              <a:rPr lang="ru-RU" sz="1600" b="1" u="sng" dirty="0" smtClean="0">
                <a:solidFill>
                  <a:schemeClr val="bg1"/>
                </a:solidFill>
                <a:hlinkClick r:id="rId7"/>
              </a:rPr>
              <a:t>из фондов Президентской библиотеки им. Б.Н. Ельцина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708920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i="1" dirty="0"/>
              <a:t>Постановлением Верховного Совета РСФСР 23 ноября 1990 в качестве Государственного гимна РСФСР и Российской Федерации </a:t>
            </a:r>
            <a:r>
              <a:rPr lang="ru-RU" sz="1400" i="1" dirty="0" smtClean="0"/>
              <a:t>была утверждена </a:t>
            </a:r>
            <a:r>
              <a:rPr lang="ru-RU" sz="1400" i="1" dirty="0"/>
              <a:t>«Патриотическая песня» Михаила Глинки. </a:t>
            </a:r>
            <a:endParaRPr lang="ru-RU" sz="1400" i="1" dirty="0" smtClean="0"/>
          </a:p>
          <a:p>
            <a:pPr algn="just"/>
            <a:r>
              <a:rPr lang="ru-RU" sz="1400" i="1" dirty="0" smtClean="0"/>
              <a:t>Слова </a:t>
            </a:r>
            <a:r>
              <a:rPr lang="ru-RU" sz="1400" i="1" dirty="0"/>
              <a:t>гимна так и не были официально утверждены.</a:t>
            </a:r>
          </a:p>
          <a:p>
            <a:pPr algn="just"/>
            <a:r>
              <a:rPr lang="ru-RU" sz="1400" i="1" dirty="0" smtClean="0"/>
              <a:t>Федеральным </a:t>
            </a:r>
            <a:r>
              <a:rPr lang="ru-RU" sz="1400" i="1" dirty="0"/>
              <a:t>конституционным законом </a:t>
            </a:r>
            <a:endParaRPr lang="ru-RU" sz="1400" i="1" dirty="0" smtClean="0"/>
          </a:p>
          <a:p>
            <a:pPr algn="just"/>
            <a:r>
              <a:rPr lang="ru-RU" sz="1400" i="1" dirty="0" smtClean="0"/>
              <a:t>«</a:t>
            </a:r>
            <a:r>
              <a:rPr lang="ru-RU" sz="1400" i="1" dirty="0"/>
              <a:t>О государственном гимне Российской Федерации» (3-фкз от 25 декабря 2000, опубликован и вступил в силу 27 декабря 2000) в качестве мелодии гимна утверждена музыка А. В. Александрова (гимн СССР). </a:t>
            </a:r>
            <a:endParaRPr lang="ru-RU" sz="1400" i="1" dirty="0" smtClean="0"/>
          </a:p>
          <a:p>
            <a:pPr algn="just"/>
            <a:r>
              <a:rPr lang="ru-RU" sz="1400" i="1" dirty="0" smtClean="0"/>
              <a:t>7 </a:t>
            </a:r>
            <a:r>
              <a:rPr lang="ru-RU" sz="1400" i="1" dirty="0"/>
              <a:t>марта 2001 года и в качестве официального гимна Российской Федерации был принят </a:t>
            </a:r>
            <a:r>
              <a:rPr lang="ru-RU" sz="1400" i="1" dirty="0" smtClean="0"/>
              <a:t>текст</a:t>
            </a:r>
          </a:p>
          <a:p>
            <a:pPr algn="just"/>
            <a:r>
              <a:rPr lang="ru-RU" sz="1400" i="1" dirty="0" smtClean="0"/>
              <a:t>С</a:t>
            </a:r>
            <a:r>
              <a:rPr lang="ru-RU" sz="1400" i="1" dirty="0"/>
              <a:t>. В. Михалкова.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460363">
            <a:off x="5922245" y="2650201"/>
            <a:ext cx="2987202" cy="40399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Россия — священная наша держава,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Россия — любимая наша страна.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Могучая воля, великая слава —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Твоё достоянье на все времена!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Припев: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Славься, Отечество наше свободное,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Братских народов союз вековой,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Предками данная мудрость народная!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Славься, страна! Мы гордимся тобой!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От южных морей до полярного края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Раскинулись наши леса и поля.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Одна ты на свете! Одна ты такая —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Хранимая Богом родная земля!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Припев.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Широкий простор для мечты и для жизни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Грядущие нам открывают года.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Нам силу даёт наша верность Отчизне.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Так было, так есть и так будет всегда!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480px-Coat_of_Arms_of_the_Russian_Federation_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4574"/>
            <a:ext cx="1800200" cy="21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76532" y="1453224"/>
            <a:ext cx="2835199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Герб  Российской Федерации</a:t>
            </a:r>
          </a:p>
        </p:txBody>
      </p:sp>
      <p:pic>
        <p:nvPicPr>
          <p:cNvPr id="6" name="Picture 18" descr="http://t1.gstatic.com/images?q=tbn:ANd9GcQomM6el2zGzrqkFA2x7CkIgIa_59iYzbb9VYjiT-Odvimnn5K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9935"/>
            <a:ext cx="2420782" cy="161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24128" y="2276872"/>
            <a:ext cx="2840779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Флаг  </a:t>
            </a:r>
            <a:r>
              <a:rPr lang="ru-RU" b="1" dirty="0">
                <a:solidFill>
                  <a:srgbClr val="C00000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Российской Федерации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2100"/>
            <a:ext cx="7056784" cy="57858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Символы государственной власти Российской Федерации</a:t>
            </a:r>
            <a:endParaRPr lang="ru-RU" b="1" dirty="0">
              <a:solidFill>
                <a:srgbClr val="0070C0"/>
              </a:solidFill>
              <a:latin typeface="Franklin Gothic Demi Cond" pitchFamily="34" charset="0"/>
              <a:ea typeface="DotumChe" pitchFamily="49" charset="-127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16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6-tub-ru.yandex.net/i?id=64721616-69-72&amp;n=2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9" r="8512"/>
          <a:stretch/>
        </p:blipFill>
        <p:spPr bwMode="auto">
          <a:xfrm rot="231000">
            <a:off x="3161084" y="418296"/>
            <a:ext cx="260415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6" y="3624984"/>
            <a:ext cx="9001000" cy="297643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b="1" i="1" dirty="0">
                <a:solidFill>
                  <a:srgbClr val="F40C1D"/>
                </a:solidFill>
              </a:rPr>
              <a:t>Конституция Российской Федерации </a:t>
            </a:r>
            <a:r>
              <a:rPr lang="ru-RU" b="1" i="1" dirty="0">
                <a:solidFill>
                  <a:srgbClr val="0927BF"/>
                </a:solidFill>
              </a:rPr>
              <a:t>доказала свою жизнеспособность</a:t>
            </a:r>
            <a:r>
              <a:rPr lang="ru-RU" b="1" i="1" dirty="0" smtClean="0">
                <a:solidFill>
                  <a:srgbClr val="0927BF"/>
                </a:solidFill>
              </a:rPr>
              <a:t>.</a:t>
            </a:r>
          </a:p>
          <a:p>
            <a:pPr algn="ctr"/>
            <a:r>
              <a:rPr lang="ru-RU" b="1" i="1" dirty="0" smtClean="0">
                <a:solidFill>
                  <a:srgbClr val="0927BF"/>
                </a:solidFill>
              </a:rPr>
              <a:t> </a:t>
            </a:r>
            <a:r>
              <a:rPr lang="ru-RU" b="1" i="1" dirty="0">
                <a:solidFill>
                  <a:srgbClr val="0927BF"/>
                </a:solidFill>
              </a:rPr>
              <a:t>На протяжении </a:t>
            </a:r>
            <a:r>
              <a:rPr lang="ru-RU" b="1" i="1" dirty="0" smtClean="0">
                <a:solidFill>
                  <a:srgbClr val="0927BF"/>
                </a:solidFill>
              </a:rPr>
              <a:t>двух </a:t>
            </a:r>
            <a:r>
              <a:rPr lang="ru-RU" b="1" i="1" dirty="0">
                <a:solidFill>
                  <a:srgbClr val="0927BF"/>
                </a:solidFill>
              </a:rPr>
              <a:t>десятилетий, </a:t>
            </a:r>
            <a:endParaRPr lang="ru-RU" b="1" i="1" dirty="0" smtClean="0">
              <a:solidFill>
                <a:srgbClr val="0927BF"/>
              </a:solidFill>
            </a:endParaRPr>
          </a:p>
          <a:p>
            <a:pPr algn="ctr"/>
            <a:r>
              <a:rPr lang="ru-RU" b="1" i="1" dirty="0" smtClean="0">
                <a:solidFill>
                  <a:srgbClr val="0927BF"/>
                </a:solidFill>
              </a:rPr>
              <a:t>в </a:t>
            </a:r>
            <a:r>
              <a:rPr lang="ru-RU" b="1" i="1" dirty="0">
                <a:solidFill>
                  <a:srgbClr val="0927BF"/>
                </a:solidFill>
              </a:rPr>
              <a:t>различных политических ситуациях</a:t>
            </a:r>
            <a:r>
              <a:rPr lang="ru-RU" b="1" i="1" dirty="0" smtClean="0">
                <a:solidFill>
                  <a:srgbClr val="0927BF"/>
                </a:solidFill>
              </a:rPr>
              <a:t>,</a:t>
            </a:r>
          </a:p>
          <a:p>
            <a:pPr algn="ctr"/>
            <a:r>
              <a:rPr lang="ru-RU" b="1" i="1" dirty="0" smtClean="0">
                <a:solidFill>
                  <a:srgbClr val="0927BF"/>
                </a:solidFill>
              </a:rPr>
              <a:t> </a:t>
            </a:r>
            <a:r>
              <a:rPr lang="ru-RU" b="1" i="1" dirty="0">
                <a:solidFill>
                  <a:srgbClr val="0927BF"/>
                </a:solidFill>
              </a:rPr>
              <a:t>в условиях экономических спадов и подъемов, </a:t>
            </a:r>
            <a:endParaRPr lang="ru-RU" b="1" i="1" dirty="0" smtClean="0">
              <a:solidFill>
                <a:srgbClr val="0927BF"/>
              </a:solidFill>
            </a:endParaRPr>
          </a:p>
          <a:p>
            <a:pPr algn="ctr"/>
            <a:r>
              <a:rPr lang="ru-RU" b="1" i="1" dirty="0" smtClean="0">
                <a:solidFill>
                  <a:srgbClr val="0927BF"/>
                </a:solidFill>
              </a:rPr>
              <a:t>российская </a:t>
            </a:r>
            <a:r>
              <a:rPr lang="ru-RU" b="1" i="1" dirty="0">
                <a:solidFill>
                  <a:srgbClr val="0927BF"/>
                </a:solidFill>
              </a:rPr>
              <a:t>власть и российский народ всегда </a:t>
            </a:r>
            <a:r>
              <a:rPr lang="ru-RU" b="1" i="1" dirty="0" smtClean="0">
                <a:solidFill>
                  <a:srgbClr val="0927BF"/>
                </a:solidFill>
              </a:rPr>
              <a:t>руководствовались</a:t>
            </a:r>
          </a:p>
          <a:p>
            <a:pPr algn="ctr"/>
            <a:r>
              <a:rPr lang="ru-RU" b="1" i="1" dirty="0" smtClean="0">
                <a:solidFill>
                  <a:srgbClr val="0927BF"/>
                </a:solidFill>
              </a:rPr>
              <a:t> </a:t>
            </a:r>
            <a:r>
              <a:rPr lang="ru-RU" b="1" i="1" dirty="0">
                <a:solidFill>
                  <a:srgbClr val="0927BF"/>
                </a:solidFill>
              </a:rPr>
              <a:t>Основным Законом страны</a:t>
            </a:r>
            <a:r>
              <a:rPr lang="ru-RU" b="1" i="1" dirty="0" smtClean="0">
                <a:solidFill>
                  <a:srgbClr val="0927BF"/>
                </a:solidFill>
              </a:rPr>
              <a:t>.</a:t>
            </a:r>
          </a:p>
          <a:p>
            <a:pPr algn="ctr"/>
            <a:r>
              <a:rPr lang="ru-RU" b="1" i="1" dirty="0" smtClean="0">
                <a:solidFill>
                  <a:srgbClr val="0927BF"/>
                </a:solidFill>
              </a:rPr>
              <a:t> </a:t>
            </a:r>
            <a:r>
              <a:rPr lang="ru-RU" b="1" i="1" dirty="0">
                <a:solidFill>
                  <a:srgbClr val="0927BF"/>
                </a:solidFill>
              </a:rPr>
              <a:t>А он, в свою очередь, работал и продолжает работать </a:t>
            </a:r>
            <a:endParaRPr lang="ru-RU" b="1" i="1" dirty="0" smtClean="0">
              <a:solidFill>
                <a:srgbClr val="0927BF"/>
              </a:solidFill>
            </a:endParaRPr>
          </a:p>
          <a:p>
            <a:pPr algn="ctr"/>
            <a:r>
              <a:rPr lang="ru-RU" b="1" i="1" dirty="0" smtClean="0">
                <a:solidFill>
                  <a:srgbClr val="0927BF"/>
                </a:solidFill>
              </a:rPr>
              <a:t>на </a:t>
            </a:r>
            <a:r>
              <a:rPr lang="ru-RU" b="1" i="1" dirty="0">
                <a:solidFill>
                  <a:srgbClr val="0927BF"/>
                </a:solidFill>
              </a:rPr>
              <a:t>необратимость процессов демократизации общества.</a:t>
            </a:r>
          </a:p>
        </p:txBody>
      </p:sp>
      <p:pic>
        <p:nvPicPr>
          <p:cNvPr id="1034" name="Picture 10" descr="http://super-day.ru/wp-content/uploads/2013/07/rossiya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148">
            <a:off x="5966241" y="1384927"/>
            <a:ext cx="3073961" cy="18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3.gstatic.com/images?q=tbn:ANd9GcTIGCYzP0XeRrrb0nWjqsSki0eyO47QwgUQHq0srCdsefkTt24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6916">
            <a:off x="287587" y="955610"/>
            <a:ext cx="2648629" cy="198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c.pics.livejournal.com/law_63/39729570/9795/9795_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132856"/>
            <a:ext cx="8856984" cy="51668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0927BF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Конституция – основной   закон  страны</a:t>
            </a:r>
            <a:endParaRPr lang="ru-RU" b="1" dirty="0">
              <a:solidFill>
                <a:srgbClr val="0927BF"/>
              </a:solidFill>
              <a:latin typeface="Franklin Gothic Demi Cond" pitchFamily="34" charset="0"/>
              <a:ea typeface="DotumChe" pitchFamily="49" charset="-127"/>
              <a:cs typeface="Arial Unicode MS" pitchFamily="34" charset="-128"/>
            </a:endParaRPr>
          </a:p>
        </p:txBody>
      </p:sp>
      <p:pic>
        <p:nvPicPr>
          <p:cNvPr id="2054" name="Picture 6" descr="http://www.bibliopskov.ru/books/konstituci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9527">
            <a:off x="1296090" y="2877327"/>
            <a:ext cx="2491317" cy="373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126" y="116632"/>
            <a:ext cx="9111874" cy="1106641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Franklin Gothic Demi Cond" pitchFamily="34" charset="0"/>
              </a:rPr>
              <a:t>Конституции  Российской Федерации  </a:t>
            </a:r>
            <a:r>
              <a:rPr lang="ru-RU" b="1" dirty="0" smtClean="0">
                <a:solidFill>
                  <a:srgbClr val="FF0000"/>
                </a:solidFill>
                <a:latin typeface="Franklin Gothic Demi Cond" pitchFamily="34" charset="0"/>
              </a:rPr>
              <a:t>–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5" y="1268760"/>
            <a:ext cx="2448272" cy="72008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20 лет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795" y="260648"/>
            <a:ext cx="8738275" cy="129614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История Конституции России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64807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800" dirty="0" smtClean="0">
                <a:solidFill>
                  <a:srgbClr val="0070C0"/>
                </a:solidFill>
                <a:latin typeface="Franklin Gothic Demi Cond" pitchFamily="34" charset="0"/>
              </a:rPr>
              <a:t>1918 год    Конституция РСФСР</a:t>
            </a:r>
            <a:endParaRPr lang="ru-RU" sz="3800" dirty="0">
              <a:solidFill>
                <a:srgbClr val="0070C0"/>
              </a:solidFill>
              <a:latin typeface="Franklin Gothic Demi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8240" y="2555556"/>
            <a:ext cx="6579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70C0"/>
                </a:solidFill>
                <a:latin typeface="Franklin Gothic Demi Cond" pitchFamily="34" charset="0"/>
              </a:rPr>
              <a:t>1924 год      Конституция СССР</a:t>
            </a:r>
            <a:endParaRPr lang="ru-RU" sz="4000" dirty="0">
              <a:solidFill>
                <a:srgbClr val="0070C0"/>
              </a:solidFill>
              <a:latin typeface="Franklin Gothic Demi Cond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0933" y="4149080"/>
            <a:ext cx="75897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4400" dirty="0" smtClean="0">
                <a:solidFill>
                  <a:srgbClr val="0070C0"/>
                </a:solidFill>
                <a:latin typeface="Franklin Gothic Demi Cond" pitchFamily="34" charset="0"/>
              </a:rPr>
              <a:t>1977 год         Конституция СССР</a:t>
            </a:r>
            <a:endParaRPr lang="ru-RU" sz="4400" dirty="0">
              <a:solidFill>
                <a:srgbClr val="0070C0"/>
              </a:solidFill>
              <a:latin typeface="Franklin Gothic Demi Con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6784" y="3410416"/>
            <a:ext cx="68869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4200" dirty="0" smtClean="0">
                <a:solidFill>
                  <a:srgbClr val="0070C0"/>
                </a:solidFill>
                <a:latin typeface="Franklin Gothic Demi Cond" pitchFamily="34" charset="0"/>
              </a:rPr>
              <a:t>1936 год      Конституция СССР</a:t>
            </a:r>
            <a:endParaRPr lang="ru-RU" sz="4200" dirty="0">
              <a:solidFill>
                <a:srgbClr val="0070C0"/>
              </a:solidFill>
              <a:latin typeface="Franklin Gothic Demi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5795" y="5373216"/>
            <a:ext cx="8738275" cy="88877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1993 год Конституция РФ</a:t>
            </a:r>
            <a:endParaRPr lang="ru-RU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102635"/>
            <a:ext cx="7632848" cy="79208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Franklin Gothic Heavy" pitchFamily="34" charset="0"/>
              </a:rPr>
              <a:t>РСФСР. Конституция (1918)</a:t>
            </a:r>
            <a:endParaRPr lang="ru-RU" sz="3200" dirty="0">
              <a:solidFill>
                <a:srgbClr val="FF0000"/>
              </a:solidFill>
              <a:latin typeface="Franklin Gothic Heavy" pitchFamily="34" charset="0"/>
            </a:endParaRPr>
          </a:p>
        </p:txBody>
      </p:sp>
      <p:pic>
        <p:nvPicPr>
          <p:cNvPr id="11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2" t="10214" r="31601" b="19706"/>
          <a:stretch/>
        </p:blipFill>
        <p:spPr bwMode="auto">
          <a:xfrm>
            <a:off x="107504" y="908720"/>
            <a:ext cx="1872208" cy="273630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Прямоугольник 8"/>
          <p:cNvSpPr/>
          <p:nvPr/>
        </p:nvSpPr>
        <p:spPr>
          <a:xfrm>
            <a:off x="2051720" y="1484784"/>
            <a:ext cx="6750496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Конституция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(основной закон) Российской Социалистической Федеративной Советской Республики : опубликована в № 151 "Известий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центр.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комитета" от 19 июля 1918 г. - Москва : Изд-во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центр.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ком. Р., С., К. и К. депутатов, 1918. - 31 с., [1] л.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ил. :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ил. ; 26. -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Загл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обл.: Конституция Российской Социалистической Федеративной Советской Республики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861048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П</a:t>
            </a:r>
            <a:r>
              <a:rPr lang="ru-RU" dirty="0" smtClean="0"/>
              <a:t>ервая </a:t>
            </a:r>
            <a:r>
              <a:rPr lang="ru-RU" dirty="0"/>
              <a:t>Советская Конституция, </a:t>
            </a:r>
            <a:r>
              <a:rPr lang="ru-RU" dirty="0" smtClean="0"/>
              <a:t>первый </a:t>
            </a:r>
            <a:r>
              <a:rPr lang="ru-RU" dirty="0"/>
              <a:t>в истории Основной Закон социалистического государства.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/>
              <a:t>Конституция </a:t>
            </a:r>
            <a:r>
              <a:rPr lang="ru-RU" b="1" dirty="0"/>
              <a:t>РСФСР 1918 года</a:t>
            </a:r>
            <a:r>
              <a:rPr lang="ru-RU" dirty="0"/>
              <a:t> была принята постановлением V Всероссийского съезда советов рабочих, крестьянских, красноармейских и казачьих депутатов 10 июля 1918 </a:t>
            </a:r>
            <a:r>
              <a:rPr lang="ru-RU" dirty="0" smtClean="0"/>
              <a:t>года.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Вступила </a:t>
            </a:r>
            <a:r>
              <a:rPr lang="ru-RU" dirty="0"/>
              <a:t>в силу 19 июля после публикации в «Известиях ВЦИК</a:t>
            </a:r>
            <a:r>
              <a:rPr lang="ru-RU" dirty="0" smtClean="0"/>
              <a:t>».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Провозглашала Всероссийский съезд советов рабочих, крестьянских, красноармейских и казачьих депутатов высшим органом государственной власти.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81497" y="6381328"/>
            <a:ext cx="56861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927BF"/>
                </a:solidFill>
                <a:hlinkClick r:id="rId4"/>
              </a:rPr>
              <a:t>Дополнительная информация </a:t>
            </a:r>
            <a:r>
              <a:rPr lang="ru-RU" sz="1400" i="1" dirty="0" smtClean="0">
                <a:solidFill>
                  <a:srgbClr val="0927BF"/>
                </a:solidFill>
              </a:rPr>
              <a:t>о Конституции РСФСР 1918 года </a:t>
            </a:r>
            <a:endParaRPr lang="ru-RU" sz="1400" i="1" dirty="0">
              <a:solidFill>
                <a:srgbClr val="0927B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2897413"/>
            <a:ext cx="7092280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rebuchet MS" pitchFamily="34" charset="0"/>
                <a:hlinkClick r:id="rId5"/>
              </a:rPr>
              <a:t>Просмотр в 2Д</a:t>
            </a:r>
            <a:r>
              <a:rPr lang="ru-RU" sz="1600" dirty="0" smtClean="0">
                <a:solidFill>
                  <a:schemeClr val="bg1"/>
                </a:solidFill>
                <a:latin typeface="Trebuchet MS" pitchFamily="34" charset="0"/>
                <a:hlinkClick r:id="rId5"/>
              </a:rPr>
              <a:t> из фондов Президентской библиотеки им. Б.Н. Ельцина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5013176"/>
            <a:ext cx="51125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</a:rPr>
              <a:t>Три куплета «Интернационала» </a:t>
            </a:r>
            <a:r>
              <a:rPr lang="ru-RU" sz="1400" b="1" i="1" dirty="0" smtClean="0">
                <a:solidFill>
                  <a:schemeClr val="bg2">
                    <a:lumMod val="25000"/>
                  </a:schemeClr>
                </a:solidFill>
              </a:rPr>
              <a:t>с </a:t>
            </a:r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</a:rPr>
              <a:t>небольшими изменениями составили государственный гимн </a:t>
            </a:r>
            <a:r>
              <a:rPr lang="ru-RU" sz="1400" b="1" i="1" dirty="0" smtClean="0">
                <a:solidFill>
                  <a:schemeClr val="bg2">
                    <a:lumMod val="25000"/>
                  </a:schemeClr>
                </a:solidFill>
              </a:rPr>
              <a:t>РСФСР</a:t>
            </a:r>
          </a:p>
          <a:p>
            <a:pPr algn="just"/>
            <a:r>
              <a:rPr lang="ru-RU" sz="1400" b="1" i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</a:rPr>
              <a:t>1918 год—1922 год), </a:t>
            </a:r>
            <a:r>
              <a:rPr lang="ru-RU" sz="1400" b="1" i="1" dirty="0" smtClean="0">
                <a:solidFill>
                  <a:schemeClr val="bg2">
                    <a:lumMod val="25000"/>
                  </a:schemeClr>
                </a:solidFill>
              </a:rPr>
              <a:t>а </a:t>
            </a:r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</a:rPr>
              <a:t>после образования </a:t>
            </a:r>
            <a:endParaRPr lang="ru-RU" sz="14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1400" b="1" i="1" dirty="0" smtClean="0">
                <a:solidFill>
                  <a:schemeClr val="bg2">
                    <a:lumMod val="25000"/>
                  </a:schemeClr>
                </a:solidFill>
              </a:rPr>
              <a:t>Советского </a:t>
            </a:r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</a:rPr>
              <a:t>Союза (1922 год</a:t>
            </a:r>
            <a:r>
              <a:rPr lang="ru-RU" sz="1400" b="1" i="1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</a:p>
          <a:p>
            <a:pPr algn="just"/>
            <a:r>
              <a:rPr lang="ru-RU" sz="1400" b="1" i="1" dirty="0" smtClean="0">
                <a:solidFill>
                  <a:schemeClr val="bg2">
                    <a:lumMod val="25000"/>
                  </a:schemeClr>
                </a:solidFill>
              </a:rPr>
              <a:t>Он </a:t>
            </a:r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</a:rPr>
              <a:t>же стал гимном СССР (</a:t>
            </a:r>
            <a:r>
              <a:rPr lang="ru-RU" sz="1400" b="1" i="1" dirty="0" smtClean="0">
                <a:solidFill>
                  <a:schemeClr val="bg2">
                    <a:lumMod val="25000"/>
                  </a:schemeClr>
                </a:solidFill>
              </a:rPr>
              <a:t>1922—1944 годы):</a:t>
            </a:r>
            <a:endParaRPr lang="ru-RU" sz="1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793446">
            <a:off x="468356" y="2942854"/>
            <a:ext cx="2897891" cy="3654005"/>
          </a:xfrm>
          <a:prstGeom prst="rect">
            <a:avLst/>
          </a:prstGeom>
          <a:solidFill>
            <a:schemeClr val="bg2"/>
          </a:solidFill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Вставай, проклятьем заклеймённый, 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" pitchFamily="34" charset="0"/>
              </a:rPr>
              <a:t>Весь</a:t>
            </a: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 мир голодных и рабов!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Кипит наш разум возмущённый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И в смертный бой вести готов.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Весь мир насилья мы разрушим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До основанья, а затем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Мы наш, мы новый мир построим, —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Кто был ничем, тот станет всем.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Припев: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Это есть наш последний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И решительный бой;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С Интернационалом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Воспрянет род людской!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Никто не даст нам избавленья: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Ни бог, ни царь и не герой.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Добьёмся мы освобожденья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Своею собственной рукой.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Чтоб свергнуть гнёт рукой умелой,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Отвоевать своё добро, —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Вздувайте горн и куйте смело,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Пока железо горячо!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Припев.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Лишь мы, работники всемирной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Великой армии труда,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Владеть землёй имеем право,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Но паразиты — никогда!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И если гром великий грянет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Над сворой псов и палачей, —</a:t>
            </a:r>
            <a:b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 Cond" pitchFamily="34" charset="0"/>
              </a:rPr>
              <a:t>Для нас всё так же солнце станет</a:t>
            </a:r>
            <a:r>
              <a:rPr lang="ru-RU" sz="1050" dirty="0">
                <a:solidFill>
                  <a:srgbClr val="FF0000"/>
                </a:solidFill>
                <a:latin typeface="Franklin Gothic Heavy" pitchFamily="34" charset="0"/>
              </a:rPr>
              <a:t/>
            </a:r>
            <a:br>
              <a:rPr lang="ru-RU" sz="1050" dirty="0">
                <a:solidFill>
                  <a:srgbClr val="FF0000"/>
                </a:solidFill>
                <a:latin typeface="Franklin Gothic Heavy" pitchFamily="34" charset="0"/>
              </a:rPr>
            </a:br>
            <a:r>
              <a:rPr lang="ru-RU" sz="1050" dirty="0">
                <a:solidFill>
                  <a:srgbClr val="FF0000"/>
                </a:solidFill>
                <a:latin typeface="Franklin Gothic Medium" pitchFamily="34" charset="0"/>
              </a:rPr>
              <a:t>Сиять огнём своих лучей</a:t>
            </a:r>
            <a:r>
              <a:rPr lang="ru-RU" sz="1050" dirty="0" smtClean="0">
                <a:solidFill>
                  <a:srgbClr val="FF0000"/>
                </a:solidFill>
                <a:latin typeface="Franklin Gothic Medium" pitchFamily="34" charset="0"/>
              </a:rPr>
              <a:t>.</a:t>
            </a:r>
            <a:endParaRPr lang="ru-RU" sz="1050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pic>
        <p:nvPicPr>
          <p:cNvPr id="4" name="Picture 2" descr="600px-COA_Russian_SFSR_1920-1978_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0" y="506079"/>
            <a:ext cx="1981000" cy="188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0874" y="2391642"/>
            <a:ext cx="1944216" cy="46001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Герб  РСФСР</a:t>
            </a:r>
          </a:p>
        </p:txBody>
      </p:sp>
      <p:pic>
        <p:nvPicPr>
          <p:cNvPr id="6" name="Picture 20" descr="http://grus2.narod.ru/flag9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2762734" cy="138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39952" y="469683"/>
            <a:ext cx="3095353" cy="29732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ru-RU" b="1" i="1" dirty="0">
                <a:solidFill>
                  <a:srgbClr val="CC3300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Флаг  РСФСР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9135" y="83274"/>
            <a:ext cx="8280920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Символы государственной власти  </a:t>
            </a:r>
            <a:r>
              <a:rPr lang="ru-RU" b="1" i="1" dirty="0" smtClean="0">
                <a:solidFill>
                  <a:srgbClr val="0070C0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РСФСР:</a:t>
            </a:r>
            <a:endParaRPr lang="ru-RU" b="1" i="1" dirty="0">
              <a:solidFill>
                <a:srgbClr val="0070C0"/>
              </a:solidFill>
              <a:latin typeface="Franklin Gothic Demi Cond" pitchFamily="34" charset="0"/>
              <a:ea typeface="DotumChe" pitchFamily="49" charset="-127"/>
              <a:cs typeface="Arial Unicode MS" pitchFamily="34" charset="-128"/>
            </a:endParaRPr>
          </a:p>
        </p:txBody>
      </p:sp>
      <p:pic>
        <p:nvPicPr>
          <p:cNvPr id="3074" name="Picture 2" descr="Файл:Flag of Russian SFSR (1937-1954)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08720"/>
            <a:ext cx="2664296" cy="13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43808" y="2308545"/>
            <a:ext cx="1178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1918-1937</a:t>
            </a:r>
            <a:endParaRPr lang="ru-RU" b="1" i="1" dirty="0">
              <a:solidFill>
                <a:srgbClr val="0070C0"/>
              </a:solidFill>
              <a:latin typeface="Franklin Gothic Demi Cond" pitchFamily="34" charset="0"/>
              <a:ea typeface="DotumChe" pitchFamily="49" charset="-127"/>
              <a:cs typeface="Arial Unicode MS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41204" y="2206976"/>
            <a:ext cx="118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1937-1954</a:t>
            </a:r>
            <a:endParaRPr lang="ru-RU" b="1" i="1" dirty="0">
              <a:solidFill>
                <a:srgbClr val="0070C0"/>
              </a:solidFill>
              <a:latin typeface="Franklin Gothic Demi Cond" pitchFamily="34" charset="0"/>
              <a:ea typeface="DotumChe" pitchFamily="49" charset="-127"/>
              <a:cs typeface="Arial Unicode MS" pitchFamily="34" charset="-128"/>
            </a:endParaRPr>
          </a:p>
        </p:txBody>
      </p:sp>
      <p:pic>
        <p:nvPicPr>
          <p:cNvPr id="3076" name="Picture 4" descr="File:Flag of Russian SFSR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273630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754825" y="2996952"/>
            <a:ext cx="1185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1954-1991</a:t>
            </a:r>
            <a:endParaRPr lang="ru-RU" b="1" i="1" dirty="0">
              <a:solidFill>
                <a:srgbClr val="0070C0"/>
              </a:solidFill>
              <a:latin typeface="Franklin Gothic Demi Cond" pitchFamily="34" charset="0"/>
              <a:ea typeface="DotumChe" pitchFamily="49" charset="-127"/>
              <a:cs typeface="Arial Unicode MS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4437112"/>
            <a:ext cx="1872208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Гимн  </a:t>
            </a:r>
            <a:r>
              <a:rPr lang="ru-RU" b="1" i="1" dirty="0">
                <a:solidFill>
                  <a:srgbClr val="C00000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РСФСР</a:t>
            </a:r>
          </a:p>
        </p:txBody>
      </p:sp>
    </p:spTree>
    <p:extLst>
      <p:ext uri="{BB962C8B-B14F-4D97-AF65-F5344CB8AC3E}">
        <p14:creationId xmlns:p14="http://schemas.microsoft.com/office/powerpoint/2010/main" val="18284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rlib.ru/_layouts/elf/collimage.ashx?collid=68&amp;viewid=198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3661">
            <a:off x="392681" y="1561095"/>
            <a:ext cx="1261536" cy="17456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85915" y="183586"/>
            <a:ext cx="6840760" cy="102457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Franklin Gothic Heavy" pitchFamily="34" charset="0"/>
              </a:rPr>
              <a:t>СССР. Конституция (1924)</a:t>
            </a:r>
            <a:endParaRPr lang="ru-RU" sz="4800" dirty="0">
              <a:solidFill>
                <a:srgbClr val="FF0000"/>
              </a:solidFill>
              <a:latin typeface="Franklin Gothic Heavy" pitchFamily="34" charset="0"/>
            </a:endParaRPr>
          </a:p>
        </p:txBody>
      </p:sp>
      <p:pic>
        <p:nvPicPr>
          <p:cNvPr id="4" name="Picture 2" descr="D:\Мои документы\Загрузки\ссср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67" y="161148"/>
            <a:ext cx="1982564" cy="12337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3" y="1510553"/>
            <a:ext cx="7053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7209B"/>
                </a:solidFill>
              </a:rPr>
              <a:t>СССР. Конституция (1924</a:t>
            </a:r>
            <a:r>
              <a:rPr lang="ru-RU" sz="1600" b="1" i="1" dirty="0" smtClean="0">
                <a:solidFill>
                  <a:srgbClr val="07209B"/>
                </a:solidFill>
              </a:rPr>
              <a:t>)</a:t>
            </a:r>
          </a:p>
          <a:p>
            <a:r>
              <a:rPr lang="ru-RU" sz="1600" b="1" i="1" dirty="0" smtClean="0">
                <a:solidFill>
                  <a:srgbClr val="07209B"/>
                </a:solidFill>
                <a:latin typeface="Times New Roman" pitchFamily="18" charset="0"/>
                <a:cs typeface="Times New Roman" pitchFamily="18" charset="0"/>
              </a:rPr>
              <a:t>Конституция </a:t>
            </a:r>
            <a:r>
              <a:rPr lang="ru-RU" sz="1600" b="1" i="1" dirty="0">
                <a:solidFill>
                  <a:srgbClr val="07209B"/>
                </a:solidFill>
                <a:latin typeface="Times New Roman" pitchFamily="18" charset="0"/>
                <a:cs typeface="Times New Roman" pitchFamily="18" charset="0"/>
              </a:rPr>
              <a:t>(основной закон) Союза Советских Социалистических Республик : С приложением важнейших узаконений об организации и деятельности Центральных органов Союза ССР. - 2-е </a:t>
            </a:r>
            <a:r>
              <a:rPr lang="ru-RU" sz="1600" b="1" i="1" dirty="0" err="1">
                <a:solidFill>
                  <a:srgbClr val="07209B"/>
                </a:solidFill>
                <a:latin typeface="Times New Roman" pitchFamily="18" charset="0"/>
                <a:cs typeface="Times New Roman" pitchFamily="18" charset="0"/>
              </a:rPr>
              <a:t>изд.доп</a:t>
            </a:r>
            <a:r>
              <a:rPr lang="ru-RU" sz="1600" b="1" i="1" dirty="0">
                <a:solidFill>
                  <a:srgbClr val="07209B"/>
                </a:solidFill>
                <a:latin typeface="Times New Roman" pitchFamily="18" charset="0"/>
                <a:cs typeface="Times New Roman" pitchFamily="18" charset="0"/>
              </a:rPr>
              <a:t>. - М. : </a:t>
            </a:r>
            <a:r>
              <a:rPr lang="ru-RU" sz="1600" b="1" i="1" dirty="0" err="1">
                <a:solidFill>
                  <a:srgbClr val="07209B"/>
                </a:solidFill>
                <a:latin typeface="Times New Roman" pitchFamily="18" charset="0"/>
                <a:cs typeface="Times New Roman" pitchFamily="18" charset="0"/>
              </a:rPr>
              <a:t>Юрид</a:t>
            </a:r>
            <a:r>
              <a:rPr lang="ru-RU" sz="1600" b="1" i="1" dirty="0">
                <a:solidFill>
                  <a:srgbClr val="07209B"/>
                </a:solidFill>
                <a:latin typeface="Times New Roman" pitchFamily="18" charset="0"/>
                <a:cs typeface="Times New Roman" pitchFamily="18" charset="0"/>
              </a:rPr>
              <a:t>. изд-во </a:t>
            </a:r>
            <a:r>
              <a:rPr lang="ru-RU" sz="1600" b="1" i="1" dirty="0" err="1">
                <a:solidFill>
                  <a:srgbClr val="07209B"/>
                </a:solidFill>
                <a:latin typeface="Times New Roman" pitchFamily="18" charset="0"/>
                <a:cs typeface="Times New Roman" pitchFamily="18" charset="0"/>
              </a:rPr>
              <a:t>Наркомюста</a:t>
            </a:r>
            <a:r>
              <a:rPr lang="ru-RU" sz="1600" b="1" i="1" dirty="0">
                <a:solidFill>
                  <a:srgbClr val="07209B"/>
                </a:solidFill>
                <a:latin typeface="Times New Roman" pitchFamily="18" charset="0"/>
                <a:cs typeface="Times New Roman" pitchFamily="18" charset="0"/>
              </a:rPr>
              <a:t> РСФСР, 1925. - 298, XVII с. </a:t>
            </a:r>
            <a:r>
              <a:rPr lang="ru-RU" sz="1600" b="1" i="1" dirty="0" smtClean="0">
                <a:solidFill>
                  <a:srgbClr val="07209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i="1" dirty="0">
              <a:solidFill>
                <a:srgbClr val="0720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67" y="3515238"/>
            <a:ext cx="9001186" cy="2585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1D089A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1D089A"/>
                </a:solidFill>
              </a:rPr>
              <a:t>Конституция СССР 1924 года</a:t>
            </a:r>
            <a:r>
              <a:rPr lang="ru-RU" dirty="0" smtClean="0">
                <a:solidFill>
                  <a:srgbClr val="1D089A"/>
                </a:solidFill>
              </a:rPr>
              <a:t> — это первый основной закон</a:t>
            </a:r>
          </a:p>
          <a:p>
            <a:r>
              <a:rPr lang="ru-RU" dirty="0" smtClean="0">
                <a:solidFill>
                  <a:srgbClr val="1D089A"/>
                </a:solidFill>
              </a:rPr>
              <a:t>   Союза Советских Социалистических Республик.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1D089A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1D089A"/>
                </a:solidFill>
                <a:latin typeface="Trebuchet MS" pitchFamily="34" charset="0"/>
                <a:cs typeface="Times New Roman" pitchFamily="18" charset="0"/>
              </a:rPr>
              <a:t>Принят второй сессией ЦИК СССР первого созыва 6 июля 1923 </a:t>
            </a:r>
            <a:r>
              <a:rPr lang="ru-RU" b="1" dirty="0" smtClean="0">
                <a:solidFill>
                  <a:srgbClr val="1D089A"/>
                </a:solidFill>
                <a:latin typeface="Trebuchet MS" pitchFamily="34" charset="0"/>
                <a:cs typeface="Times New Roman" pitchFamily="18" charset="0"/>
              </a:rPr>
              <a:t>года</a:t>
            </a:r>
            <a:r>
              <a:rPr lang="ru-RU" dirty="0" smtClean="0">
                <a:solidFill>
                  <a:srgbClr val="1D089A"/>
                </a:solidFill>
                <a:latin typeface="Trebuchet MS" pitchFamily="34" charset="0"/>
                <a:cs typeface="Times New Roman" pitchFamily="18" charset="0"/>
              </a:rPr>
              <a:t> и в окончательной редакции II съездом Советов СССР 31 января </a:t>
            </a:r>
            <a:r>
              <a:rPr lang="ru-RU" b="1" dirty="0" smtClean="0">
                <a:solidFill>
                  <a:srgbClr val="1D089A"/>
                </a:solidFill>
                <a:latin typeface="Trebuchet MS" pitchFamily="34" charset="0"/>
                <a:cs typeface="Times New Roman" pitchFamily="18" charset="0"/>
              </a:rPr>
              <a:t>1924</a:t>
            </a:r>
            <a:r>
              <a:rPr lang="ru-RU" dirty="0" smtClean="0">
                <a:solidFill>
                  <a:srgbClr val="1D089A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1D089A"/>
                </a:solidFill>
                <a:latin typeface="Trebuchet MS" pitchFamily="34" charset="0"/>
                <a:cs typeface="Times New Roman" pitchFamily="18" charset="0"/>
              </a:rPr>
              <a:t>года</a:t>
            </a:r>
            <a:r>
              <a:rPr lang="ru-RU" dirty="0" smtClean="0">
                <a:solidFill>
                  <a:srgbClr val="1D089A"/>
                </a:solidFill>
                <a:latin typeface="Trebuchet MS" pitchFamily="34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1D089A"/>
                </a:solidFill>
              </a:rPr>
              <a:t>  Государственное </a:t>
            </a:r>
            <a:r>
              <a:rPr lang="ru-RU" dirty="0">
                <a:solidFill>
                  <a:srgbClr val="1D089A"/>
                </a:solidFill>
              </a:rPr>
              <a:t>устройство на базе советской власти и диктатуры пролетариата, </a:t>
            </a:r>
            <a:r>
              <a:rPr lang="ru-RU" dirty="0" smtClean="0">
                <a:solidFill>
                  <a:srgbClr val="1D089A"/>
                </a:solidFill>
              </a:rPr>
              <a:t>отражало </a:t>
            </a:r>
            <a:r>
              <a:rPr lang="ru-RU" dirty="0">
                <a:solidFill>
                  <a:srgbClr val="1D089A"/>
                </a:solidFill>
              </a:rPr>
              <a:t>многонациональный характер Советского Союза.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1D089A"/>
                </a:solidFill>
              </a:rPr>
              <a:t>   Конституция </a:t>
            </a:r>
            <a:r>
              <a:rPr lang="ru-RU" dirty="0">
                <a:solidFill>
                  <a:srgbClr val="1D089A"/>
                </a:solidFill>
              </a:rPr>
              <a:t>СССР состояла из двух разделов: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1D089A"/>
                </a:solidFill>
              </a:rPr>
              <a:t>      Декларация </a:t>
            </a:r>
            <a:r>
              <a:rPr lang="ru-RU" dirty="0">
                <a:solidFill>
                  <a:srgbClr val="1D089A"/>
                </a:solidFill>
              </a:rPr>
              <a:t>об образовании СССР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1D089A"/>
                </a:solidFill>
              </a:rPr>
              <a:t>      Договор </a:t>
            </a:r>
            <a:r>
              <a:rPr lang="ru-RU" dirty="0">
                <a:solidFill>
                  <a:srgbClr val="1D089A"/>
                </a:solidFill>
              </a:rPr>
              <a:t>об образовании СССР</a:t>
            </a:r>
            <a:r>
              <a:rPr lang="ru-RU" dirty="0" smtClean="0">
                <a:solidFill>
                  <a:srgbClr val="1D089A"/>
                </a:solidFill>
              </a:rPr>
              <a:t>.  </a:t>
            </a:r>
            <a:endParaRPr lang="ru-RU" dirty="0">
              <a:solidFill>
                <a:srgbClr val="1D089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6241018"/>
            <a:ext cx="5397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927B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Дополнительная информация </a:t>
            </a:r>
            <a:r>
              <a:rPr lang="ru-RU" sz="1400" b="1" i="1" dirty="0" smtClean="0">
                <a:solidFill>
                  <a:srgbClr val="0927BF"/>
                </a:solidFill>
                <a:latin typeface="Times New Roman" pitchFamily="18" charset="0"/>
                <a:cs typeface="Times New Roman" pitchFamily="18" charset="0"/>
              </a:rPr>
              <a:t>о Конституции РСФСР 1924 года </a:t>
            </a:r>
            <a:endParaRPr lang="ru-RU" sz="1400" b="1" i="1" dirty="0">
              <a:solidFill>
                <a:srgbClr val="0927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40473" y="2924944"/>
            <a:ext cx="2710999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ПРОСМОТР </a:t>
            </a:r>
            <a:r>
              <a:rPr lang="en-US" sz="1600" b="1" dirty="0" smtClean="0">
                <a:solidFill>
                  <a:schemeClr val="bg1"/>
                </a:solidFill>
              </a:rPr>
              <a:t>PDF </a:t>
            </a:r>
            <a:r>
              <a:rPr lang="ru-RU" sz="1400" b="1" dirty="0" smtClean="0">
                <a:solidFill>
                  <a:schemeClr val="bg1"/>
                </a:solidFill>
                <a:hlinkClick r:id="rId6"/>
              </a:rPr>
              <a:t>подробнее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03872" y="2924944"/>
            <a:ext cx="3329758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ПРОСМОТР НА САЙТЕ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hlinkClick r:id="rId7"/>
              </a:rPr>
              <a:t>подробнее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8" t="8771" r="34904" b="4244"/>
          <a:stretch/>
        </p:blipFill>
        <p:spPr bwMode="auto">
          <a:xfrm rot="20967204">
            <a:off x="137380" y="1652514"/>
            <a:ext cx="1200895" cy="161197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Прямоугольник 2"/>
          <p:cNvSpPr/>
          <p:nvPr/>
        </p:nvSpPr>
        <p:spPr>
          <a:xfrm>
            <a:off x="320313" y="362955"/>
            <a:ext cx="6421975" cy="108011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Franklin Gothic Demi Cond" pitchFamily="34" charset="0"/>
              </a:rPr>
              <a:t>СССР. Конституция (1936)</a:t>
            </a:r>
            <a:endParaRPr lang="ru-RU" sz="4800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992" y="3429000"/>
            <a:ext cx="9073008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07209B"/>
                </a:solidFill>
              </a:rPr>
              <a:t>Конституция </a:t>
            </a:r>
            <a:r>
              <a:rPr lang="ru-RU" b="1" dirty="0">
                <a:solidFill>
                  <a:srgbClr val="07209B"/>
                </a:solidFill>
              </a:rPr>
              <a:t>СССР 1936 года</a:t>
            </a:r>
            <a:r>
              <a:rPr lang="ru-RU" dirty="0">
                <a:solidFill>
                  <a:srgbClr val="07209B"/>
                </a:solidFill>
              </a:rPr>
              <a:t> (неофициальные названия: </a:t>
            </a:r>
            <a:r>
              <a:rPr lang="ru-RU" b="1" dirty="0">
                <a:solidFill>
                  <a:srgbClr val="07209B"/>
                </a:solidFill>
              </a:rPr>
              <a:t>«Сталинская конституция»</a:t>
            </a:r>
            <a:r>
              <a:rPr lang="ru-RU" dirty="0">
                <a:solidFill>
                  <a:srgbClr val="07209B"/>
                </a:solidFill>
              </a:rPr>
              <a:t>, реже — </a:t>
            </a:r>
            <a:r>
              <a:rPr lang="ru-RU" b="1" dirty="0">
                <a:solidFill>
                  <a:srgbClr val="07209B"/>
                </a:solidFill>
              </a:rPr>
              <a:t>«Конституция победившего социализма»</a:t>
            </a:r>
            <a:r>
              <a:rPr lang="ru-RU" dirty="0">
                <a:solidFill>
                  <a:srgbClr val="07209B"/>
                </a:solidFill>
              </a:rPr>
              <a:t>) </a:t>
            </a:r>
            <a:endParaRPr lang="ru-RU" dirty="0" smtClean="0">
              <a:solidFill>
                <a:srgbClr val="07209B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7209B"/>
                </a:solidFill>
              </a:rPr>
              <a:t>  Принята </a:t>
            </a:r>
            <a:r>
              <a:rPr lang="ru-RU" dirty="0">
                <a:solidFill>
                  <a:srgbClr val="07209B"/>
                </a:solidFill>
              </a:rPr>
              <a:t>VIII Всесоюзным чрезвычайным съездом Советов 5 декабря 1936 года и </a:t>
            </a:r>
            <a:r>
              <a:rPr lang="ru-RU" dirty="0" smtClean="0">
                <a:solidFill>
                  <a:srgbClr val="07209B"/>
                </a:solidFill>
              </a:rPr>
              <a:t>действовала (с </a:t>
            </a:r>
            <a:r>
              <a:rPr lang="ru-RU" dirty="0">
                <a:solidFill>
                  <a:srgbClr val="07209B"/>
                </a:solidFill>
              </a:rPr>
              <a:t>изменениями и дополнениями) до 1977 года.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7209B"/>
                </a:solidFill>
              </a:rPr>
              <a:t>  Конституция </a:t>
            </a:r>
            <a:r>
              <a:rPr lang="ru-RU" b="1" dirty="0">
                <a:solidFill>
                  <a:srgbClr val="07209B"/>
                </a:solidFill>
              </a:rPr>
              <a:t>1936 г.</a:t>
            </a:r>
            <a:r>
              <a:rPr lang="ru-RU" dirty="0">
                <a:solidFill>
                  <a:srgbClr val="07209B"/>
                </a:solidFill>
              </a:rPr>
              <a:t> провозгласила победу социализма в СССР</a:t>
            </a:r>
            <a:r>
              <a:rPr lang="ru-RU" dirty="0" smtClean="0">
                <a:solidFill>
                  <a:srgbClr val="07209B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7209B"/>
                </a:solidFill>
              </a:rPr>
              <a:t>  </a:t>
            </a:r>
            <a:r>
              <a:rPr lang="ru-RU" b="1" dirty="0" smtClean="0">
                <a:solidFill>
                  <a:srgbClr val="07209B"/>
                </a:solidFill>
              </a:rPr>
              <a:t>Конституция </a:t>
            </a:r>
            <a:r>
              <a:rPr lang="ru-RU" b="1" dirty="0">
                <a:solidFill>
                  <a:srgbClr val="07209B"/>
                </a:solidFill>
              </a:rPr>
              <a:t>1936 г. </a:t>
            </a:r>
            <a:r>
              <a:rPr lang="ru-RU" dirty="0">
                <a:solidFill>
                  <a:srgbClr val="07209B"/>
                </a:solidFill>
              </a:rPr>
              <a:t>ввела новое название для Советов всех уровней – Советы депутатов трудящихся. </a:t>
            </a:r>
            <a:endParaRPr lang="ru-RU" dirty="0" smtClean="0">
              <a:solidFill>
                <a:srgbClr val="07209B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7209B"/>
                </a:solidFill>
              </a:rPr>
              <a:t>  Высшей </a:t>
            </a:r>
            <a:r>
              <a:rPr lang="ru-RU" dirty="0">
                <a:solidFill>
                  <a:srgbClr val="07209B"/>
                </a:solidFill>
              </a:rPr>
              <a:t>законодательной властью в стране объявлялся двухпалатный Верховный Совет СССР, а в перерывах между его сессиями — Президиум Верховного Совета СССР. </a:t>
            </a:r>
            <a:r>
              <a:rPr lang="ru-RU" dirty="0" smtClean="0">
                <a:solidFill>
                  <a:srgbClr val="07209B"/>
                </a:solidFill>
              </a:rPr>
              <a:t> </a:t>
            </a:r>
            <a:endParaRPr lang="ru-RU" dirty="0">
              <a:solidFill>
                <a:srgbClr val="07209B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1347" y="1658417"/>
            <a:ext cx="74888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7209B"/>
                </a:solidFill>
                <a:latin typeface="Times New Roman" pitchFamily="18" charset="0"/>
                <a:cs typeface="Times New Roman" pitchFamily="18" charset="0"/>
              </a:rPr>
              <a:t>Конституция (Основной закон) СССР ; Конституции (Основные законы) союзных советских социалистических республик. - Москва : Гос. изд. </a:t>
            </a:r>
            <a:r>
              <a:rPr lang="ru-RU" b="1" i="1" dirty="0" err="1">
                <a:solidFill>
                  <a:srgbClr val="07209B"/>
                </a:solidFill>
                <a:latin typeface="Times New Roman" pitchFamily="18" charset="0"/>
                <a:cs typeface="Times New Roman" pitchFamily="18" charset="0"/>
              </a:rPr>
              <a:t>юрид</a:t>
            </a:r>
            <a:r>
              <a:rPr lang="ru-RU" b="1" i="1" dirty="0">
                <a:solidFill>
                  <a:srgbClr val="07209B"/>
                </a:solidFill>
                <a:latin typeface="Times New Roman" pitchFamily="18" charset="0"/>
                <a:cs typeface="Times New Roman" pitchFamily="18" charset="0"/>
              </a:rPr>
              <a:t>. лит., 1951. - 487 с.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64904"/>
            <a:ext cx="7488831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bg1"/>
                </a:solidFill>
                <a:hlinkClick r:id="rId4"/>
              </a:rPr>
              <a:t>Просмотр </a:t>
            </a:r>
            <a:r>
              <a:rPr lang="ru-RU" sz="1600" b="1" u="sng" dirty="0" smtClean="0">
                <a:solidFill>
                  <a:schemeClr val="bg1"/>
                </a:solidFill>
                <a:hlinkClick r:id="rId4"/>
              </a:rPr>
              <a:t>2Д*</a:t>
            </a:r>
            <a:r>
              <a:rPr lang="en-US" sz="1600" b="1" u="sng" dirty="0" smtClean="0">
                <a:solidFill>
                  <a:schemeClr val="bg1"/>
                </a:solidFill>
                <a:hlinkClick r:id="rId4"/>
              </a:rPr>
              <a:t> </a:t>
            </a:r>
            <a:r>
              <a:rPr lang="ru-RU" sz="1600" b="1" u="sng" dirty="0" smtClean="0">
                <a:solidFill>
                  <a:schemeClr val="bg1"/>
                </a:solidFill>
                <a:hlinkClick r:id="rId4"/>
              </a:rPr>
              <a:t>из фондов Президентской библиотеки им. Б.Н. Ельцина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http://im8-tub-ru.yandex.net/i?id=32368437-40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37" y="188640"/>
            <a:ext cx="2076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03848" y="6508654"/>
            <a:ext cx="62383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927BF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Дополнительная информация</a:t>
            </a:r>
            <a:r>
              <a:rPr lang="ru-RU" sz="1400" b="1" i="1" dirty="0" smtClean="0">
                <a:solidFill>
                  <a:srgbClr val="0927BF"/>
                </a:solidFill>
                <a:latin typeface="Times New Roman" pitchFamily="18" charset="0"/>
                <a:cs typeface="Times New Roman" pitchFamily="18" charset="0"/>
              </a:rPr>
              <a:t> о Конституции РСФСР 1936 года </a:t>
            </a:r>
            <a:endParaRPr lang="ru-RU" sz="1400" b="1" i="1" dirty="0">
              <a:solidFill>
                <a:srgbClr val="0927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6237312"/>
            <a:ext cx="6291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Конституция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1936 года представлена в издании 1951 года</a:t>
            </a:r>
          </a:p>
        </p:txBody>
      </p:sp>
    </p:spTree>
    <p:extLst>
      <p:ext uri="{BB962C8B-B14F-4D97-AF65-F5344CB8AC3E}">
        <p14:creationId xmlns:p14="http://schemas.microsoft.com/office/powerpoint/2010/main" val="1879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1" y="116632"/>
            <a:ext cx="6246439" cy="115212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Franklin Gothic Heavy" pitchFamily="34" charset="0"/>
              </a:rPr>
              <a:t>СССР. Конституция (1977)</a:t>
            </a:r>
            <a:endParaRPr lang="ru-RU" sz="4400" dirty="0">
              <a:solidFill>
                <a:srgbClr val="FF0000"/>
              </a:solidFill>
              <a:latin typeface="Franklin Gothic Heavy" pitchFamily="34" charset="0"/>
            </a:endParaRPr>
          </a:p>
        </p:txBody>
      </p:sp>
      <p:pic>
        <p:nvPicPr>
          <p:cNvPr id="3" name="Picture 4" descr="D:\Мои документы\Загрузки\конституция ссс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97363">
            <a:off x="486316" y="1973978"/>
            <a:ext cx="1270258" cy="18138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1720" y="2060848"/>
            <a:ext cx="6966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Конституция (основной закон) Союза Советских Социалистических Республик : Принята на внеочередной седьмой сессии Верховного Совета СССР девятого созыва 7 октября 1977 года. - М. : Политиздат, 1977. - 127, [17] с. : ил.</a:t>
            </a:r>
          </a:p>
        </p:txBody>
      </p:sp>
      <p:pic>
        <p:nvPicPr>
          <p:cNvPr id="8194" name="Picture 2" descr="http://filtorg.ru/images/detailed/6/1977_4705_2787_0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t="4632" r="5926" b="8801"/>
          <a:stretch/>
        </p:blipFill>
        <p:spPr bwMode="auto">
          <a:xfrm>
            <a:off x="293717" y="14947"/>
            <a:ext cx="2334067" cy="16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1704" y="3789040"/>
            <a:ext cx="9165704" cy="2585323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Конституция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1977 г.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- вошла в историю как "Конституция развитого социализма".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Была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принята на внеочередной сессии Верховного Совета СССР девятого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созыва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7 октября 1977 г.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Конституционно признавалась новая социальная общность — единый советский народ.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Руководящей и направляющей силой советского общества, ядром политической системы объявлялась Коммунистическая партия Советского Союза - КПСС.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910192"/>
            <a:ext cx="912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53086" y="6473080"/>
            <a:ext cx="5310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927BF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Дополнительная информация</a:t>
            </a:r>
            <a:r>
              <a:rPr lang="ru-RU" sz="1400" b="1" i="1" dirty="0" smtClean="0">
                <a:solidFill>
                  <a:srgbClr val="0927BF"/>
                </a:solidFill>
                <a:latin typeface="Times New Roman" pitchFamily="18" charset="0"/>
                <a:cs typeface="Times New Roman" pitchFamily="18" charset="0"/>
              </a:rPr>
              <a:t> о Конституции РСФСР 1977 года </a:t>
            </a:r>
            <a:endParaRPr lang="ru-RU" sz="1400" b="1" i="1" dirty="0">
              <a:solidFill>
                <a:srgbClr val="0927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7586" y="3212905"/>
            <a:ext cx="2710999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ПРОСМОТР </a:t>
            </a:r>
            <a:r>
              <a:rPr lang="en-US" sz="1600" b="1" dirty="0" smtClean="0">
                <a:solidFill>
                  <a:schemeClr val="bg1"/>
                </a:solidFill>
              </a:rPr>
              <a:t>PDF </a:t>
            </a:r>
            <a:r>
              <a:rPr lang="ru-RU" sz="1400" b="1" dirty="0" smtClean="0">
                <a:solidFill>
                  <a:schemeClr val="bg1"/>
                </a:solidFill>
                <a:hlinkClick r:id="rId7"/>
              </a:rPr>
              <a:t>подробнее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8835" y="3196028"/>
            <a:ext cx="3329758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ПРОСМОТР </a:t>
            </a:r>
            <a:r>
              <a:rPr lang="ru-RU" sz="1600" b="1" dirty="0" smtClean="0">
                <a:solidFill>
                  <a:schemeClr val="bg1"/>
                </a:solidFill>
              </a:rPr>
              <a:t>НА САЙТЕ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hlinkClick r:id="rId8"/>
              </a:rPr>
              <a:t>подробнее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615918"/>
            <a:ext cx="2565908" cy="39075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ru-RU" b="1" i="1" dirty="0">
                <a:solidFill>
                  <a:srgbClr val="1E12B6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Герб  </a:t>
            </a:r>
            <a:r>
              <a:rPr lang="ru-RU" b="1" i="1" dirty="0" smtClean="0">
                <a:solidFill>
                  <a:srgbClr val="1E12B6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СССР</a:t>
            </a:r>
            <a:r>
              <a:rPr lang="ru-RU" b="1" dirty="0" smtClean="0">
                <a:solidFill>
                  <a:srgbClr val="1E12B6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 </a:t>
            </a:r>
            <a:endParaRPr lang="ru-RU" b="1" dirty="0">
              <a:solidFill>
                <a:srgbClr val="1E12B6"/>
              </a:solidFill>
              <a:latin typeface="Franklin Gothic Demi Cond" pitchFamily="34" charset="0"/>
              <a:ea typeface="DotumChe" pitchFamily="49" charset="-127"/>
              <a:cs typeface="Arial Unicode MS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560817"/>
            <a:ext cx="2664296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ru-RU" b="1" i="1" dirty="0" smtClean="0">
                <a:solidFill>
                  <a:srgbClr val="0927BF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Флаг</a:t>
            </a:r>
            <a:r>
              <a:rPr lang="ru-RU" b="1" i="1" dirty="0" smtClean="0">
                <a:solidFill>
                  <a:srgbClr val="0070C0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  </a:t>
            </a:r>
            <a:r>
              <a:rPr lang="ru-RU" b="1" i="1" dirty="0" smtClean="0">
                <a:solidFill>
                  <a:srgbClr val="0B4FBD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СССР (1924-1991) </a:t>
            </a:r>
            <a:endParaRPr lang="ru-RU" b="1" i="1" dirty="0">
              <a:solidFill>
                <a:srgbClr val="0B4FBD"/>
              </a:solidFill>
              <a:latin typeface="Franklin Gothic Demi Cond" pitchFamily="34" charset="0"/>
              <a:ea typeface="DotumChe" pitchFamily="49" charset="-127"/>
              <a:cs typeface="Arial Unicode MS" pitchFamily="34" charset="-128"/>
            </a:endParaRPr>
          </a:p>
        </p:txBody>
      </p:sp>
      <p:pic>
        <p:nvPicPr>
          <p:cNvPr id="8" name="Picture 22" descr="http://img9.joyreactor.cc/pics/comment/full/%D0%BF%D0%BB%D0%B0%D0%BA%D0%B0%D1%82%D1%8B-%D0%B7%D0%B0%D0%BA%D0%BE%D0%BD%D1%8B-%D1%80%D0%BE%D0%B7%D0%B6%D0%B8%D0%B3-%D0%BF%D0%B5%D1%81%D0%BE%D1%87%D0%BD%D0%B8%D1%86%D0%B0-53174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68" y="1006676"/>
            <a:ext cx="2817711" cy="14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116631"/>
            <a:ext cx="7560840" cy="47333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ru-RU" b="1" i="1" dirty="0" smtClean="0">
                <a:solidFill>
                  <a:srgbClr val="0927BF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Символы государственной власти  </a:t>
            </a:r>
            <a:r>
              <a:rPr lang="ru-RU" b="1" i="1" dirty="0">
                <a:solidFill>
                  <a:srgbClr val="0927BF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СССР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555" y="3356992"/>
            <a:ext cx="47882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/>
              <a:t>27 мая 1977 года Президиумом Верховного Совета СССР был Утверждён Государственный гимн СССР, просуществовавший до распада СССР в 1991</a:t>
            </a:r>
            <a:r>
              <a:rPr lang="ru-RU" sz="1600" b="1" i="1" dirty="0" smtClean="0"/>
              <a:t>.</a:t>
            </a:r>
          </a:p>
          <a:p>
            <a:pPr algn="just"/>
            <a:endParaRPr lang="ru-RU" sz="1600" b="1" i="1" dirty="0"/>
          </a:p>
          <a:p>
            <a:pPr algn="just"/>
            <a:r>
              <a:rPr lang="ru-RU" sz="1600" b="1" i="1" dirty="0"/>
              <a:t> </a:t>
            </a:r>
            <a:r>
              <a:rPr lang="ru-RU" sz="1600" i="1" dirty="0"/>
              <a:t>Государственный гимн СССР, был принят в 1943 году, который пришел на замену Интернационалу. Утверждён 14 декабря 1943 года постановлением Политбюро ЦК ВКП(б). Впервые новый гимн исполнен в ночь на 1 января 1944. Официально используется с 15 марта 1944.</a:t>
            </a:r>
          </a:p>
        </p:txBody>
      </p:sp>
      <p:sp>
        <p:nvSpPr>
          <p:cNvPr id="11" name="Прямоугольник 10"/>
          <p:cNvSpPr/>
          <p:nvPr/>
        </p:nvSpPr>
        <p:spPr>
          <a:xfrm rot="818918">
            <a:off x="5461035" y="2430249"/>
            <a:ext cx="2820608" cy="424731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Союз нерушимый республик свободных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Сплотила навеки Великая Русь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Да здравствует созданный волей народов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Единый, могучий Советский Союз!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Припев: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Славься, Отечество наше свободное,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Дружбы народов надежный оплот!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Партия Ленина - сила народная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Нас к торжеству коммунизма ведет!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Сквозь грозы сияло нам солнце свободы,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И Ленин великий нам путь озарил: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На правое дело он поднял народы,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на труд и на подвиги нас вдохновил!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Припев: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Славься, Отечество наше свободное,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Дружбы народов надежный оплот!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Партия Ленина - сила народная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нас к торжеству коммунизма ведет!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В победе бессмертных идей коммунизма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Мы видим грядущее нашей страны,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И красному знамени славной Отчизны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Мы будем всегда беззаветно верны!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Припев: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Славься, Отечество наше свободное,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Дружбы народов надежный оплот!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Партия Ленина - сила народная</a:t>
            </a:r>
            <a:b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1000" i="1" dirty="0">
                <a:solidFill>
                  <a:srgbClr val="FF0000"/>
                </a:solidFill>
                <a:latin typeface="Franklin Gothic Medium" pitchFamily="34" charset="0"/>
              </a:rPr>
              <a:t>нас к торжеству коммунизма ведет!</a:t>
            </a:r>
          </a:p>
        </p:txBody>
      </p:sp>
      <p:pic>
        <p:nvPicPr>
          <p:cNvPr id="4098" name="Picture 2" descr="Герб СССР (с 1956 года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674" y="1430298"/>
            <a:ext cx="1472952" cy="14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454200" y="2992515"/>
            <a:ext cx="16800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i="1" dirty="0">
                <a:solidFill>
                  <a:srgbClr val="1E12B6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Герб  </a:t>
            </a:r>
            <a:r>
              <a:rPr lang="ru-RU" sz="1200" b="1" i="1" dirty="0" smtClean="0">
                <a:solidFill>
                  <a:srgbClr val="1E12B6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СССР  (1956-1991)</a:t>
            </a:r>
            <a:endParaRPr lang="ru-RU" sz="1200" b="1" i="1" dirty="0">
              <a:solidFill>
                <a:srgbClr val="1E12B6"/>
              </a:solidFill>
              <a:latin typeface="Franklin Gothic Demi Cond" pitchFamily="34" charset="0"/>
              <a:ea typeface="DotumChe" pitchFamily="49" charset="-127"/>
              <a:cs typeface="Arial Unicode MS" pitchFamily="34" charset="-128"/>
            </a:endParaRPr>
          </a:p>
        </p:txBody>
      </p:sp>
      <p:pic>
        <p:nvPicPr>
          <p:cNvPr id="4102" name="Picture 6" descr="http://upload.wikimedia.org/wikipedia/commons/thumb/3/34/USSR_COA_six_republics.svg/120px-USSR_COA_six_republics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24" y="1637808"/>
            <a:ext cx="927216" cy="91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073" y="2592171"/>
            <a:ext cx="16857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srgbClr val="1E12B6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Герб  СССР  (</a:t>
            </a:r>
            <a:r>
              <a:rPr lang="ru-RU" sz="1200" b="1" i="1" dirty="0" smtClean="0">
                <a:solidFill>
                  <a:srgbClr val="1E12B6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1923-1936)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96861" y="2866789"/>
            <a:ext cx="16857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i="1" dirty="0">
                <a:solidFill>
                  <a:srgbClr val="1E12B6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Герб  СССР  (</a:t>
            </a:r>
            <a:r>
              <a:rPr lang="ru-RU" sz="1200" b="1" i="1" dirty="0" smtClean="0">
                <a:solidFill>
                  <a:srgbClr val="1E12B6"/>
                </a:solidFill>
                <a:latin typeface="Franklin Gothic Demi Cond" pitchFamily="34" charset="0"/>
                <a:ea typeface="DotumChe" pitchFamily="49" charset="-127"/>
                <a:cs typeface="Arial Unicode MS" pitchFamily="34" charset="-128"/>
              </a:rPr>
              <a:t>1936-1956)</a:t>
            </a:r>
            <a:endParaRPr lang="ru-RU" sz="1200" b="1" i="1" dirty="0">
              <a:solidFill>
                <a:srgbClr val="1E12B6"/>
              </a:solidFill>
              <a:latin typeface="Franklin Gothic Demi Cond" pitchFamily="34" charset="0"/>
              <a:ea typeface="DotumChe" pitchFamily="49" charset="-127"/>
              <a:cs typeface="Arial Unicode MS" pitchFamily="34" charset="-128"/>
            </a:endParaRPr>
          </a:p>
        </p:txBody>
      </p:sp>
      <p:pic>
        <p:nvPicPr>
          <p:cNvPr id="4106" name="Picture 10" descr="http://www.great-country.ru/content/sssr/img_gerb/gerb_sssr_1946-19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468" y="1342529"/>
            <a:ext cx="1584176" cy="162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4555" y="907078"/>
            <a:ext cx="4995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E12B6"/>
                </a:solidFill>
                <a:latin typeface="Arial" pitchFamily="34" charset="0"/>
                <a:ea typeface="DotumChe" pitchFamily="49" charset="-127"/>
                <a:cs typeface="Arial" pitchFamily="34" charset="0"/>
              </a:rPr>
              <a:t>Изменения </a:t>
            </a:r>
            <a:r>
              <a:rPr lang="ru-RU" sz="1400" b="1" dirty="0" smtClean="0">
                <a:solidFill>
                  <a:srgbClr val="1E12B6"/>
                </a:solidFill>
                <a:latin typeface="Arial" pitchFamily="34" charset="0"/>
                <a:ea typeface="DotumChe" pitchFamily="49" charset="-127"/>
                <a:cs typeface="Arial" pitchFamily="34" charset="0"/>
              </a:rPr>
              <a:t> вносились при присоединении </a:t>
            </a:r>
            <a:r>
              <a:rPr lang="ru-RU" sz="1400" b="1" dirty="0" smtClean="0">
                <a:solidFill>
                  <a:srgbClr val="1E12B6"/>
                </a:solidFill>
                <a:latin typeface="Arial" pitchFamily="34" charset="0"/>
                <a:cs typeface="Arial" pitchFamily="34" charset="0"/>
              </a:rPr>
              <a:t>союзных </a:t>
            </a:r>
            <a:r>
              <a:rPr lang="ru-RU" sz="1400" b="1" dirty="0">
                <a:solidFill>
                  <a:srgbClr val="1E12B6"/>
                </a:solidFill>
                <a:latin typeface="Arial" pitchFamily="34" charset="0"/>
                <a:cs typeface="Arial" pitchFamily="34" charset="0"/>
              </a:rPr>
              <a:t>республик, образовавших в 1922 Союз ССР</a:t>
            </a:r>
          </a:p>
        </p:txBody>
      </p:sp>
    </p:spTree>
    <p:extLst>
      <p:ext uri="{BB962C8B-B14F-4D97-AF65-F5344CB8AC3E}">
        <p14:creationId xmlns:p14="http://schemas.microsoft.com/office/powerpoint/2010/main" val="13783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1839</TotalTime>
  <Words>1419</Words>
  <Application>Microsoft Office PowerPoint</Application>
  <PresentationFormat>Экран (4:3)</PresentationFormat>
  <Paragraphs>133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Правовой центр</dc:creator>
  <cp:lastModifiedBy>Roman Penkov</cp:lastModifiedBy>
  <cp:revision>105</cp:revision>
  <dcterms:created xsi:type="dcterms:W3CDTF">2013-08-01T07:41:30Z</dcterms:created>
  <dcterms:modified xsi:type="dcterms:W3CDTF">2013-08-23T09:18:53Z</dcterms:modified>
</cp:coreProperties>
</file>