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61" r:id="rId3"/>
    <p:sldId id="263" r:id="rId4"/>
    <p:sldId id="258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59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776FB7-F7A0-4E40-953C-29F104B723FF}" type="datetimeFigureOut">
              <a:rPr lang="ru-RU" smtClean="0"/>
              <a:t>15.06.2013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D3909F-A0AB-4446-BABD-6241CB3D9E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378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D3909F-A0AB-4446-BABD-6241CB3D9E77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772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D3909F-A0AB-4446-BABD-6241CB3D9E77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7720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D3909F-A0AB-4446-BABD-6241CB3D9E77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7720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D3909F-A0AB-4446-BABD-6241CB3D9E77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772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9AE7FCF8-B9AB-48CA-87CB-71175B7BD54A}" type="datetimeFigureOut">
              <a:rPr lang="ru-RU" smtClean="0"/>
              <a:t>15.06.2013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0428507C-93DC-47B7-99F8-E8EC6383016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7FCF8-B9AB-48CA-87CB-71175B7BD54A}" type="datetimeFigureOut">
              <a:rPr lang="ru-RU" smtClean="0"/>
              <a:t>15.06.2013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28507C-93DC-47B7-99F8-E8EC6383016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7FCF8-B9AB-48CA-87CB-71175B7BD54A}" type="datetimeFigureOut">
              <a:rPr lang="ru-RU" smtClean="0"/>
              <a:t>15.06.2013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28507C-93DC-47B7-99F8-E8EC6383016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7FCF8-B9AB-48CA-87CB-71175B7BD54A}" type="datetimeFigureOut">
              <a:rPr lang="ru-RU" smtClean="0"/>
              <a:t>15.06.2013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28507C-93DC-47B7-99F8-E8EC6383016A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9AE7FCF8-B9AB-48CA-87CB-71175B7BD54A}" type="datetimeFigureOut">
              <a:rPr lang="ru-RU" smtClean="0"/>
              <a:t>15.06.2013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0428507C-93DC-47B7-99F8-E8EC6383016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7FCF8-B9AB-48CA-87CB-71175B7BD54A}" type="datetimeFigureOut">
              <a:rPr lang="ru-RU" smtClean="0"/>
              <a:t>15.06.2013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28507C-93DC-47B7-99F8-E8EC6383016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7FCF8-B9AB-48CA-87CB-71175B7BD54A}" type="datetimeFigureOut">
              <a:rPr lang="ru-RU" smtClean="0"/>
              <a:t>15.06.2013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28507C-93DC-47B7-99F8-E8EC6383016A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7FCF8-B9AB-48CA-87CB-71175B7BD54A}" type="datetimeFigureOut">
              <a:rPr lang="ru-RU" smtClean="0"/>
              <a:t>15.06.2013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28507C-93DC-47B7-99F8-E8EC6383016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7FCF8-B9AB-48CA-87CB-71175B7BD54A}" type="datetimeFigureOut">
              <a:rPr lang="ru-RU" smtClean="0"/>
              <a:t>15.06.2013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28507C-93DC-47B7-99F8-E8EC6383016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7FCF8-B9AB-48CA-87CB-71175B7BD54A}" type="datetimeFigureOut">
              <a:rPr lang="ru-RU" smtClean="0"/>
              <a:t>15.06.2013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28507C-93DC-47B7-99F8-E8EC6383016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7FCF8-B9AB-48CA-87CB-71175B7BD54A}" type="datetimeFigureOut">
              <a:rPr lang="ru-RU" smtClean="0"/>
              <a:t>15.06.2013</a:t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28507C-93DC-47B7-99F8-E8EC6383016A}" type="slidenum">
              <a:rPr lang="ru-RU" smtClean="0"/>
              <a:t>‹#›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428507C-93DC-47B7-99F8-E8EC6383016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AE7FCF8-B9AB-48CA-87CB-71175B7BD54A}" type="datetimeFigureOut">
              <a:rPr lang="ru-RU" smtClean="0"/>
              <a:t>15.06.2013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09469" y="3068960"/>
            <a:ext cx="5472608" cy="1287760"/>
          </a:xfrm>
        </p:spPr>
        <p:txBody>
          <a:bodyPr>
            <a:normAutofit lnSpcReduction="10000"/>
          </a:bodyPr>
          <a:lstStyle/>
          <a:p>
            <a:r>
              <a:rPr lang="ru-RU" sz="2400" b="1" cap="all" dirty="0" smtClean="0">
                <a:ln/>
                <a:solidFill>
                  <a:schemeClr val="tx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В3. Электролиз </a:t>
            </a:r>
          </a:p>
          <a:p>
            <a:r>
              <a:rPr lang="ru-RU" sz="2400" b="1" cap="all" dirty="0" smtClean="0">
                <a:ln/>
                <a:solidFill>
                  <a:schemeClr val="tx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расплавов и растворов </a:t>
            </a:r>
          </a:p>
          <a:p>
            <a:r>
              <a:rPr lang="en-US" sz="2400" b="1" cap="all" dirty="0" smtClean="0">
                <a:ln/>
                <a:solidFill>
                  <a:schemeClr val="tx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cap="all" dirty="0" smtClean="0">
                <a:ln/>
                <a:solidFill>
                  <a:schemeClr val="tx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солей, щелочей, кислот</a:t>
            </a:r>
            <a:r>
              <a:rPr lang="en-US" sz="2400" b="1" cap="all" dirty="0" smtClean="0">
                <a:ln/>
                <a:solidFill>
                  <a:schemeClr val="tx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6264696" cy="2133600"/>
          </a:xfrm>
        </p:spPr>
        <p:txBody>
          <a:bodyPr>
            <a:noAutofit/>
          </a:bodyPr>
          <a:lstStyle/>
          <a:p>
            <a:r>
              <a:rPr lang="ru-RU" sz="3600" b="1" cap="all" dirty="0">
                <a:ln/>
                <a:solidFill>
                  <a:schemeClr val="tx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Тест для подготовки к ЕГЭ по химии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07904" y="54452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857394" y="5091281"/>
            <a:ext cx="38884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n/>
                <a:effectLst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Карташова Людмила Александровна, </a:t>
            </a:r>
          </a:p>
          <a:p>
            <a:pPr algn="r"/>
            <a:r>
              <a:rPr lang="ru-RU" sz="1600" dirty="0" smtClean="0">
                <a:ln/>
                <a:effectLst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учитель химии, МБОУ СОШ №27 с углубленным изучением отдельных предметов г. Балаково</a:t>
            </a:r>
            <a:endParaRPr lang="ru-RU" sz="1600" dirty="0" smtClean="0">
              <a:ln/>
              <a:effectLst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376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>
          <a:xfrm>
            <a:off x="7323224" y="6113094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2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323224" y="6104303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262061" y="6113095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6)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269701" y="6112684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203848" y="6113095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4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203848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115616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4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115616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720006" y="4976594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6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4561" y="1579508"/>
            <a:ext cx="8501122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cap="all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Название соли </a:t>
            </a:r>
            <a:r>
              <a:rPr lang="ru-RU" b="1" cap="all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000" b="1" cap="all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Продукт </a:t>
            </a:r>
            <a:r>
              <a:rPr lang="ru-RU" sz="2000" b="1" cap="all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электролиза</a:t>
            </a:r>
            <a:endParaRPr lang="ru-RU" b="1" cap="all" dirty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9011" y="2575937"/>
            <a:ext cx="3992963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А) хлорид меди(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(раствор)</a:t>
            </a:r>
            <a:endParaRPr lang="en-US" sz="2000" b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Б) хлорид меди(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(расплав)</a:t>
            </a:r>
            <a:endParaRPr lang="en-US" sz="2000" b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В) хлорид натрия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(раствор)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Г)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хлорид натрия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расплав)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b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720006" y="2708920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2)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20006" y="2132856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1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720006" y="3861048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4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720006" y="4407495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5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720006" y="3284984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3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52601" y="5651429"/>
            <a:ext cx="800105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А                            Б                            В                 </a:t>
            </a:r>
            <a:r>
              <a:rPr lang="ru-RU" sz="2400" b="1" dirty="0" smtClean="0">
                <a:solidFill>
                  <a:schemeClr val="bg1"/>
                </a:solidFill>
              </a:rPr>
              <a:t>   </a:t>
            </a:r>
            <a:r>
              <a:rPr lang="ru-RU" sz="2400" b="1" dirty="0" smtClean="0"/>
              <a:t>        Г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70045" y="260648"/>
            <a:ext cx="7932095" cy="120032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>
            <a:glow rad="101600">
              <a:schemeClr val="bg2">
                <a:alpha val="6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Установите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соответствие между названием соли и продуктами электролиза её водного раствора на инертных электродах 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4393899" y="2047732"/>
            <a:ext cx="42193" cy="344380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357313" y="2674640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натрий, хлор</a:t>
            </a:r>
            <a:endParaRPr lang="ru-RU" sz="2000" baseline="-25000" dirty="0" smtClean="0"/>
          </a:p>
        </p:txBody>
      </p:sp>
      <p:sp>
        <p:nvSpPr>
          <p:cNvPr id="35" name="TextBox 34"/>
          <p:cNvSpPr txBox="1"/>
          <p:nvPr/>
        </p:nvSpPr>
        <p:spPr>
          <a:xfrm>
            <a:off x="5359966" y="2132856"/>
            <a:ext cx="3387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водород, хлор</a:t>
            </a:r>
            <a:endParaRPr lang="ru-RU" sz="2400" baseline="-25000" dirty="0"/>
          </a:p>
        </p:txBody>
      </p:sp>
      <p:sp>
        <p:nvSpPr>
          <p:cNvPr id="36" name="TextBox 35"/>
          <p:cNvSpPr txBox="1"/>
          <p:nvPr/>
        </p:nvSpPr>
        <p:spPr>
          <a:xfrm>
            <a:off x="5436096" y="3891825"/>
            <a:ext cx="15358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медь, хлор, </a:t>
            </a:r>
            <a:endParaRPr lang="ru-RU" sz="2000" baseline="-25000" dirty="0" smtClean="0"/>
          </a:p>
        </p:txBody>
      </p:sp>
      <p:sp>
        <p:nvSpPr>
          <p:cNvPr id="37" name="TextBox 36"/>
          <p:cNvSpPr txBox="1"/>
          <p:nvPr/>
        </p:nvSpPr>
        <p:spPr>
          <a:xfrm>
            <a:off x="5419587" y="4407495"/>
            <a:ext cx="23314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водород, кислород</a:t>
            </a:r>
            <a:endParaRPr lang="ru-RU" sz="2000" dirty="0"/>
          </a:p>
        </p:txBody>
      </p:sp>
      <p:sp>
        <p:nvSpPr>
          <p:cNvPr id="39" name="TextBox 38"/>
          <p:cNvSpPr txBox="1"/>
          <p:nvPr/>
        </p:nvSpPr>
        <p:spPr>
          <a:xfrm>
            <a:off x="5394231" y="4976594"/>
            <a:ext cx="30745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гидроксид натрия, хлор, 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водород</a:t>
            </a:r>
            <a:endParaRPr lang="ru-RU" sz="2000" dirty="0"/>
          </a:p>
        </p:txBody>
      </p:sp>
      <p:sp>
        <p:nvSpPr>
          <p:cNvPr id="45" name="TextBox 44"/>
          <p:cNvSpPr txBox="1"/>
          <p:nvPr/>
        </p:nvSpPr>
        <p:spPr>
          <a:xfrm>
            <a:off x="5359966" y="3249825"/>
            <a:ext cx="34140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гидроксид меди(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), водород</a:t>
            </a:r>
            <a:endParaRPr lang="ru-RU" sz="2000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132188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</p:childTnLst>
        </p:cTn>
      </p:par>
    </p:tnLst>
    <p:bldLst>
      <p:bldP spid="59" grpId="0" animBg="1"/>
      <p:bldP spid="60" grpId="0" animBg="1"/>
      <p:bldP spid="61" grpId="0" animBg="1"/>
      <p:bldP spid="5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>
          <a:xfrm>
            <a:off x="7323224" y="6113094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5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323224" y="6104303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262061" y="6113095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5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269701" y="6112684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203848" y="6113095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3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209798" y="6104302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115616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3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115616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11960" y="5055567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6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4561" y="1579508"/>
            <a:ext cx="8501122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cap="all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   металл</a:t>
            </a:r>
            <a:r>
              <a:rPr lang="ru-RU" b="1" cap="all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	      </a:t>
            </a:r>
            <a:r>
              <a:rPr lang="ru-RU" sz="2000" b="1" cap="all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способ </a:t>
            </a:r>
            <a:r>
              <a:rPr lang="ru-RU" sz="2000" b="1" cap="all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электролиза</a:t>
            </a:r>
            <a:endParaRPr lang="ru-RU" b="1" cap="all" dirty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9011" y="2575937"/>
            <a:ext cx="3992963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А) калий</a:t>
            </a:r>
            <a:endParaRPr lang="en-US" sz="2000" b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Б) магний</a:t>
            </a:r>
            <a:endParaRPr lang="en-US" sz="2000" b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В) свинец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Г)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медь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b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211960" y="2708920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2)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11960" y="2132856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1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211960" y="3861048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4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11960" y="4437112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5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11960" y="3284984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3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52601" y="5651429"/>
            <a:ext cx="800105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А                            Б                            В                 </a:t>
            </a:r>
            <a:r>
              <a:rPr lang="ru-RU" sz="2400" b="1" dirty="0" smtClean="0">
                <a:solidFill>
                  <a:schemeClr val="bg1"/>
                </a:solidFill>
              </a:rPr>
              <a:t>   </a:t>
            </a:r>
            <a:r>
              <a:rPr lang="ru-RU" sz="2400" b="1" dirty="0" smtClean="0"/>
              <a:t>        Г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70045" y="260648"/>
            <a:ext cx="7932095" cy="120032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>
            <a:glow rad="101600">
              <a:schemeClr val="bg2">
                <a:alpha val="6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Установите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соответствие между металлом и способом его электролитического получения в промышленности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851920" y="1994452"/>
            <a:ext cx="42193" cy="344380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893206" y="2664633"/>
            <a:ext cx="37567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водного раствора гидроксида</a:t>
            </a:r>
            <a:endParaRPr lang="ru-RU" sz="2000" baseline="-25000" dirty="0" smtClean="0"/>
          </a:p>
        </p:txBody>
      </p:sp>
      <p:sp>
        <p:nvSpPr>
          <p:cNvPr id="35" name="TextBox 34"/>
          <p:cNvSpPr txBox="1"/>
          <p:nvPr/>
        </p:nvSpPr>
        <p:spPr>
          <a:xfrm>
            <a:off x="4866680" y="2132856"/>
            <a:ext cx="3387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расплавленного нитрата</a:t>
            </a:r>
            <a:endParaRPr lang="ru-RU" sz="2400" baseline="-25000" dirty="0"/>
          </a:p>
        </p:txBody>
      </p:sp>
      <p:sp>
        <p:nvSpPr>
          <p:cNvPr id="36" name="TextBox 35"/>
          <p:cNvSpPr txBox="1"/>
          <p:nvPr/>
        </p:nvSpPr>
        <p:spPr>
          <a:xfrm>
            <a:off x="4970039" y="3841567"/>
            <a:ext cx="29111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расплавленного оксида</a:t>
            </a:r>
            <a:endParaRPr lang="ru-RU" sz="2000" baseline="-25000" dirty="0" smtClean="0"/>
          </a:p>
        </p:txBody>
      </p:sp>
      <p:sp>
        <p:nvSpPr>
          <p:cNvPr id="37" name="TextBox 36"/>
          <p:cNvSpPr txBox="1"/>
          <p:nvPr/>
        </p:nvSpPr>
        <p:spPr>
          <a:xfrm>
            <a:off x="4960006" y="4437112"/>
            <a:ext cx="2940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водного раствора солей</a:t>
            </a:r>
            <a:endParaRPr lang="ru-RU" sz="2000" dirty="0"/>
          </a:p>
        </p:txBody>
      </p:sp>
      <p:sp>
        <p:nvSpPr>
          <p:cNvPr id="39" name="TextBox 38"/>
          <p:cNvSpPr txBox="1"/>
          <p:nvPr/>
        </p:nvSpPr>
        <p:spPr>
          <a:xfrm>
            <a:off x="4960006" y="4976594"/>
            <a:ext cx="31978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раствора оксида в 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расплавленном криолите </a:t>
            </a:r>
            <a:endParaRPr lang="ru-RU" sz="2000" dirty="0"/>
          </a:p>
        </p:txBody>
      </p:sp>
      <p:sp>
        <p:nvSpPr>
          <p:cNvPr id="45" name="TextBox 44"/>
          <p:cNvSpPr txBox="1"/>
          <p:nvPr/>
        </p:nvSpPr>
        <p:spPr>
          <a:xfrm>
            <a:off x="4934312" y="3276083"/>
            <a:ext cx="22829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расплава хлорида</a:t>
            </a:r>
            <a:endParaRPr lang="ru-RU" sz="2000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4053644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</p:childTnLst>
        </p:cTn>
      </p:par>
    </p:tnLst>
    <p:bldLst>
      <p:bldP spid="59" grpId="0" animBg="1"/>
      <p:bldP spid="60" grpId="0" animBg="1"/>
      <p:bldP spid="61" grpId="0" animBg="1"/>
      <p:bldP spid="5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>
          <a:xfrm>
            <a:off x="7323224" y="6113094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1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323224" y="6104303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262061" y="6113095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6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269701" y="6112684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203848" y="6113095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5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203848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115616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2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115616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83968" y="4983559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6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2036" y="1611760"/>
            <a:ext cx="8501122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cap="all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Формула вещества     </a:t>
            </a:r>
            <a:r>
              <a:rPr lang="en-US" b="1" cap="all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cap="all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Продукт </a:t>
            </a:r>
            <a:r>
              <a:rPr lang="ru-RU" b="1" cap="all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электролиза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9011" y="2575937"/>
            <a:ext cx="210334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AlCl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RbOH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Hg(NO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dirty="0" smtClean="0"/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Г)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AuCl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283968" y="2708920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2)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83968" y="2132856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1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283968" y="3831431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4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83968" y="4407495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5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83968" y="3275847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3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52601" y="5651429"/>
            <a:ext cx="800105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А                            Б                            В                 </a:t>
            </a:r>
            <a:r>
              <a:rPr lang="ru-RU" sz="2400" b="1" dirty="0" smtClean="0">
                <a:solidFill>
                  <a:schemeClr val="bg1"/>
                </a:solidFill>
              </a:rPr>
              <a:t>   </a:t>
            </a:r>
            <a:r>
              <a:rPr lang="ru-RU" sz="2400" b="1" dirty="0" smtClean="0"/>
              <a:t>        Г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70045" y="260648"/>
            <a:ext cx="7932095" cy="120032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>
            <a:glow rad="101600">
              <a:schemeClr val="bg2">
                <a:alpha val="6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Установите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соответствие между формулой вещества и продуктом электролиза его водного раствора с инертными электродами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886865" y="2073425"/>
            <a:ext cx="42193" cy="32997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690855" y="2682279"/>
            <a:ext cx="41971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гидроксид металла, хлор, водород</a:t>
            </a:r>
            <a:endParaRPr lang="ru-RU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4877637" y="2194411"/>
            <a:ext cx="20451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металл, галоген</a:t>
            </a:r>
            <a:endParaRPr lang="ru-RU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4886047" y="3829614"/>
            <a:ext cx="21162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водород, галоген</a:t>
            </a:r>
            <a:endParaRPr lang="ru-RU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4925038" y="4429199"/>
            <a:ext cx="23314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водород, кислород</a:t>
            </a:r>
            <a:endParaRPr lang="ru-RU" sz="2000" dirty="0"/>
          </a:p>
        </p:txBody>
      </p:sp>
      <p:sp>
        <p:nvSpPr>
          <p:cNvPr id="39" name="TextBox 38"/>
          <p:cNvSpPr txBox="1"/>
          <p:nvPr/>
        </p:nvSpPr>
        <p:spPr>
          <a:xfrm>
            <a:off x="4925038" y="4964717"/>
            <a:ext cx="33529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металл, кислота, кислород</a:t>
            </a:r>
            <a:endParaRPr lang="ru-RU" sz="2000" dirty="0"/>
          </a:p>
        </p:txBody>
      </p:sp>
      <p:sp>
        <p:nvSpPr>
          <p:cNvPr id="45" name="TextBox 44"/>
          <p:cNvSpPr txBox="1"/>
          <p:nvPr/>
        </p:nvSpPr>
        <p:spPr>
          <a:xfrm>
            <a:off x="4886047" y="3313847"/>
            <a:ext cx="22249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металл, кислород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46834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</p:childTnLst>
        </p:cTn>
      </p:par>
    </p:tnLst>
    <p:bldLst>
      <p:bldP spid="59" grpId="0" animBg="1"/>
      <p:bldP spid="60" grpId="0" animBg="1"/>
      <p:bldP spid="61" grpId="0" animBg="1"/>
      <p:bldP spid="5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Box 54"/>
          <p:cNvSpPr txBox="1"/>
          <p:nvPr/>
        </p:nvSpPr>
        <p:spPr>
          <a:xfrm>
            <a:off x="1115616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1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203848" y="6113095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2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203848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115616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323224" y="6113094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4)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323224" y="6104303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262061" y="6113095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2)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269701" y="6112684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512094" y="4911551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6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2036" y="1611760"/>
            <a:ext cx="8501122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cap="all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Формула вещества     </a:t>
            </a:r>
            <a:r>
              <a:rPr lang="en-US" b="1" cap="all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cap="all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Продукт </a:t>
            </a:r>
            <a:r>
              <a:rPr lang="ru-RU" b="1" cap="all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электролиза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9011" y="2575937"/>
            <a:ext cx="210334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MgCl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AgNO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CuSO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4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Г)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Li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512094" y="2708920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2)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12094" y="2132856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1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19734" y="3819070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4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12094" y="4365104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5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519734" y="3275847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3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52601" y="5651429"/>
            <a:ext cx="800105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А                            Б                            В                 </a:t>
            </a:r>
            <a:r>
              <a:rPr lang="ru-RU" sz="2400" b="1" dirty="0" smtClean="0">
                <a:solidFill>
                  <a:schemeClr val="bg1"/>
                </a:solidFill>
              </a:rPr>
              <a:t>   </a:t>
            </a:r>
            <a:r>
              <a:rPr lang="ru-RU" sz="2400" b="1" dirty="0" smtClean="0"/>
              <a:t>        Г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70045" y="260648"/>
            <a:ext cx="7932095" cy="120032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>
            <a:glow rad="101600">
              <a:schemeClr val="bg2">
                <a:alpha val="6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Установите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соответствие между формулой вещества и продуктом, образующимся на а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оде при электролизе её водного раствора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886865" y="2073425"/>
            <a:ext cx="42193" cy="33717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167124" y="2708919"/>
            <a:ext cx="5261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6156176" y="2160299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sz="2400" b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baseline="-25000" dirty="0"/>
          </a:p>
        </p:txBody>
      </p:sp>
      <p:sp>
        <p:nvSpPr>
          <p:cNvPr id="36" name="TextBox 35"/>
          <p:cNvSpPr txBox="1"/>
          <p:nvPr/>
        </p:nvSpPr>
        <p:spPr>
          <a:xfrm>
            <a:off x="6156176" y="3819069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ru-RU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6156176" y="4365104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6156176" y="4911551"/>
            <a:ext cx="6110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HF</a:t>
            </a:r>
            <a:endParaRPr lang="en-US" sz="2400" b="1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156176" y="3275845"/>
            <a:ext cx="603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1465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</p:childTnLst>
        </p:cTn>
      </p:par>
    </p:tnLst>
    <p:bldLst>
      <p:bldP spid="61" grpId="0" animBg="1"/>
      <p:bldP spid="58" grpId="0" animBg="1"/>
      <p:bldP spid="59" grpId="0" animBg="1"/>
      <p:bldP spid="6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5262061" y="6113095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5)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269701" y="6112684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203848" y="6113095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2)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203848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323224" y="6113094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4)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115616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2)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512094" y="4911551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6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2036" y="1611760"/>
            <a:ext cx="8501122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cap="all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Формула вещества     </a:t>
            </a:r>
            <a:r>
              <a:rPr lang="en-US" b="1" cap="all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cap="all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Продукт </a:t>
            </a:r>
            <a:r>
              <a:rPr lang="ru-RU" b="1" cap="all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электролиза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9011" y="2575937"/>
            <a:ext cx="210334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KCl</a:t>
            </a:r>
            <a:endParaRPr lang="en-US" sz="2400" b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AlBr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CuSO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4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Г)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AgNO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baseline="-25000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512094" y="2708920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2)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12094" y="2132856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1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19734" y="3819070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4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12094" y="4365104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5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519734" y="3275847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3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52601" y="5651429"/>
            <a:ext cx="800105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А                            Б                            В                 </a:t>
            </a:r>
            <a:r>
              <a:rPr lang="ru-RU" sz="2400" b="1" dirty="0" smtClean="0">
                <a:solidFill>
                  <a:schemeClr val="bg1"/>
                </a:solidFill>
              </a:rPr>
              <a:t>   </a:t>
            </a:r>
            <a:r>
              <a:rPr lang="ru-RU" sz="2400" b="1" dirty="0" smtClean="0"/>
              <a:t>        Г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70045" y="260648"/>
            <a:ext cx="7932095" cy="120032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>
            <a:glow rad="101600">
              <a:schemeClr val="bg2">
                <a:alpha val="6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Установите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соответствие между формулой вещества и продуктом, образующимся на катоде при электролизе её водного раствора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886865" y="2073425"/>
            <a:ext cx="42193" cy="33717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167124" y="2708919"/>
            <a:ext cx="5261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6156176" y="2160299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endParaRPr lang="ru-RU" sz="2400" baseline="-25000" dirty="0"/>
          </a:p>
        </p:txBody>
      </p:sp>
      <p:sp>
        <p:nvSpPr>
          <p:cNvPr id="36" name="TextBox 35"/>
          <p:cNvSpPr txBox="1"/>
          <p:nvPr/>
        </p:nvSpPr>
        <p:spPr>
          <a:xfrm>
            <a:off x="6156176" y="3819069"/>
            <a:ext cx="561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Ag</a:t>
            </a:r>
            <a:endParaRPr lang="ru-RU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6156176" y="4365104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Cu</a:t>
            </a:r>
            <a:endParaRPr lang="ru-RU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6156176" y="4911551"/>
            <a:ext cx="12573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галоген</a:t>
            </a:r>
            <a:endParaRPr lang="en-US" sz="2400" b="1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156176" y="3275845"/>
            <a:ext cx="500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/>
          </a:p>
        </p:txBody>
      </p:sp>
      <p:sp>
        <p:nvSpPr>
          <p:cNvPr id="58" name="TextBox 57"/>
          <p:cNvSpPr txBox="1"/>
          <p:nvPr/>
        </p:nvSpPr>
        <p:spPr>
          <a:xfrm>
            <a:off x="1115616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323224" y="6104303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792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</p:childTnLst>
        </p:cTn>
      </p:par>
    </p:tnLst>
    <p:bldLst>
      <p:bldP spid="60" grpId="0" animBg="1"/>
      <p:bldP spid="61" grpId="0" animBg="1"/>
      <p:bldP spid="58" grpId="0" animBg="1"/>
      <p:bldP spid="5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>
          <a:xfrm>
            <a:off x="7323224" y="6113094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5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323224" y="6104303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262061" y="6113095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3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269701" y="6112684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203848" y="6113095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2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203848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115616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5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115616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512094" y="4911551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6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2036" y="1611760"/>
            <a:ext cx="8501122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cap="all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Формула вещества     </a:t>
            </a:r>
            <a:r>
              <a:rPr lang="en-US" b="1" cap="all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cap="all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Продукт </a:t>
            </a:r>
            <a:r>
              <a:rPr lang="ru-RU" b="1" cap="all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электролиза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6578" y="2575937"/>
            <a:ext cx="210334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CuSO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4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 baseline="-25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Г)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Pb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(NO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512094" y="2708920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2)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12094" y="2132856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1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19734" y="3819070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4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12094" y="4365104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5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519734" y="3275847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3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52601" y="5651429"/>
            <a:ext cx="800105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А                            Б                            В                 </a:t>
            </a:r>
            <a:r>
              <a:rPr lang="ru-RU" sz="2400" b="1" dirty="0" smtClean="0">
                <a:solidFill>
                  <a:schemeClr val="bg1"/>
                </a:solidFill>
              </a:rPr>
              <a:t>   </a:t>
            </a:r>
            <a:r>
              <a:rPr lang="ru-RU" sz="2400" b="1" dirty="0" smtClean="0"/>
              <a:t>        Г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70045" y="260648"/>
            <a:ext cx="7932095" cy="120032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>
            <a:glow rad="101600">
              <a:schemeClr val="bg2">
                <a:alpha val="6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12.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Установите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соответствие между формулой вещества и продуктом, образующимся на инертном аноде при электролизе её водного раствора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886865" y="2073425"/>
            <a:ext cx="42193" cy="33717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167124" y="2708919"/>
            <a:ext cx="786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сера</a:t>
            </a:r>
            <a:endParaRPr lang="ru-RU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6156176" y="2160299"/>
            <a:ext cx="760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азот</a:t>
            </a:r>
            <a:endParaRPr lang="ru-RU" sz="2400" baseline="-25000" dirty="0"/>
          </a:p>
        </p:txBody>
      </p:sp>
      <p:sp>
        <p:nvSpPr>
          <p:cNvPr id="36" name="TextBox 35"/>
          <p:cNvSpPr txBox="1"/>
          <p:nvPr/>
        </p:nvSpPr>
        <p:spPr>
          <a:xfrm>
            <a:off x="6156176" y="3819069"/>
            <a:ext cx="1188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металл</a:t>
            </a:r>
            <a:endParaRPr lang="ru-RU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6156176" y="4365104"/>
            <a:ext cx="1475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кислород</a:t>
            </a:r>
            <a:endParaRPr lang="ru-RU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6156176" y="4911551"/>
            <a:ext cx="1275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водород</a:t>
            </a:r>
            <a:endParaRPr lang="en-US" sz="2400" b="1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156176" y="3275845"/>
            <a:ext cx="837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хлор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95024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</p:childTnLst>
        </p:cTn>
      </p:par>
    </p:tnLst>
    <p:bldLst>
      <p:bldP spid="59" grpId="0" animBg="1"/>
      <p:bldP spid="60" grpId="0" animBg="1"/>
      <p:bldP spid="61" grpId="0" animBg="1"/>
      <p:bldP spid="5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>
          <a:xfrm>
            <a:off x="7323224" y="6113094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5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262061" y="6113095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1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203848" y="6113095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2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115616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2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323224" y="6104303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269701" y="6112684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203848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115616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512094" y="4911551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6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2036" y="1611760"/>
            <a:ext cx="8501122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cap="all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Формула вещества     </a:t>
            </a:r>
            <a:r>
              <a:rPr lang="en-US" b="1" cap="all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cap="all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Продукт на катоде</a:t>
            </a:r>
            <a:endParaRPr lang="ru-RU" b="1" cap="all" dirty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6578" y="2575937"/>
            <a:ext cx="210334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NaF</a:t>
            </a:r>
            <a:endParaRPr lang="en-US" sz="2400" b="1" baseline="-25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AlCl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b="1" baseline="-25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Cu(NO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Г)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ZnSO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2400" b="1" baseline="-250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512094" y="2708920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2)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12094" y="2132856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1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19734" y="3819070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4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12094" y="4365104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5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519734" y="3275847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3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52601" y="5651429"/>
            <a:ext cx="800105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А                            Б                            В                 </a:t>
            </a:r>
            <a:r>
              <a:rPr lang="ru-RU" sz="2400" b="1" dirty="0" smtClean="0">
                <a:solidFill>
                  <a:schemeClr val="bg1"/>
                </a:solidFill>
              </a:rPr>
              <a:t>   </a:t>
            </a:r>
            <a:r>
              <a:rPr lang="ru-RU" sz="2400" b="1" dirty="0" smtClean="0"/>
              <a:t>        Г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70045" y="260648"/>
            <a:ext cx="7932095" cy="120032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>
            <a:glow rad="101600">
              <a:schemeClr val="bg2">
                <a:alpha val="6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13.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Установите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соответствие между формулой соли и продуктом, выделяющимся на катоде электролиза её водного раствора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886865" y="2073425"/>
            <a:ext cx="42193" cy="33717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167124" y="2708919"/>
            <a:ext cx="1275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водород</a:t>
            </a:r>
            <a:endParaRPr lang="ru-RU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6156176" y="2160299"/>
            <a:ext cx="1188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металл</a:t>
            </a:r>
            <a:endParaRPr lang="ru-RU" sz="2400" baseline="-25000" dirty="0"/>
          </a:p>
        </p:txBody>
      </p:sp>
      <p:sp>
        <p:nvSpPr>
          <p:cNvPr id="36" name="TextBox 35"/>
          <p:cNvSpPr txBox="1"/>
          <p:nvPr/>
        </p:nvSpPr>
        <p:spPr>
          <a:xfrm>
            <a:off x="6156176" y="3819069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ru-RU" sz="24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6156176" y="4365104"/>
            <a:ext cx="2687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металл и водород</a:t>
            </a:r>
            <a:endParaRPr lang="ru-RU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6156176" y="4911551"/>
            <a:ext cx="12573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галоген</a:t>
            </a:r>
            <a:endParaRPr lang="en-US" sz="2400" b="1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156176" y="3275845"/>
            <a:ext cx="1475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кислород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10348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</p:childTnLst>
        </p:cTn>
      </p:par>
    </p:tnLst>
    <p:bldLst>
      <p:bldP spid="59" grpId="0" animBg="1"/>
      <p:bldP spid="60" grpId="0" animBg="1"/>
      <p:bldP spid="61" grpId="0" animBg="1"/>
      <p:bldP spid="5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>
          <a:xfrm>
            <a:off x="7323224" y="6113094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6)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52601" y="5651429"/>
            <a:ext cx="800105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А                            Б                            В                 </a:t>
            </a:r>
            <a:r>
              <a:rPr lang="ru-RU" sz="2400" b="1" dirty="0" smtClean="0">
                <a:solidFill>
                  <a:schemeClr val="bg1"/>
                </a:solidFill>
              </a:rPr>
              <a:t>   </a:t>
            </a:r>
            <a:r>
              <a:rPr lang="ru-RU" sz="2400" b="1" dirty="0" smtClean="0"/>
              <a:t>        Г</a:t>
            </a:r>
            <a:endParaRPr lang="ru-RU" sz="2400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5262061" y="6113095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4)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203848" y="6113095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2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115616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2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323224" y="6104303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269701" y="6112684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203848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115616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512094" y="4911551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6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2036" y="1611760"/>
            <a:ext cx="8501122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cap="all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Формула вещества     </a:t>
            </a:r>
            <a:r>
              <a:rPr lang="en-US" b="1" cap="all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cap="all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Продукт на катоде</a:t>
            </a:r>
            <a:endParaRPr lang="ru-RU" b="1" cap="all" dirty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6578" y="2575937"/>
            <a:ext cx="210334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2400" b="1" baseline="-25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CaBr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 baseline="-25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Pb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(NO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Г)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CuBr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 baseline="-250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512094" y="2708920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2)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12094" y="2132856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1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19734" y="3819070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4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12094" y="4365104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5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519734" y="3275847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3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0045" y="260648"/>
            <a:ext cx="7932095" cy="120032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>
            <a:glow rad="101600">
              <a:schemeClr val="bg2">
                <a:alpha val="6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14.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Установите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соответствие между формулой соли и продуктами, выделяющимися на катоде при электролизе её водного раствора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886865" y="2073425"/>
            <a:ext cx="42193" cy="33717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167124" y="2708919"/>
            <a:ext cx="5261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baseline="-25000" dirty="0"/>
          </a:p>
        </p:txBody>
      </p:sp>
      <p:sp>
        <p:nvSpPr>
          <p:cNvPr id="35" name="TextBox 34"/>
          <p:cNvSpPr txBox="1"/>
          <p:nvPr/>
        </p:nvSpPr>
        <p:spPr>
          <a:xfrm>
            <a:off x="6156176" y="2160299"/>
            <a:ext cx="474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Li</a:t>
            </a:r>
            <a:endParaRPr lang="ru-RU" sz="2400" baseline="-25000" dirty="0"/>
          </a:p>
        </p:txBody>
      </p:sp>
      <p:sp>
        <p:nvSpPr>
          <p:cNvPr id="36" name="TextBox 35"/>
          <p:cNvSpPr txBox="1"/>
          <p:nvPr/>
        </p:nvSpPr>
        <p:spPr>
          <a:xfrm>
            <a:off x="6137095" y="3819070"/>
            <a:ext cx="10390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Pb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baseline="-25000" dirty="0"/>
          </a:p>
          <a:p>
            <a:endParaRPr lang="ru-RU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6156176" y="4365104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CuO</a:t>
            </a:r>
            <a:endParaRPr lang="ru-RU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6156176" y="4911551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Cu</a:t>
            </a:r>
            <a:endParaRPr lang="en-US" sz="2400" b="1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156176" y="3275845"/>
            <a:ext cx="561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Ca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13620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</p:childTnLst>
        </p:cTn>
      </p:par>
    </p:tnLst>
    <p:bldLst>
      <p:bldP spid="59" grpId="0" animBg="1"/>
      <p:bldP spid="60" grpId="0" animBg="1"/>
      <p:bldP spid="61" grpId="0" animBg="1"/>
      <p:bldP spid="5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Box 54"/>
          <p:cNvSpPr txBox="1"/>
          <p:nvPr/>
        </p:nvSpPr>
        <p:spPr>
          <a:xfrm>
            <a:off x="1115616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2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203848" y="6113095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4)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262061" y="6113095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6)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323224" y="6113094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6)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323224" y="6104303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269701" y="6112684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203848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115616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52601" y="5651429"/>
            <a:ext cx="800105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А                            Б                            В                 </a:t>
            </a:r>
            <a:r>
              <a:rPr lang="ru-RU" sz="2400" b="1" dirty="0" smtClean="0">
                <a:solidFill>
                  <a:schemeClr val="bg1"/>
                </a:solidFill>
              </a:rPr>
              <a:t>   </a:t>
            </a:r>
            <a:r>
              <a:rPr lang="ru-RU" sz="2400" b="1" dirty="0" smtClean="0"/>
              <a:t>        Г</a:t>
            </a:r>
            <a:endParaRPr lang="ru-RU" sz="2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512094" y="4911551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6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2036" y="1611760"/>
            <a:ext cx="8501122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cap="all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Формула вещества     </a:t>
            </a:r>
            <a:r>
              <a:rPr lang="en-US" b="1" cap="all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cap="all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Продукт на а</a:t>
            </a:r>
            <a:r>
              <a:rPr lang="ru-RU" b="1" cap="all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b="1" cap="all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оде</a:t>
            </a:r>
            <a:endParaRPr lang="ru-RU" b="1" cap="all" dirty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6578" y="2575937"/>
            <a:ext cx="210334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NaI</a:t>
            </a:r>
            <a:endParaRPr lang="ru-RU" sz="2400" b="1" baseline="-25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BaCl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 baseline="-25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AgNO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Г)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AgNO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512094" y="2708920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2)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12094" y="2132856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1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19734" y="3819070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4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12094" y="4365104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5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519734" y="3275847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3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0045" y="260648"/>
            <a:ext cx="7932095" cy="120032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>
            <a:glow rad="101600">
              <a:schemeClr val="bg2">
                <a:alpha val="6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Установите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соответствие между формулой соли и продуктами, выделяющимися на аноде при электролизе её водного раствора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886865" y="2073425"/>
            <a:ext cx="42193" cy="33717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167124" y="2708919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baseline="-25000" dirty="0"/>
          </a:p>
        </p:txBody>
      </p:sp>
      <p:sp>
        <p:nvSpPr>
          <p:cNvPr id="35" name="TextBox 34"/>
          <p:cNvSpPr txBox="1"/>
          <p:nvPr/>
        </p:nvSpPr>
        <p:spPr>
          <a:xfrm>
            <a:off x="6156176" y="2160299"/>
            <a:ext cx="5261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baseline="-25000" dirty="0"/>
          </a:p>
        </p:txBody>
      </p:sp>
      <p:sp>
        <p:nvSpPr>
          <p:cNvPr id="36" name="TextBox 35"/>
          <p:cNvSpPr txBox="1"/>
          <p:nvPr/>
        </p:nvSpPr>
        <p:spPr>
          <a:xfrm>
            <a:off x="6137095" y="3819070"/>
            <a:ext cx="5950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baseline="-25000" dirty="0"/>
          </a:p>
          <a:p>
            <a:endParaRPr lang="ru-RU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6156176" y="4365104"/>
            <a:ext cx="5100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baseline="-25000" dirty="0"/>
          </a:p>
        </p:txBody>
      </p:sp>
      <p:sp>
        <p:nvSpPr>
          <p:cNvPr id="39" name="TextBox 38"/>
          <p:cNvSpPr txBox="1"/>
          <p:nvPr/>
        </p:nvSpPr>
        <p:spPr>
          <a:xfrm>
            <a:off x="6156176" y="4911551"/>
            <a:ext cx="5261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b="1" baseline="-2500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6156176" y="3275845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NO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0485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</p:childTnLst>
        </p:cTn>
      </p:par>
    </p:tnLst>
    <p:bldLst>
      <p:bldP spid="59" grpId="0" animBg="1"/>
      <p:bldP spid="60" grpId="0" animBg="1"/>
      <p:bldP spid="61" grpId="0" animBg="1"/>
      <p:bldP spid="5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00034" y="214290"/>
            <a:ext cx="8229600" cy="1143000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2800" kern="1200">
                <a:gradFill>
                  <a:gsLst>
                    <a:gs pos="0">
                      <a:schemeClr val="tx1">
                        <a:lumMod val="50000"/>
                      </a:schemeClr>
                    </a:gs>
                    <a:gs pos="61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cap="all" dirty="0" smtClean="0">
                <a:ln/>
                <a:solidFill>
                  <a:schemeClr val="tx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Литература:</a:t>
            </a:r>
            <a:endParaRPr lang="ru-RU" sz="3600" b="1" cap="all" dirty="0">
              <a:ln/>
              <a:solidFill>
                <a:schemeClr val="tx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1915" y="1700808"/>
            <a:ext cx="856349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В.Н.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Доронькин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А.Г. Бережная Подготовка к ЕГЭ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Химия Тематические тесты: базовый и повышенный уровни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10-11 классы, Легион, Ростов-на-Дону, 2012 г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sz="2400" dirty="0" smtClean="0">
                <a:ln w="1905"/>
                <a:latin typeface="Times New Roman" pitchFamily="18" charset="0"/>
                <a:cs typeface="Times New Roman" pitchFamily="18" charset="0"/>
              </a:rPr>
              <a:t>О.С. Габриелян, И.Г. Остроумов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Химия ЕГЭ, Дрофа, М. 2011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413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556792"/>
            <a:ext cx="7787208" cy="3096345"/>
          </a:xfrm>
        </p:spPr>
        <p:txBody>
          <a:bodyPr>
            <a:normAutofit/>
          </a:bodyPr>
          <a:lstStyle/>
          <a:p>
            <a:r>
              <a:rPr lang="ru-RU" sz="2400" b="1" cap="all" dirty="0" smtClean="0">
                <a:ln/>
                <a:solidFill>
                  <a:schemeClr val="tx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Закрепить знания об электролизе</a:t>
            </a:r>
          </a:p>
          <a:p>
            <a:r>
              <a:rPr lang="ru-RU" sz="2400" b="1" cap="all" dirty="0" smtClean="0">
                <a:ln/>
                <a:solidFill>
                  <a:schemeClr val="tx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Проверить готовность к сдаче </a:t>
            </a:r>
            <a:r>
              <a:rPr lang="ru-RU" sz="2400" b="1" cap="all" dirty="0" err="1" smtClean="0">
                <a:ln/>
                <a:solidFill>
                  <a:schemeClr val="tx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ЕгЭ</a:t>
            </a:r>
            <a:endParaRPr lang="ru-RU" sz="2400" b="1" cap="all" dirty="0" smtClean="0">
              <a:ln/>
              <a:solidFill>
                <a:schemeClr val="tx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cap="all" dirty="0" smtClean="0">
                <a:ln/>
                <a:solidFill>
                  <a:schemeClr val="tx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Продолжить подготовку к экзамену.</a:t>
            </a:r>
            <a:endParaRPr lang="ru-RU" sz="2400" b="1" cap="all" dirty="0">
              <a:ln/>
              <a:solidFill>
                <a:schemeClr val="tx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all" dirty="0" smtClean="0">
                <a:ln/>
                <a:solidFill>
                  <a:schemeClr val="tx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Цели:</a:t>
            </a:r>
            <a:endParaRPr lang="ru-RU" sz="3600" b="1" cap="all" dirty="0">
              <a:ln/>
              <a:solidFill>
                <a:schemeClr val="tx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921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755576" y="1268760"/>
            <a:ext cx="7596336" cy="4543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ru-RU" sz="28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Тест состоит из 15 вопросов по теме «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Электролиз расплавов и растворов (солей, кислот, щелочей)</a:t>
            </a:r>
            <a:r>
              <a:rPr lang="ru-RU" sz="28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>
              <a:lnSpc>
                <a:spcPct val="90000"/>
              </a:lnSpc>
              <a:defRPr/>
            </a:pPr>
            <a:r>
              <a:rPr lang="ru-RU" sz="2800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Правильность  ответа проверяется при нажатии на чёрный прямоугольник, находящийся под вариантом </a:t>
            </a:r>
            <a:r>
              <a:rPr lang="ru-RU" sz="28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ответа.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ru-RU" sz="280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55576" y="254000"/>
            <a:ext cx="7474024" cy="942975"/>
          </a:xfrm>
        </p:spPr>
        <p:txBody>
          <a:bodyPr>
            <a:normAutofit fontScale="90000"/>
          </a:bodyPr>
          <a:lstStyle/>
          <a:p>
            <a:r>
              <a:rPr lang="ru-RU" sz="3100" b="1" cap="all" dirty="0">
                <a:ln/>
                <a:solidFill>
                  <a:schemeClr val="tx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Инструкции </a:t>
            </a:r>
            <a:r>
              <a:rPr lang="ru-RU" sz="3100" b="1" cap="all" dirty="0" smtClean="0">
                <a:ln/>
                <a:solidFill>
                  <a:schemeClr val="tx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к выполнению теста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886272" y="4653136"/>
            <a:ext cx="7474024" cy="9429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2800" kern="1200">
                <a:gradFill>
                  <a:gsLst>
                    <a:gs pos="0">
                      <a:schemeClr val="tx1">
                        <a:lumMod val="50000"/>
                      </a:schemeClr>
                    </a:gs>
                    <a:gs pos="61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100" b="1" cap="all" dirty="0" smtClean="0">
                <a:ln/>
                <a:solidFill>
                  <a:schemeClr val="tx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Желаем успеха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2689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5512094" y="4911551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6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2036" y="1611760"/>
            <a:ext cx="8501122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cap="all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Формула вещества     </a:t>
            </a:r>
            <a:r>
              <a:rPr lang="en-US" b="1" cap="all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cap="all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Продукт </a:t>
            </a:r>
            <a:r>
              <a:rPr lang="ru-RU" b="1" cap="all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электролиза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9011" y="2575937"/>
            <a:ext cx="210334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CrCl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Cu(NO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Г)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512094" y="2708920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2)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12094" y="2132856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1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19734" y="3819070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4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12094" y="4365104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5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519734" y="3275847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3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52601" y="5651429"/>
            <a:ext cx="800105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А                            Б                            В                 </a:t>
            </a:r>
            <a:r>
              <a:rPr lang="ru-RU" sz="2400" b="1" dirty="0" smtClean="0">
                <a:solidFill>
                  <a:schemeClr val="bg1"/>
                </a:solidFill>
              </a:rPr>
              <a:t>   </a:t>
            </a:r>
            <a:r>
              <a:rPr lang="ru-RU" sz="2400" b="1" dirty="0" smtClean="0"/>
              <a:t>        Г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70045" y="260648"/>
            <a:ext cx="7932095" cy="120032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>
            <a:glow rad="101600">
              <a:schemeClr val="bg2">
                <a:alpha val="6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Установите соответствие между формулой вещества и продуктом, который образуется на катоде в результате электролиза его водного раствора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886865" y="2073425"/>
            <a:ext cx="42193" cy="32997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156176" y="2708920"/>
            <a:ext cx="1188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металл</a:t>
            </a:r>
            <a:endParaRPr lang="ru-RU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6156176" y="2160299"/>
            <a:ext cx="1275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водород</a:t>
            </a:r>
            <a:endParaRPr lang="ru-RU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6156176" y="3819069"/>
            <a:ext cx="1475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кислород</a:t>
            </a:r>
            <a:endParaRPr lang="ru-RU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6156176" y="4365104"/>
            <a:ext cx="837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хлор</a:t>
            </a:r>
            <a:endParaRPr lang="ru-RU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6156176" y="4911551"/>
            <a:ext cx="760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азот</a:t>
            </a:r>
            <a:endParaRPr lang="ru-RU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6121634" y="3275846"/>
            <a:ext cx="2687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металл и водород</a:t>
            </a:r>
            <a:endParaRPr lang="ru-RU" sz="2400" dirty="0"/>
          </a:p>
        </p:txBody>
      </p:sp>
      <p:sp>
        <p:nvSpPr>
          <p:cNvPr id="54" name="TextBox 53"/>
          <p:cNvSpPr txBox="1"/>
          <p:nvPr/>
        </p:nvSpPr>
        <p:spPr>
          <a:xfrm>
            <a:off x="5262061" y="6113095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1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115616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3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323224" y="6113094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1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203848" y="6113095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2)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115616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323224" y="6104303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269701" y="6112684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203848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540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60" grpId="0" animBg="1"/>
      <p:bldP spid="6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>
          <a:xfrm>
            <a:off x="7323224" y="6113094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2)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323224" y="6104303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262061" y="6113095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6)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269701" y="6112684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203848" y="6113095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4)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203848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115616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5)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115616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512094" y="4911551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6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2036" y="1611760"/>
            <a:ext cx="8501122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cap="all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Формула вещества     </a:t>
            </a:r>
            <a:r>
              <a:rPr lang="en-US" b="1" cap="all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cap="all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Продукт </a:t>
            </a:r>
            <a:r>
              <a:rPr lang="ru-RU" b="1" cap="all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электролиза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9011" y="2575937"/>
            <a:ext cx="210334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CaCl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Fe(NO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Г)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FeCl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512094" y="2708920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2)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12094" y="2132856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1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19734" y="3819070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4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12094" y="4365104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5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519734" y="3275847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3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52601" y="5651429"/>
            <a:ext cx="800105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А                            Б                            В                 </a:t>
            </a:r>
            <a:r>
              <a:rPr lang="ru-RU" sz="2400" b="1" dirty="0" smtClean="0">
                <a:solidFill>
                  <a:schemeClr val="bg1"/>
                </a:solidFill>
              </a:rPr>
              <a:t>   </a:t>
            </a:r>
            <a:r>
              <a:rPr lang="ru-RU" sz="2400" b="1" dirty="0" smtClean="0"/>
              <a:t>        Г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70045" y="260648"/>
            <a:ext cx="7932095" cy="120032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>
            <a:glow rad="101600">
              <a:schemeClr val="bg2">
                <a:alpha val="6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Установите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соответствие между формулой вещества и продуктом электролиза его водного раствора на инертных электродах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886865" y="2073425"/>
            <a:ext cx="42193" cy="33717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156176" y="2708920"/>
            <a:ext cx="15680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Fe, H</a:t>
            </a:r>
            <a:r>
              <a:rPr lang="en-US" sz="2400" b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baseline="-25000" dirty="0" smtClean="0"/>
          </a:p>
          <a:p>
            <a:endParaRPr lang="ru-RU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6156176" y="2160299"/>
            <a:ext cx="1620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O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Cl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baseline="-25000" dirty="0"/>
          </a:p>
        </p:txBody>
      </p:sp>
      <p:sp>
        <p:nvSpPr>
          <p:cNvPr id="36" name="TextBox 35"/>
          <p:cNvSpPr txBox="1"/>
          <p:nvPr/>
        </p:nvSpPr>
        <p:spPr>
          <a:xfrm>
            <a:off x="6156176" y="3819069"/>
            <a:ext cx="14991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Fe, H</a:t>
            </a:r>
            <a:r>
              <a:rPr lang="en-US" sz="2400" b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baseline="-25000" dirty="0" smtClean="0"/>
          </a:p>
          <a:p>
            <a:endParaRPr lang="ru-RU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6156176" y="4365104"/>
            <a:ext cx="10903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6156176" y="4911551"/>
            <a:ext cx="1021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6121634" y="3275846"/>
            <a:ext cx="15856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K, H</a:t>
            </a:r>
            <a:r>
              <a:rPr lang="en-US" sz="2400" b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400" baseline="-25000" dirty="0" smtClean="0"/>
          </a:p>
          <a:p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07728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</p:childTnLst>
        </p:cTn>
      </p:par>
    </p:tnLst>
    <p:bldLst>
      <p:bldP spid="59" grpId="0" animBg="1"/>
      <p:bldP spid="60" grpId="0" animBg="1"/>
      <p:bldP spid="61" grpId="0" animBg="1"/>
      <p:bldP spid="5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>
          <a:xfrm>
            <a:off x="7323224" y="6113094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4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323224" y="6104303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262061" y="6113095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6)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269701" y="6112684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203848" y="6113095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1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203848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115616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3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115616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63888" y="4976594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6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2036" y="1484784"/>
            <a:ext cx="8501122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cap="all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Название соли </a:t>
            </a:r>
            <a:r>
              <a:rPr lang="ru-RU" b="1" cap="all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000" b="1" cap="all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Продукт </a:t>
            </a:r>
            <a:r>
              <a:rPr lang="ru-RU" sz="2000" b="1" cap="all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электролиза</a:t>
            </a:r>
            <a:endParaRPr lang="ru-RU" b="1" cap="all" dirty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9011" y="2575937"/>
            <a:ext cx="283684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А) фторид калия</a:t>
            </a:r>
            <a:endParaRPr lang="en-US" sz="2400" b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Б) фторид серебра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В) нитрат серебра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Г)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хлорид калия</a:t>
            </a:r>
            <a:endParaRPr lang="en-US" sz="2400" b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563888" y="2708920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2)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563888" y="2132856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1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63888" y="3861048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4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563888" y="4407495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5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63888" y="3284984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3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52601" y="5651429"/>
            <a:ext cx="800105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А                            Б                            В                 </a:t>
            </a:r>
            <a:r>
              <a:rPr lang="ru-RU" sz="2400" b="1" dirty="0" smtClean="0">
                <a:solidFill>
                  <a:schemeClr val="bg1"/>
                </a:solidFill>
              </a:rPr>
              <a:t>   </a:t>
            </a:r>
            <a:r>
              <a:rPr lang="ru-RU" sz="2400" b="1" dirty="0" smtClean="0"/>
              <a:t>        Г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70045" y="260648"/>
            <a:ext cx="7932095" cy="120032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>
            <a:glow rad="101600">
              <a:schemeClr val="bg2">
                <a:alpha val="6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Установите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соответствие между названием соли и продуктами электролиза её водного раствора на инертных электродах 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278965" y="2073425"/>
            <a:ext cx="42193" cy="344380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139952" y="2708920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серебро, фтор</a:t>
            </a:r>
            <a:endParaRPr lang="ru-RU" sz="2000" baseline="-25000" dirty="0" smtClean="0"/>
          </a:p>
        </p:txBody>
      </p:sp>
      <p:sp>
        <p:nvSpPr>
          <p:cNvPr id="35" name="TextBox 34"/>
          <p:cNvSpPr txBox="1"/>
          <p:nvPr/>
        </p:nvSpPr>
        <p:spPr>
          <a:xfrm>
            <a:off x="4146984" y="2148244"/>
            <a:ext cx="5109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серебро, кислород, плавиковая кислота</a:t>
            </a:r>
            <a:endParaRPr lang="ru-RU" sz="2000" baseline="-25000" dirty="0"/>
          </a:p>
        </p:txBody>
      </p:sp>
      <p:sp>
        <p:nvSpPr>
          <p:cNvPr id="36" name="TextBox 35"/>
          <p:cNvSpPr txBox="1"/>
          <p:nvPr/>
        </p:nvSpPr>
        <p:spPr>
          <a:xfrm>
            <a:off x="4211960" y="3891825"/>
            <a:ext cx="38598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водород, хлор, гидроксид калия</a:t>
            </a:r>
            <a:endParaRPr lang="ru-RU" sz="2000" baseline="-25000" dirty="0" smtClean="0"/>
          </a:p>
        </p:txBody>
      </p:sp>
      <p:sp>
        <p:nvSpPr>
          <p:cNvPr id="37" name="TextBox 36"/>
          <p:cNvSpPr txBox="1"/>
          <p:nvPr/>
        </p:nvSpPr>
        <p:spPr>
          <a:xfrm>
            <a:off x="4246072" y="4438272"/>
            <a:ext cx="4026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кислород, хлор, гидроксид калия</a:t>
            </a:r>
            <a:endParaRPr lang="ru-RU" sz="2000" dirty="0"/>
          </a:p>
        </p:txBody>
      </p:sp>
      <p:sp>
        <p:nvSpPr>
          <p:cNvPr id="39" name="TextBox 38"/>
          <p:cNvSpPr txBox="1"/>
          <p:nvPr/>
        </p:nvSpPr>
        <p:spPr>
          <a:xfrm>
            <a:off x="4246072" y="4976594"/>
            <a:ext cx="42982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серебро, кислород, азотная кислота</a:t>
            </a:r>
            <a:endParaRPr lang="ru-RU" sz="2000" dirty="0"/>
          </a:p>
        </p:txBody>
      </p:sp>
      <p:sp>
        <p:nvSpPr>
          <p:cNvPr id="45" name="TextBox 44"/>
          <p:cNvSpPr txBox="1"/>
          <p:nvPr/>
        </p:nvSpPr>
        <p:spPr>
          <a:xfrm>
            <a:off x="4211960" y="3284984"/>
            <a:ext cx="2296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водород, кислород</a:t>
            </a:r>
            <a:endParaRPr lang="ru-RU" sz="2000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842276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</p:childTnLst>
        </p:cTn>
      </p:par>
    </p:tnLst>
    <p:bldLst>
      <p:bldP spid="59" grpId="0" animBg="1"/>
      <p:bldP spid="60" grpId="0" animBg="1"/>
      <p:bldP spid="61" grpId="0" animBg="1"/>
      <p:bldP spid="5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>
          <a:xfrm>
            <a:off x="7323224" y="6113094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1)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323224" y="6104303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262061" y="6113095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1)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269701" y="6112684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203848" y="6113095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2)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203848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115616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2)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115616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512094" y="4911551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6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2036" y="1611760"/>
            <a:ext cx="8501122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cap="all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Формула вещества     </a:t>
            </a:r>
            <a:r>
              <a:rPr lang="en-US" b="1" cap="all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cap="all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Продукт </a:t>
            </a:r>
            <a:r>
              <a:rPr lang="ru-RU" b="1" cap="all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электролиза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9011" y="2575937"/>
            <a:ext cx="210334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CuBr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CuSO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NaNO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Г)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Ba(NO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512094" y="2708920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2)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12094" y="2132856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1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19734" y="3819070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4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12094" y="4365104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5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519734" y="3275847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3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52601" y="5651429"/>
            <a:ext cx="800105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А                            Б                            В                 </a:t>
            </a:r>
            <a:r>
              <a:rPr lang="ru-RU" sz="2400" b="1" dirty="0" smtClean="0">
                <a:solidFill>
                  <a:schemeClr val="bg1"/>
                </a:solidFill>
              </a:rPr>
              <a:t>   </a:t>
            </a:r>
            <a:r>
              <a:rPr lang="ru-RU" sz="2400" b="1" dirty="0" smtClean="0"/>
              <a:t>        Г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70045" y="260648"/>
            <a:ext cx="7932095" cy="120032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>
            <a:glow rad="101600">
              <a:schemeClr val="bg2">
                <a:alpha val="6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Установите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соответствие между формулой вещества и продуктом, образующимся на катоде при электролизе её водного раствора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886865" y="2073425"/>
            <a:ext cx="42193" cy="33717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156176" y="2708920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Cu</a:t>
            </a:r>
            <a:endParaRPr lang="ru-RU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6156176" y="2160299"/>
            <a:ext cx="5261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baseline="-25000" dirty="0"/>
          </a:p>
        </p:txBody>
      </p:sp>
      <p:sp>
        <p:nvSpPr>
          <p:cNvPr id="36" name="TextBox 35"/>
          <p:cNvSpPr txBox="1"/>
          <p:nvPr/>
        </p:nvSpPr>
        <p:spPr>
          <a:xfrm>
            <a:off x="6156176" y="3819069"/>
            <a:ext cx="543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Ba</a:t>
            </a:r>
            <a:endParaRPr lang="ru-RU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6156176" y="4365104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6156176" y="4911551"/>
            <a:ext cx="628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Br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107495" y="3275846"/>
            <a:ext cx="638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91760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</p:childTnLst>
        </p:cTn>
      </p:par>
    </p:tnLst>
    <p:bldLst>
      <p:bldP spid="59" grpId="0" animBg="1"/>
      <p:bldP spid="60" grpId="0" animBg="1"/>
      <p:bldP spid="61" grpId="0" animBg="1"/>
      <p:bldP spid="5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5262061" y="6113095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2)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269701" y="6112684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323224" y="6113094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4)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323224" y="6104303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203848" y="6113095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1)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203848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115616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2)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115616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512094" y="4911551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6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2036" y="1611760"/>
            <a:ext cx="8501122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cap="all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Формула вещества     </a:t>
            </a:r>
            <a:r>
              <a:rPr lang="en-US" b="1" cap="all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cap="all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Продукт </a:t>
            </a:r>
            <a:r>
              <a:rPr lang="ru-RU" b="1" cap="all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электролиза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9011" y="2575937"/>
            <a:ext cx="210334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ZnSO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NiCl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NiF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Г)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Na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512094" y="2708920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2)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12094" y="2132856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1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19734" y="3819070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4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12094" y="4365104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5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519734" y="3275847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3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52601" y="5651429"/>
            <a:ext cx="800105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А                            Б                            В                 </a:t>
            </a:r>
            <a:r>
              <a:rPr lang="ru-RU" sz="2400" b="1" dirty="0" smtClean="0">
                <a:solidFill>
                  <a:schemeClr val="bg1"/>
                </a:solidFill>
              </a:rPr>
              <a:t>   </a:t>
            </a:r>
            <a:r>
              <a:rPr lang="ru-RU" sz="2400" b="1" dirty="0" smtClean="0"/>
              <a:t>        Г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70045" y="260648"/>
            <a:ext cx="7932095" cy="120032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>
            <a:glow rad="101600">
              <a:schemeClr val="bg2">
                <a:alpha val="6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Установите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соответствие между формулой вещества и продуктом, образующимся на инертном аноде при электролизе её водного раствора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886865" y="2073425"/>
            <a:ext cx="42193" cy="33717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156176" y="2708920"/>
            <a:ext cx="5261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6156176" y="2160299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baseline="-25000" dirty="0"/>
          </a:p>
        </p:txBody>
      </p:sp>
      <p:sp>
        <p:nvSpPr>
          <p:cNvPr id="36" name="TextBox 35"/>
          <p:cNvSpPr txBox="1"/>
          <p:nvPr/>
        </p:nvSpPr>
        <p:spPr>
          <a:xfrm>
            <a:off x="6228184" y="3819069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ru-RU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6178629" y="4365104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6193183" y="4911551"/>
            <a:ext cx="6110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HF</a:t>
            </a:r>
            <a:endParaRPr lang="en-US" sz="2400" b="1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201198" y="3275846"/>
            <a:ext cx="603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="1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63859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</p:childTnLst>
        </p:cTn>
      </p:par>
    </p:tnLst>
    <p:bldLst>
      <p:bldP spid="60" grpId="0" animBg="1"/>
      <p:bldP spid="59" grpId="0" animBg="1"/>
      <p:bldP spid="61" grpId="0" animBg="1"/>
      <p:bldP spid="5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/>
        </p:nvSpPr>
        <p:spPr>
          <a:xfrm>
            <a:off x="7323224" y="6113094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5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323224" y="6104303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262061" y="6113095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5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269701" y="6112684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203848" y="6113095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5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203848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115616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2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115616" y="6113095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512094" y="4911551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6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2036" y="1611760"/>
            <a:ext cx="8501122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cap="all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Формула вещества     </a:t>
            </a:r>
            <a:r>
              <a:rPr lang="en-US" b="1" cap="all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cap="all" dirty="0" smtClean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Продукт </a:t>
            </a:r>
            <a:r>
              <a:rPr lang="ru-RU" b="1" cap="all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электролиза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9011" y="2594521"/>
            <a:ext cx="210334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KBr</a:t>
            </a:r>
            <a:endParaRPr lang="en-US" sz="2400" b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400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HNO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Г)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AgNO</a:t>
            </a:r>
            <a:r>
              <a:rPr lang="en-US" sz="24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512094" y="2708920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2)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12094" y="2132856"/>
            <a:ext cx="500066" cy="461665"/>
          </a:xfrm>
          <a:prstGeom prst="rect">
            <a:avLst/>
          </a:prstGeom>
          <a:solidFill>
            <a:schemeClr val="bg2">
              <a:lumMod val="1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1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19734" y="3819070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4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12094" y="4365104"/>
            <a:ext cx="500066" cy="46166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5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519734" y="3275847"/>
            <a:ext cx="500066" cy="46166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3</a:t>
            </a:r>
            <a:r>
              <a:rPr lang="en-US" sz="2400" b="1" dirty="0" smtClean="0">
                <a:solidFill>
                  <a:schemeClr val="bg1"/>
                </a:solidFill>
              </a:rPr>
              <a:t>)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52601" y="5651429"/>
            <a:ext cx="800105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А                            Б                            В                 </a:t>
            </a:r>
            <a:r>
              <a:rPr lang="ru-RU" sz="2400" b="1" dirty="0" smtClean="0">
                <a:solidFill>
                  <a:schemeClr val="bg1"/>
                </a:solidFill>
              </a:rPr>
              <a:t>   </a:t>
            </a:r>
            <a:r>
              <a:rPr lang="ru-RU" sz="2400" b="1" dirty="0" smtClean="0"/>
              <a:t>        Г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70045" y="260648"/>
            <a:ext cx="7932095" cy="120032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>
            <a:glow rad="101600">
              <a:schemeClr val="bg2">
                <a:alpha val="6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Установите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соответствие между формулой вещества и продуктом, который образуется на аноде в результате электролиза его водного раствора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886865" y="2073425"/>
            <a:ext cx="42193" cy="329979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156176" y="2708920"/>
            <a:ext cx="868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бром</a:t>
            </a:r>
            <a:endParaRPr lang="ru-RU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6156176" y="2160299"/>
            <a:ext cx="12757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водород</a:t>
            </a:r>
            <a:endParaRPr lang="ru-RU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6156176" y="3819069"/>
            <a:ext cx="24143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ксид азота (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6156176" y="4365104"/>
            <a:ext cx="1475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кислород</a:t>
            </a:r>
            <a:endParaRPr lang="ru-RU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6156176" y="4911551"/>
            <a:ext cx="12480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серебро</a:t>
            </a:r>
            <a:endParaRPr lang="ru-RU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6121634" y="3275846"/>
            <a:ext cx="23688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ксид серы (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90111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</p:childTnLst>
        </p:cTn>
      </p:par>
    </p:tnLst>
    <p:bldLst>
      <p:bldP spid="59" grpId="0" animBg="1"/>
      <p:bldP spid="60" grpId="0" animBg="1"/>
      <p:bldP spid="61" grpId="0" animBg="1"/>
      <p:bldP spid="58" grpId="0" animBg="1"/>
    </p:bldLst>
  </p:timing>
</p:sld>
</file>

<file path=ppt/theme/theme1.xml><?xml version="1.0" encoding="utf-8"?>
<a:theme xmlns:a="http://schemas.openxmlformats.org/drawingml/2006/main" name="Составная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Состав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тав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294</TotalTime>
  <Words>934</Words>
  <Application>Microsoft Office PowerPoint</Application>
  <PresentationFormat>Экран (4:3)</PresentationFormat>
  <Paragraphs>380</Paragraphs>
  <Slides>19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Составная</vt:lpstr>
      <vt:lpstr>Тест для подготовки к ЕГЭ по химии</vt:lpstr>
      <vt:lpstr>Цели:</vt:lpstr>
      <vt:lpstr>Инструкции к выполнению теста: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Людмила</dc:creator>
  <cp:lastModifiedBy>Людмила</cp:lastModifiedBy>
  <cp:revision>28</cp:revision>
  <dcterms:created xsi:type="dcterms:W3CDTF">2013-03-18T17:09:19Z</dcterms:created>
  <dcterms:modified xsi:type="dcterms:W3CDTF">2013-06-15T06:55:09Z</dcterms:modified>
</cp:coreProperties>
</file>