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sldIdLst>
    <p:sldId id="278" r:id="rId4"/>
    <p:sldId id="277" r:id="rId5"/>
    <p:sldId id="279" r:id="rId6"/>
    <p:sldId id="272" r:id="rId7"/>
    <p:sldId id="273" r:id="rId8"/>
    <p:sldId id="274" r:id="rId9"/>
    <p:sldId id="257" r:id="rId10"/>
    <p:sldId id="280" r:id="rId11"/>
    <p:sldId id="283" r:id="rId12"/>
    <p:sldId id="282" r:id="rId13"/>
    <p:sldId id="284" r:id="rId14"/>
    <p:sldId id="285" r:id="rId15"/>
    <p:sldId id="292" r:id="rId16"/>
    <p:sldId id="291" r:id="rId17"/>
    <p:sldId id="294" r:id="rId18"/>
    <p:sldId id="295" r:id="rId19"/>
    <p:sldId id="309" r:id="rId20"/>
    <p:sldId id="302" r:id="rId21"/>
    <p:sldId id="305" r:id="rId22"/>
    <p:sldId id="306" r:id="rId23"/>
    <p:sldId id="287" r:id="rId24"/>
    <p:sldId id="286" r:id="rId25"/>
    <p:sldId id="311" r:id="rId26"/>
    <p:sldId id="312" r:id="rId27"/>
    <p:sldId id="299" r:id="rId28"/>
    <p:sldId id="313" r:id="rId29"/>
    <p:sldId id="297" r:id="rId30"/>
    <p:sldId id="298" r:id="rId31"/>
    <p:sldId id="307" r:id="rId32"/>
    <p:sldId id="314" r:id="rId33"/>
    <p:sldId id="27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49" autoAdjust="0"/>
  </p:normalViewPr>
  <p:slideViewPr>
    <p:cSldViewPr>
      <p:cViewPr varScale="1">
        <p:scale>
          <a:sx n="66" d="100"/>
          <a:sy n="66" d="100"/>
        </p:scale>
        <p:origin x="-12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воспитанность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2009-2010 г.</c:v>
                </c:pt>
                <c:pt idx="1">
                  <c:v> 2010-2011 г.</c:v>
                </c:pt>
                <c:pt idx="2">
                  <c:v>2011-2012 г.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63</c:v>
                </c:pt>
                <c:pt idx="2">
                  <c:v>74</c:v>
                </c:pt>
                <c:pt idx="3">
                  <c:v>0</c:v>
                </c:pt>
              </c:numCache>
            </c:numRef>
          </c:val>
        </c:ser>
        <c:axId val="81010048"/>
        <c:axId val="81048704"/>
      </c:barChart>
      <c:catAx>
        <c:axId val="81010048"/>
        <c:scaling>
          <c:orientation val="minMax"/>
        </c:scaling>
        <c:axPos val="b"/>
        <c:tickLblPos val="nextTo"/>
        <c:crossAx val="81048704"/>
        <c:crosses val="autoZero"/>
        <c:auto val="1"/>
        <c:lblAlgn val="ctr"/>
        <c:lblOffset val="100"/>
      </c:catAx>
      <c:valAx>
        <c:axId val="81048704"/>
        <c:scaling>
          <c:orientation val="minMax"/>
        </c:scaling>
        <c:axPos val="l"/>
        <c:majorGridlines/>
        <c:numFmt formatCode="General" sourceLinked="1"/>
        <c:tickLblPos val="nextTo"/>
        <c:crossAx val="810100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9DAEB-8FD9-4A7D-9A93-51A740EE6473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DED8F-641A-4AF4-A65C-DF6B2D7F5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EB5-0136-4C33-B5DE-0F87F21F17B2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4035-FABF-4FBB-A606-1C1B09A36E6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7310-9A16-4B78-AA74-B8C940AA1A96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EB5-0136-4C33-B5DE-0F87F21F17B2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7D3-42D6-4311-AD0E-78E6556D41D8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C1AA-42F0-4439-BB3E-C1671BCC7147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E9B6-1A22-4E4B-91EF-7550CADF3904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65FC-88CA-4079-9835-35E69B9C6395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EF7-E23C-4EAE-9337-E0A003F76F91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0B2-33D7-4A4B-A326-D1D99CE879F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6B14-346B-4D6E-93E4-699B86BAD023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7D3-42D6-4311-AD0E-78E6556D41D8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1C7E-2468-4664-A6A3-FD5EBAACA331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4035-FABF-4FBB-A606-1C1B09A36E6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7310-9A16-4B78-AA74-B8C940AA1A96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BEB5-0136-4C33-B5DE-0F87F21F17B2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7D3-42D6-4311-AD0E-78E6556D41D8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C1AA-42F0-4439-BB3E-C1671BCC7147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E9B6-1A22-4E4B-91EF-7550CADF3904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65FC-88CA-4079-9835-35E69B9C6395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EF7-E23C-4EAE-9337-E0A003F76F91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0B2-33D7-4A4B-A326-D1D99CE879F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C1AA-42F0-4439-BB3E-C1671BCC7147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6B14-346B-4D6E-93E4-699B86BAD023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1C7E-2468-4664-A6A3-FD5EBAACA331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4035-FABF-4FBB-A606-1C1B09A36E6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7310-9A16-4B78-AA74-B8C940AA1A96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E9B6-1A22-4E4B-91EF-7550CADF3904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65FC-88CA-4079-9835-35E69B9C6395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AEF7-E23C-4EAE-9337-E0A003F76F91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0B2-33D7-4A4B-A326-D1D99CE879F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6B14-346B-4D6E-93E4-699B86BAD023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1C7E-2468-4664-A6A3-FD5EBAACA331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1392-39B6-4E0F-BE30-D4B9AD8C7C1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861392-39B6-4E0F-BE30-D4B9AD8C7C1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861392-39B6-4E0F-BE30-D4B9AD8C7C1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889EB5-518B-4D60-887B-AD08DC5F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christian-background-mus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00232" y="0"/>
            <a:ext cx="664371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</a:t>
            </a:r>
            <a:r>
              <a:rPr lang="ru-RU" sz="2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Родомановская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средняя школа»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476672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Информационная карта</a:t>
            </a:r>
            <a:endParaRPr lang="ru-RU" sz="4800" dirty="0" smtClean="0"/>
          </a:p>
          <a:p>
            <a:r>
              <a:rPr lang="ru-RU" sz="4800" b="1" dirty="0" smtClean="0"/>
              <a:t> инновационного опыта </a:t>
            </a:r>
            <a:endParaRPr lang="ru-RU" sz="4800" dirty="0" smtClean="0"/>
          </a:p>
          <a:p>
            <a:pPr>
              <a:defRPr/>
            </a:pPr>
            <a:r>
              <a:rPr lang="ru-RU" sz="4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214554"/>
            <a:ext cx="4429156" cy="39703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Классный руководитель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класса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Высшая категория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Стаж 18 лет</a:t>
            </a:r>
          </a:p>
        </p:txBody>
      </p:sp>
      <p:pic>
        <p:nvPicPr>
          <p:cNvPr id="2055" name="Picture 8" descr="C:\Documents and Settings\Admin\Рабочий стол\аниме\015ecbdd84b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1844824"/>
            <a:ext cx="71628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1080271.JPG"/>
          <p:cNvPicPr>
            <a:picLocks noChangeAspect="1"/>
          </p:cNvPicPr>
          <p:nvPr/>
        </p:nvPicPr>
        <p:blipFill>
          <a:blip r:embed="rId4" cstate="print"/>
          <a:srcRect t="-6378"/>
          <a:stretch>
            <a:fillRect/>
          </a:stretch>
        </p:blipFill>
        <p:spPr>
          <a:xfrm>
            <a:off x="827584" y="2060972"/>
            <a:ext cx="3384375" cy="479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869160"/>
            <a:ext cx="8388424" cy="17281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       Основная функция классного руководителя – организаторская, в основе которой лежит способность к культурному саморазвитию и творческому сотрудничеству с детьми и взрослыми.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00_1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49685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7D3-42D6-4311-AD0E-78E6556D41D8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2" descr="christian-background-mus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43203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764704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Среди моих воспитанников нет </a:t>
            </a:r>
          </a:p>
          <a:p>
            <a:r>
              <a:rPr lang="ru-RU" sz="3200" dirty="0" smtClean="0"/>
              <a:t>                 одиноких детей, испытывающих на себе моральное давление со стороны класса, нет детей на учете в инспекции по делам несовершеннолетних, нет элитных групп.</a:t>
            </a:r>
          </a:p>
          <a:p>
            <a:endParaRPr lang="ru-RU" sz="3200" dirty="0" smtClean="0"/>
          </a:p>
          <a:p>
            <a:r>
              <a:rPr lang="ru-RU" sz="3200" dirty="0" smtClean="0"/>
              <a:t>           Каждый ученик имеет постоянное или временное общественное поручение, есть актив класса, развито самоуправление. Представитель класса входит в школьное самоуправление.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0B2-33D7-4A4B-A326-D1D99CE879F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692696"/>
            <a:ext cx="7884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Все</a:t>
            </a:r>
            <a:r>
              <a:rPr lang="ru-RU" sz="2800" dirty="0" smtClean="0">
                <a:solidFill>
                  <a:srgbClr val="FF0000"/>
                </a:solidFill>
              </a:rPr>
              <a:t> ученики моего класса  принимают участие в социально-значимых мероприятиях школьной </a:t>
            </a:r>
            <a:r>
              <a:rPr lang="ru-RU" sz="2800" dirty="0" smtClean="0">
                <a:solidFill>
                  <a:srgbClr val="FF0000"/>
                </a:solidFill>
              </a:rPr>
              <a:t>жизни,</a:t>
            </a:r>
            <a:r>
              <a:rPr lang="en-US" sz="2800" dirty="0" smtClean="0"/>
              <a:t> </a:t>
            </a:r>
            <a:r>
              <a:rPr lang="ru-RU" sz="2800" dirty="0" smtClean="0"/>
              <a:t>активно </a:t>
            </a:r>
            <a:r>
              <a:rPr lang="ru-RU" sz="2800" dirty="0" smtClean="0"/>
              <a:t>выступают в спортивных соревнованиях, занимая призовые места, </a:t>
            </a:r>
            <a:r>
              <a:rPr lang="ru-RU" sz="2800" dirty="0" smtClean="0">
                <a:solidFill>
                  <a:srgbClr val="FF0000"/>
                </a:solidFill>
              </a:rPr>
              <a:t>поддерживают традиции школы. 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1 место </a:t>
            </a:r>
            <a:r>
              <a:rPr lang="ru-RU" sz="2800" dirty="0" smtClean="0"/>
              <a:t>в военно-спортивной игре «Зарница»</a:t>
            </a:r>
          </a:p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2 место </a:t>
            </a:r>
            <a:r>
              <a:rPr lang="ru-RU" sz="2800" dirty="0" smtClean="0"/>
              <a:t>по волейболу(среди команд 8-11классов и команды учителей)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 место </a:t>
            </a:r>
            <a:r>
              <a:rPr lang="ru-RU" sz="2800" dirty="0" smtClean="0"/>
              <a:t>– в конкурсе Новогодний наряд.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3 место- </a:t>
            </a:r>
            <a:r>
              <a:rPr lang="ru-RU" sz="2800" dirty="0" smtClean="0"/>
              <a:t>в отборочном туре в г.Вязьме  на  спортивном празднике «</a:t>
            </a:r>
            <a:r>
              <a:rPr lang="ru-RU" sz="2800" dirty="0" err="1" smtClean="0"/>
              <a:t>Рождествен</a:t>
            </a:r>
            <a:r>
              <a:rPr lang="en-US" sz="2800" dirty="0" smtClean="0"/>
              <a:t>c</a:t>
            </a:r>
            <a:r>
              <a:rPr lang="ru-RU" sz="2800" dirty="0" err="1" smtClean="0"/>
              <a:t>кая</a:t>
            </a:r>
            <a:r>
              <a:rPr lang="ru-RU" sz="2800" dirty="0" smtClean="0"/>
              <a:t> звезда» 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2 место – в 5- </a:t>
            </a:r>
            <a:r>
              <a:rPr lang="ru-RU" sz="3600" dirty="0" err="1" smtClean="0"/>
              <a:t>ом</a:t>
            </a:r>
            <a:r>
              <a:rPr lang="ru-RU" sz="3600" dirty="0" smtClean="0"/>
              <a:t>, областном спортивном празднике «</a:t>
            </a:r>
            <a:r>
              <a:rPr lang="ru-RU" sz="3600" dirty="0" err="1" smtClean="0"/>
              <a:t>Рождествен</a:t>
            </a:r>
            <a:r>
              <a:rPr lang="en-US" sz="3600" dirty="0" smtClean="0"/>
              <a:t>c</a:t>
            </a:r>
            <a:r>
              <a:rPr lang="ru-RU" sz="3600" dirty="0" err="1" smtClean="0"/>
              <a:t>кая</a:t>
            </a:r>
            <a:r>
              <a:rPr lang="ru-RU" sz="3600" dirty="0" smtClean="0"/>
              <a:t> звезда» в г.Смоленске.</a:t>
            </a:r>
            <a:br>
              <a:rPr lang="ru-RU" sz="3600" dirty="0" smtClean="0"/>
            </a:br>
            <a:r>
              <a:rPr lang="ru-RU" sz="3600" dirty="0" smtClean="0"/>
              <a:t>Ребята подтвердили </a:t>
            </a:r>
            <a:r>
              <a:rPr lang="ru-RU" sz="3600" dirty="0" smtClean="0">
                <a:solidFill>
                  <a:srgbClr val="FF0000"/>
                </a:solidFill>
              </a:rPr>
              <a:t>звание»Самой дружной команды»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место </a:t>
            </a:r>
            <a:r>
              <a:rPr lang="ru-RU" sz="4000" dirty="0" smtClean="0"/>
              <a:t>–по баскетболу.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4077072"/>
            <a:ext cx="8064896" cy="2049091"/>
          </a:xfrm>
        </p:spPr>
        <p:txBody>
          <a:bodyPr/>
          <a:lstStyle/>
          <a:p>
            <a:r>
              <a:rPr lang="ru-RU" dirty="0" smtClean="0"/>
              <a:t>Мой класс участвовал в рождественских колокольчиках и занял первое место в </a:t>
            </a:r>
            <a:r>
              <a:rPr lang="ru-RU" dirty="0" err="1" smtClean="0"/>
              <a:t>наминации</a:t>
            </a:r>
            <a:r>
              <a:rPr lang="ru-RU" dirty="0" smtClean="0"/>
              <a:t> « </a:t>
            </a:r>
            <a:r>
              <a:rPr lang="ru-RU" dirty="0" err="1" smtClean="0"/>
              <a:t>Театрализоавнное</a:t>
            </a:r>
            <a:r>
              <a:rPr lang="ru-RU" dirty="0" smtClean="0"/>
              <a:t> представление.»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7D3-42D6-4311-AD0E-78E6556D41D8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8715375" cy="62865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1000" b="1" dirty="0" smtClean="0">
              <a:solidFill>
                <a:schemeClr val="accent4">
                  <a:lumMod val="10000"/>
                </a:schemeClr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FFC000"/>
                </a:solidFill>
                <a:latin typeface="Georgia" pitchFamily="18" charset="0"/>
              </a:rPr>
              <a:t>Результаты мониторинга динамики                                    уровня воспитанности  учащихся класса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4000" b="1" dirty="0" smtClean="0">
              <a:latin typeface="Georgia" pitchFamily="18" charset="0"/>
            </a:endParaRPr>
          </a:p>
          <a:p>
            <a:pPr>
              <a:buNone/>
              <a:defRPr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051720" y="21328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572500" cy="27146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sz="3600" dirty="0" smtClean="0">
                <a:solidFill>
                  <a:srgbClr val="FFC000"/>
                </a:solidFill>
                <a:latin typeface="Georgia" pitchFamily="18" charset="0"/>
              </a:rPr>
              <a:t>2009-20010 учебный год </a:t>
            </a:r>
            <a:r>
              <a:rPr lang="ru-RU" sz="3600" dirty="0" smtClean="0">
                <a:solidFill>
                  <a:schemeClr val="tx1"/>
                </a:solidFill>
                <a:latin typeface="Georgia" pitchFamily="18" charset="0"/>
              </a:rPr>
              <a:t>– уровень   воспитанности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C000"/>
                </a:solidFill>
                <a:latin typeface="AGPresquire" pitchFamily="2" charset="0"/>
              </a:rPr>
              <a:t>«средний» 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(свойственна самостоятельность, проявление  самоорганизации и </a:t>
            </a:r>
            <a:r>
              <a:rPr lang="ru-RU" sz="3600" dirty="0" err="1" smtClean="0">
                <a:solidFill>
                  <a:srgbClr val="FF0000"/>
                </a:solidFill>
                <a:latin typeface="Georgia" pitchFamily="18" charset="0"/>
              </a:rPr>
              <a:t>саморегуляции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, отсутствует общественная позиция).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539552" y="3714750"/>
            <a:ext cx="8147248" cy="2625725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dirty="0" smtClean="0">
                <a:latin typeface="Georgia" pitchFamily="18" charset="0"/>
              </a:rPr>
              <a:t>		</a:t>
            </a:r>
            <a:r>
              <a:rPr lang="ru-RU" sz="3600" dirty="0" smtClean="0">
                <a:solidFill>
                  <a:srgbClr val="FFC000"/>
                </a:solidFill>
                <a:latin typeface="Georgia" pitchFamily="18" charset="0"/>
              </a:rPr>
              <a:t>2010-2011 учебный год </a:t>
            </a:r>
            <a:r>
              <a:rPr lang="ru-RU" sz="3600" dirty="0" smtClean="0">
                <a:latin typeface="Georgia" pitchFamily="18" charset="0"/>
              </a:rPr>
              <a:t>– уровень воспитанности </a:t>
            </a:r>
            <a:r>
              <a:rPr lang="ru-RU" sz="3600" b="1" dirty="0" smtClean="0">
                <a:solidFill>
                  <a:srgbClr val="FFC000"/>
                </a:solidFill>
                <a:latin typeface="AGPresquire" pitchFamily="2" charset="0"/>
              </a:rPr>
              <a:t>«выше среднего» </a:t>
            </a:r>
            <a:r>
              <a:rPr lang="ru-RU" sz="3600" dirty="0" smtClean="0">
                <a:latin typeface="Georgia" pitchFamily="18" charset="0"/>
              </a:rPr>
              <a:t>(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положительная самостоятельность в деятельности и поведении, общественная позиция </a:t>
            </a:r>
            <a:r>
              <a:rPr lang="ru-RU" sz="3600" dirty="0" err="1" smtClean="0">
                <a:solidFill>
                  <a:srgbClr val="FF0000"/>
                </a:solidFill>
                <a:latin typeface="Georgia" pitchFamily="18" charset="0"/>
              </a:rPr>
              <a:t>ситуативна</a:t>
            </a:r>
            <a:r>
              <a:rPr lang="ru-RU" sz="3600" dirty="0" smtClean="0">
                <a:latin typeface="Georgia" pitchFamily="18" charset="0"/>
              </a:rPr>
              <a:t>).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smtClean="0">
                <a:latin typeface="AGPresquire" pitchFamily="2" charset="0"/>
              </a:rPr>
              <a:t>Внеурочная занятость</a:t>
            </a:r>
          </a:p>
        </p:txBody>
      </p:sp>
      <p:graphicFrame>
        <p:nvGraphicFramePr>
          <p:cNvPr id="12346" name="Group 58"/>
          <p:cNvGraphicFramePr>
            <a:graphicFrameLocks noGrp="1"/>
          </p:cNvGraphicFramePr>
          <p:nvPr/>
        </p:nvGraphicFramePr>
        <p:xfrm>
          <a:off x="214313" y="1285875"/>
          <a:ext cx="8715375" cy="5251452"/>
        </p:xfrm>
        <a:graphic>
          <a:graphicData uri="http://schemas.openxmlformats.org/drawingml/2006/table">
            <a:tbl>
              <a:tblPr/>
              <a:tblGrid>
                <a:gridCol w="3493591"/>
                <a:gridCol w="1578471"/>
                <a:gridCol w="1071563"/>
                <a:gridCol w="1500187"/>
                <a:gridCol w="1071563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2010-2011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2011-2012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3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Учреждение дополнительного образования, спортивная секция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Кол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во учеников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Кол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во учеников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Танцевальный кружок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Сольное пение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Драм. кружок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Спортивные секции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Умелые ручки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Всего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0B2-33D7-4A4B-A326-D1D99CE879F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79512" y="929562"/>
            <a:ext cx="896448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</a:rPr>
              <a:t>В своём классе я проводила мо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ниторинг здоровья учащихся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целью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получения информации, необходимой для принятия обоснованных управленческих решений по укреплению здоровья.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Выявила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что здоровье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 идет в «минус»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.В  группе здоровья Д 1 увеличилось количество  -в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5 классе-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человека ,а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8 классе уже 4 человека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В группе  Д3 произошло уменьшение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число ребят.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2875" y="1000125"/>
            <a:ext cx="88582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GPresquire" pitchFamily="2" charset="0"/>
              </a:rPr>
              <a:t>Наиболее </a:t>
            </a:r>
            <a:br>
              <a:rPr lang="ru-RU" dirty="0" smtClean="0">
                <a:solidFill>
                  <a:srgbClr val="FF0000"/>
                </a:solidFill>
                <a:latin typeface="AGPresquire" pitchFamily="2" charset="0"/>
              </a:rPr>
            </a:br>
            <a:r>
              <a:rPr lang="ru-RU" dirty="0" smtClean="0">
                <a:solidFill>
                  <a:srgbClr val="FF0000"/>
                </a:solidFill>
                <a:latin typeface="AGPresquire" pitchFamily="2" charset="0"/>
              </a:rPr>
              <a:t>характерно-значимые черты, выделяемые учащимися</a:t>
            </a:r>
            <a:br>
              <a:rPr lang="ru-RU" dirty="0" smtClean="0">
                <a:solidFill>
                  <a:srgbClr val="FF0000"/>
                </a:solidFill>
                <a:latin typeface="AGPresquire" pitchFamily="2" charset="0"/>
              </a:rPr>
            </a:br>
            <a:r>
              <a:rPr lang="ru-RU" dirty="0" smtClean="0">
                <a:solidFill>
                  <a:srgbClr val="FF0000"/>
                </a:solidFill>
                <a:latin typeface="AGPresquire" pitchFamily="2" charset="0"/>
              </a:rPr>
              <a:t> 8 класса: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07950" y="3213100"/>
            <a:ext cx="8928100" cy="3429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Ш"/>
            </a:pPr>
            <a:r>
              <a:rPr lang="ru-RU" sz="4400" dirty="0" smtClean="0">
                <a:latin typeface="Georgia" pitchFamily="18" charset="0"/>
              </a:rPr>
              <a:t> расположенность к другим;</a:t>
            </a:r>
          </a:p>
          <a:p>
            <a:pPr eaLnBrk="1" hangingPunct="1">
              <a:buFont typeface="Wingdings" pitchFamily="2" charset="2"/>
              <a:buChar char="Ш"/>
            </a:pPr>
            <a:r>
              <a:rPr lang="ru-RU" sz="4400" dirty="0" smtClean="0">
                <a:latin typeface="Georgia" pitchFamily="18" charset="0"/>
              </a:rPr>
              <a:t> чувство юмора;</a:t>
            </a:r>
          </a:p>
          <a:p>
            <a:pPr eaLnBrk="1" hangingPunct="1">
              <a:buFont typeface="Wingdings" pitchFamily="2" charset="2"/>
              <a:buChar char="Ш"/>
            </a:pPr>
            <a:r>
              <a:rPr lang="ru-RU" sz="4400" dirty="0" smtClean="0">
                <a:latin typeface="Georgia" pitchFamily="18" charset="0"/>
              </a:rPr>
              <a:t> доброжелательность;</a:t>
            </a:r>
          </a:p>
          <a:p>
            <a:pPr eaLnBrk="1" hangingPunct="1">
              <a:buFont typeface="Wingdings" pitchFamily="2" charset="2"/>
              <a:buChar char="Ш"/>
            </a:pPr>
            <a:r>
              <a:rPr lang="ru-RU" sz="4400" dirty="0" smtClean="0">
                <a:latin typeface="Georgia" pitchFamily="18" charset="0"/>
              </a:rPr>
              <a:t> способность к сопереживанию.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42875" y="1285875"/>
            <a:ext cx="88582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GPresquire" pitchFamily="2" charset="0"/>
              </a:rPr>
              <a:t>Наименее </a:t>
            </a:r>
            <a:br>
              <a:rPr lang="ru-RU" dirty="0" smtClean="0">
                <a:solidFill>
                  <a:srgbClr val="FF0000"/>
                </a:solidFill>
                <a:latin typeface="AGPresquire" pitchFamily="2" charset="0"/>
              </a:rPr>
            </a:br>
            <a:r>
              <a:rPr lang="ru-RU" dirty="0" smtClean="0">
                <a:solidFill>
                  <a:srgbClr val="FF0000"/>
                </a:solidFill>
                <a:latin typeface="AGPresquire" pitchFamily="2" charset="0"/>
              </a:rPr>
              <a:t>характерно-значимые черты, выделяемые учащимися </a:t>
            </a:r>
            <a:r>
              <a:rPr lang="en-US" dirty="0" smtClean="0">
                <a:solidFill>
                  <a:srgbClr val="FF0000"/>
                </a:solidFill>
                <a:latin typeface="AGPresquire" pitchFamily="2" charset="0"/>
              </a:rPr>
              <a:t>             </a:t>
            </a:r>
            <a:r>
              <a:rPr lang="ru-RU" dirty="0" smtClean="0">
                <a:solidFill>
                  <a:srgbClr val="FF0000"/>
                </a:solidFill>
                <a:latin typeface="AGPresquire" pitchFamily="2" charset="0"/>
              </a:rPr>
              <a:t> 8 класса: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625" y="3571875"/>
            <a:ext cx="8229600" cy="3286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Ш"/>
            </a:pPr>
            <a:r>
              <a:rPr lang="ru-RU" sz="4400" smtClean="0">
                <a:latin typeface="Georgia" pitchFamily="18" charset="0"/>
              </a:rPr>
              <a:t> умение не осуждать других;</a:t>
            </a:r>
          </a:p>
          <a:p>
            <a:pPr eaLnBrk="1" hangingPunct="1">
              <a:buFont typeface="Wingdings" pitchFamily="2" charset="2"/>
              <a:buChar char="Ш"/>
            </a:pPr>
            <a:r>
              <a:rPr lang="ru-RU" sz="4400" smtClean="0">
                <a:latin typeface="Georgia" pitchFamily="18" charset="0"/>
              </a:rPr>
              <a:t> снисходительность;</a:t>
            </a:r>
          </a:p>
          <a:p>
            <a:pPr eaLnBrk="1" hangingPunct="1">
              <a:buFont typeface="Wingdings" pitchFamily="2" charset="2"/>
              <a:buChar char="Ш"/>
            </a:pPr>
            <a:r>
              <a:rPr lang="ru-RU" sz="4400" smtClean="0">
                <a:latin typeface="Georgia" pitchFamily="18" charset="0"/>
              </a:rPr>
              <a:t> любознательность;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0B2-33D7-4A4B-A326-D1D99CE879F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548680"/>
          <a:ext cx="8496943" cy="6309360"/>
        </p:xfrm>
        <a:graphic>
          <a:graphicData uri="http://schemas.openxmlformats.org/drawingml/2006/table">
            <a:tbl>
              <a:tblPr/>
              <a:tblGrid>
                <a:gridCol w="3528392"/>
                <a:gridCol w="4968551"/>
              </a:tblGrid>
              <a:tr h="6120680">
                <a:tc>
                  <a:txBody>
                    <a:bodyPr/>
                    <a:lstStyle/>
                    <a:p>
                      <a:pPr marL="133985"/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Буркова</a:t>
                      </a:r>
                      <a:r>
                        <a:rPr lang="ru-RU" sz="2000" i="1" baseline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Оксана Николаевна </a:t>
                      </a:r>
                      <a:endParaRPr lang="en-US" sz="1800" i="1" dirty="0" smtClean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33985"/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33985"/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Дата  </a:t>
                      </a:r>
                      <a:r>
                        <a:rPr lang="ru-RU" sz="1800" i="1" dirty="0" smtClean="0">
                          <a:latin typeface="Calibri"/>
                          <a:ea typeface="Times New Roman"/>
                          <a:cs typeface="Times New Roman"/>
                        </a:rPr>
                        <a:t>рождения</a:t>
                      </a:r>
                    </a:p>
                    <a:p>
                      <a:pPr marL="133985"/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33985"/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Образование 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33985"/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Что закончили </a:t>
                      </a:r>
                      <a:endParaRPr lang="ru-RU" sz="1800" i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33985"/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33985"/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33985"/>
                      <a:r>
                        <a:rPr lang="en-US" sz="1800" i="1" dirty="0">
                          <a:latin typeface="Calibri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диплома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33985"/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Дата выдачи 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33985"/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 Специальность по </a:t>
                      </a:r>
                      <a:r>
                        <a:rPr lang="ru-RU" sz="1800" i="1" dirty="0" smtClean="0">
                          <a:latin typeface="Calibri"/>
                          <a:ea typeface="Times New Roman"/>
                          <a:cs typeface="Times New Roman"/>
                        </a:rPr>
                        <a:t>диплому</a:t>
                      </a:r>
                    </a:p>
                    <a:p>
                      <a:pPr marL="133985"/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33985"/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 Квалификация 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33985"/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Специализация                         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33985"/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33985"/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i="1" dirty="0" smtClean="0">
                          <a:latin typeface="Calibri"/>
                          <a:ea typeface="Times New Roman"/>
                          <a:cs typeface="Times New Roman"/>
                        </a:rPr>
                        <a:t>Общий </a:t>
                      </a:r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трудовой </a:t>
                      </a:r>
                      <a:r>
                        <a:rPr lang="ru-RU" sz="1800" i="1" dirty="0" smtClean="0">
                          <a:latin typeface="Calibri"/>
                          <a:ea typeface="Times New Roman"/>
                          <a:cs typeface="Times New Roman"/>
                        </a:rPr>
                        <a:t>стаж</a:t>
                      </a:r>
                    </a:p>
                    <a:p>
                      <a:pPr marL="133985"/>
                      <a:endParaRPr lang="ru-RU" sz="1800" i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800" i="1" dirty="0" smtClean="0">
                          <a:latin typeface="Calibri"/>
                          <a:ea typeface="Times New Roman"/>
                          <a:cs typeface="Times New Roman"/>
                        </a:rPr>
                        <a:t>Педагогический  стаж</a:t>
                      </a:r>
                    </a:p>
                    <a:p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800" i="1" dirty="0" smtClean="0">
                          <a:latin typeface="Calibri"/>
                          <a:ea typeface="Times New Roman"/>
                          <a:cs typeface="Times New Roman"/>
                        </a:rPr>
                        <a:t>Квалификационная категория</a:t>
                      </a:r>
                      <a:r>
                        <a:rPr lang="ru-RU" sz="1800" i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133985"/>
                      <a:r>
                        <a:rPr lang="ru-RU" sz="1800" i="1" dirty="0" smtClean="0">
                          <a:latin typeface="Calibri"/>
                          <a:ea typeface="Times New Roman"/>
                          <a:cs typeface="Times New Roman"/>
                        </a:rPr>
                        <a:t>Дата   </a:t>
                      </a:r>
                      <a:r>
                        <a:rPr lang="ru-RU" sz="1800" i="1" dirty="0">
                          <a:latin typeface="Calibri"/>
                          <a:ea typeface="Times New Roman"/>
                          <a:cs typeface="Times New Roman"/>
                        </a:rPr>
                        <a:t>аттестации 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178" marR="30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SimSun"/>
                          <a:cs typeface="Times New Roman"/>
                        </a:rPr>
                        <a:t> 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21 февраля  1975  года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SimSun"/>
                          <a:cs typeface="Times New Roman"/>
                        </a:rPr>
                        <a:t>    </a:t>
                      </a:r>
                      <a:r>
                        <a:rPr lang="ru-RU" sz="1800" b="1" dirty="0" smtClean="0">
                          <a:latin typeface="Times New Roman"/>
                          <a:ea typeface="SimSun"/>
                          <a:cs typeface="Times New Roman"/>
                        </a:rPr>
                        <a:t>  </a:t>
                      </a:r>
                      <a:r>
                        <a:rPr lang="ru-RU" sz="1800" dirty="0">
                          <a:latin typeface="Times New Roman"/>
                          <a:ea typeface="SimSun"/>
                          <a:cs typeface="Times New Roman"/>
                        </a:rPr>
                        <a:t>Высшее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Times New Roman"/>
                          <a:ea typeface="SimSun"/>
                          <a:cs typeface="Times New Roman"/>
                        </a:rPr>
                        <a:t>      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С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моленский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Государственный институт физической культуры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SimSun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latin typeface="Times New Roman"/>
                          <a:ea typeface="SimSun"/>
                          <a:cs typeface="Times New Roman"/>
                        </a:rPr>
                        <a:t>  0586636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SimSun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latin typeface="Times New Roman"/>
                          <a:ea typeface="SimSun"/>
                          <a:cs typeface="Times New Roman"/>
                        </a:rPr>
                        <a:t> 25 </a:t>
                      </a:r>
                      <a:r>
                        <a:rPr lang="ru-RU" sz="1800" dirty="0">
                          <a:latin typeface="Times New Roman"/>
                          <a:ea typeface="SimSun"/>
                          <a:cs typeface="Times New Roman"/>
                        </a:rPr>
                        <a:t>июня 1999 года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SimSun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Физическая 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культура  и  спорт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SimSun"/>
                          <a:cs typeface="Times New Roman"/>
                        </a:rPr>
                        <a:t>      Преподаватель </a:t>
                      </a:r>
                      <a:r>
                        <a:rPr lang="ru-RU" sz="1800" dirty="0">
                          <a:latin typeface="Times New Roman"/>
                          <a:ea typeface="SimSun"/>
                          <a:cs typeface="Times New Roman"/>
                        </a:rPr>
                        <a:t>физической культуры. Тренер.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SimSun"/>
                          <a:cs typeface="Times New Roman"/>
                        </a:rPr>
                        <a:t>   Технология </a:t>
                      </a:r>
                      <a:r>
                        <a:rPr lang="ru-RU" sz="1800" dirty="0">
                          <a:latin typeface="Times New Roman"/>
                          <a:ea typeface="SimSun"/>
                          <a:cs typeface="Times New Roman"/>
                        </a:rPr>
                        <a:t>спортивной  подготовки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18 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лет</a:t>
                      </a:r>
                    </a:p>
                    <a:p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</a:t>
                      </a:r>
                    </a:p>
                    <a:p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 18  </a:t>
                      </a: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лет </a:t>
                      </a:r>
                    </a:p>
                    <a:p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Высшая.</a:t>
                      </a:r>
                    </a:p>
                    <a:p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 25.02. 2009 год. Приказ  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170 от 27.02.2009 г.</a:t>
                      </a:r>
                    </a:p>
                    <a:p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30178" marR="30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2875" y="1214438"/>
            <a:ext cx="88582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GPresquire" pitchFamily="2" charset="0"/>
              </a:rPr>
              <a:t>Наиболее выраженные  черты толерантной личности учащихся 8  класса </a:t>
            </a:r>
            <a:r>
              <a:rPr lang="ru-RU" sz="4000" dirty="0" smtClean="0">
                <a:latin typeface="AGPresquire" pitchFamily="2" charset="0"/>
              </a:rPr>
              <a:t/>
            </a:r>
            <a:br>
              <a:rPr lang="ru-RU" sz="4000" dirty="0" smtClean="0">
                <a:latin typeface="AGPresquire" pitchFamily="2" charset="0"/>
              </a:rPr>
            </a:br>
            <a:r>
              <a:rPr lang="ru-RU" dirty="0" smtClean="0">
                <a:latin typeface="AGPresquire" pitchFamily="2" charset="0"/>
              </a:rPr>
              <a:t>(по мнению самих учеников):</a:t>
            </a:r>
            <a:endParaRPr 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714375" y="3000375"/>
            <a:ext cx="7329488" cy="3500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Ш"/>
            </a:pPr>
            <a:r>
              <a:rPr lang="ru-RU" sz="4400" smtClean="0">
                <a:latin typeface="Georgia" pitchFamily="18" charset="0"/>
              </a:rPr>
              <a:t> терпение;</a:t>
            </a:r>
          </a:p>
          <a:p>
            <a:pPr eaLnBrk="1" hangingPunct="1">
              <a:buFont typeface="Wingdings" pitchFamily="2" charset="2"/>
              <a:buChar char="Ш"/>
            </a:pPr>
            <a:r>
              <a:rPr lang="ru-RU" sz="4400" smtClean="0">
                <a:latin typeface="Georgia" pitchFamily="18" charset="0"/>
              </a:rPr>
              <a:t> чуткость;</a:t>
            </a:r>
          </a:p>
          <a:p>
            <a:pPr eaLnBrk="1" hangingPunct="1">
              <a:buFont typeface="Wingdings" pitchFamily="2" charset="2"/>
              <a:buChar char="Ш"/>
            </a:pPr>
            <a:r>
              <a:rPr lang="ru-RU" sz="4400" smtClean="0">
                <a:latin typeface="Georgia" pitchFamily="18" charset="0"/>
              </a:rPr>
              <a:t> доброжелательность;</a:t>
            </a:r>
          </a:p>
          <a:p>
            <a:pPr eaLnBrk="1" hangingPunct="1">
              <a:buFont typeface="Wingdings" pitchFamily="2" charset="2"/>
              <a:buChar char="Ш"/>
            </a:pPr>
            <a:r>
              <a:rPr lang="ru-RU" sz="4400" smtClean="0">
                <a:latin typeface="Georgia" pitchFamily="18" charset="0"/>
              </a:rPr>
              <a:t> умение слушать.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0B2-33D7-4A4B-A326-D1D99CE879F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" name="Рисунок 2" descr="christian-background-mus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051720" y="-53470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Обобщение и распространение собственного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педагогического опыта.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</a:rPr>
              <a:t>      </a:t>
            </a:r>
            <a:r>
              <a:rPr lang="ru-RU" sz="2000" dirty="0" smtClean="0"/>
              <a:t>Выступления  на различных уровнях 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9" y="1268760"/>
          <a:ext cx="8100391" cy="5544616"/>
        </p:xfrm>
        <a:graphic>
          <a:graphicData uri="http://schemas.openxmlformats.org/drawingml/2006/table">
            <a:tbl>
              <a:tblPr/>
              <a:tblGrid>
                <a:gridCol w="569202"/>
                <a:gridCol w="1253933"/>
                <a:gridCol w="2629297"/>
                <a:gridCol w="3647959"/>
              </a:tblGrid>
              <a:tr h="720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Место выступления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Тема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1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Март-2012 г.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Заседание ШМО учителей..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Осторожно ! Паводок.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0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2011 г.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Общешкольное родительское собрание 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«Учимся предотвращать и разрешать конфликты»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Заседания ШМО учителей технологии, физической  культуры, ОБЖ .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психо-эмоциональном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перенапряжении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школьников.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704" marR="66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0B2-33D7-4A4B-A326-D1D99CE879F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2" descr="christian-background-mus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577064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christian-background-mus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63688" y="-171400"/>
          <a:ext cx="7563129" cy="6912768"/>
        </p:xfrm>
        <a:graphic>
          <a:graphicData uri="http://schemas.openxmlformats.org/drawingml/2006/table">
            <a:tbl>
              <a:tblPr/>
              <a:tblGrid>
                <a:gridCol w="2520280"/>
                <a:gridCol w="2448272"/>
                <a:gridCol w="2437824"/>
                <a:gridCol w="156753"/>
              </a:tblGrid>
              <a:tr h="20573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Октябрь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20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г. 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Методическое объединение учителей района (д. Пречистое)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Здоровье сберегающие технологии.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50800" marR="508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144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Январь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201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г.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Совещание ШМО.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Роль 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руководителя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 учебном процессе.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50800" marR="508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40920">
                <a:tc>
                  <a:txBody>
                    <a:bodyPr/>
                    <a:lstStyle/>
                    <a:p>
                      <a:pPr indent="285115" algn="l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85115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Май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85115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2011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Заседание ШМО учителей.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Анализ работы школы по сохранению и укреплению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здоровья учащихся.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0B2-33D7-4A4B-A326-D1D99CE879F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51520" y="509090"/>
            <a:ext cx="85689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Участие в профессиональных конкурсах: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феврале 2010 года участвовала в 3-их Зимних играх трудящихся и молодежи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Гагаринского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района.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соревнованиях по настольному  теннису я была награждена дипломом, кубком, медалью и ценным подарком  за 2 место среди женщин.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В 2009 году я победила на смотре конкурсе на «Лучшее мероприятие года»- разработала, подготовила и провела семейный праздник: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«Папа, мама, я – спортивная семья!»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0B2-33D7-4A4B-A326-D1D99CE879F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04664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Я приняла  участие в районом семинаре, где проводила открытый урок:«Русские народные игры и забавы»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В 2010 году участвовала в муниципальном конкурсе « Лидер в образовании.»</a:t>
            </a:r>
            <a:endParaRPr lang="ru-RU" sz="3200" dirty="0" smtClean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Я не останавливаюсь на этом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 и буду участвовать во всех мероприятиях школы и </a:t>
            </a:r>
            <a:r>
              <a:rPr lang="ru-RU" sz="3200" dirty="0" err="1" smtClean="0">
                <a:latin typeface="Arial" pitchFamily="34" charset="0"/>
                <a:ea typeface="Times New Roman" pitchFamily="18" charset="0"/>
              </a:rPr>
              <a:t>района,т.к</a:t>
            </a: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 личный пример играет важную роль в воспитании моих учеников.</a:t>
            </a:r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0B2-33D7-4A4B-A326-D1D99CE879F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32656"/>
            <a:ext cx="77048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Times New Roman" pitchFamily="18" charset="0"/>
              </a:rPr>
              <a:t>Широко делюсь своим накопленным , педагогическим опытом с коллегами,  студентами-практикантами </a:t>
            </a:r>
            <a:r>
              <a:rPr lang="ru-RU" sz="4000" dirty="0" err="1" smtClean="0">
                <a:latin typeface="Arial" pitchFamily="34" charset="0"/>
                <a:ea typeface="Times New Roman" pitchFamily="18" charset="0"/>
              </a:rPr>
              <a:t>Гагаринского</a:t>
            </a:r>
            <a:r>
              <a:rPr lang="ru-RU" sz="4000" dirty="0" smtClean="0">
                <a:latin typeface="Arial" pitchFamily="34" charset="0"/>
                <a:ea typeface="Times New Roman" pitchFamily="18" charset="0"/>
              </a:rPr>
              <a:t> педагогического колледжа и студентами проходивших в нашей школе практику из СГИФК. </a:t>
            </a:r>
            <a:endParaRPr lang="ru-RU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  </a:t>
            </a:r>
            <a:endParaRPr lang="ru-RU" sz="32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0B2-33D7-4A4B-A326-D1D99CE879F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444013"/>
            <a:ext cx="8676456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Большую работу вкладываю в участие родительской общественности.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Я считаю, что надо не просто дать возможность ребятам и их родителям влиять на классную жизнь, а сделать эту жизнь предметом творческих усилий всех заинтересованных сторон.       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оэтому, в плане взаимодействия с родителями я планирую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совместные экскурсии, трудовую деятельность и проведение внеклассных мероприятий. Я считаю, положительным результатом моего общения с родителями является взаимное доверие по отношению друг к другу.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Мы вместе создаём классное и личное  </a:t>
            </a:r>
            <a:r>
              <a:rPr lang="ru-RU" sz="2800" dirty="0" err="1" smtClean="0">
                <a:latin typeface="Calibri" pitchFamily="34" charset="0"/>
                <a:cs typeface="Times New Roman" pitchFamily="18" charset="0"/>
              </a:rPr>
              <a:t>портфолио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604837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6000" smtClean="0">
              <a:latin typeface="a_AlbionicB&amp;W"/>
            </a:endParaRPr>
          </a:p>
          <a:p>
            <a:pPr algn="ctr" eaLnBrk="1" hangingPunct="1">
              <a:buFontTx/>
              <a:buNone/>
            </a:pPr>
            <a:r>
              <a:rPr lang="en-US" sz="8000" smtClean="0">
                <a:latin typeface="AGPresquire" pitchFamily="2" charset="0"/>
              </a:rPr>
              <a:t>I  раздел </a:t>
            </a:r>
            <a:endParaRPr lang="ru-RU" sz="8000" smtClean="0">
              <a:latin typeface="AGPresquire" pitchFamily="2" charset="0"/>
            </a:endParaRPr>
          </a:p>
          <a:p>
            <a:pPr algn="ctr" eaLnBrk="1" hangingPunct="1">
              <a:buFontTx/>
              <a:buNone/>
            </a:pPr>
            <a:r>
              <a:rPr lang="ru-RU" sz="8000" smtClean="0">
                <a:latin typeface="AGPresquire" pitchFamily="2" charset="0"/>
              </a:rPr>
              <a:t>«Наш портрет»</a:t>
            </a:r>
            <a:r>
              <a:rPr lang="ru-RU" sz="7200" smtClean="0">
                <a:latin typeface="AGPresquire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04813"/>
            <a:ext cx="8570094" cy="60483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4000" dirty="0" smtClean="0">
                <a:latin typeface="Times New Roman" pitchFamily="18" charset="0"/>
              </a:rPr>
              <a:t>              </a:t>
            </a:r>
            <a:br>
              <a:rPr lang="ru-RU" sz="4000" dirty="0" smtClean="0">
                <a:latin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</a:rPr>
              <a:t>		 </a:t>
            </a:r>
            <a:r>
              <a:rPr lang="ru-RU" sz="4800" b="1" dirty="0" smtClean="0">
                <a:latin typeface="Times New Roman" pitchFamily="18" charset="0"/>
              </a:rPr>
              <a:t>Анкетные</a:t>
            </a:r>
            <a:r>
              <a:rPr lang="ru-RU" sz="4800" b="1" dirty="0" smtClean="0"/>
              <a:t> </a:t>
            </a:r>
            <a:r>
              <a:rPr lang="ru-RU" sz="4800" b="1" dirty="0" smtClean="0">
                <a:latin typeface="Times New Roman" pitchFamily="18" charset="0"/>
              </a:rPr>
              <a:t>данные</a:t>
            </a:r>
            <a:r>
              <a:rPr lang="ru-RU" sz="4000" dirty="0" smtClean="0">
                <a:latin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Имя</a:t>
            </a:r>
            <a:r>
              <a:rPr lang="ru-RU" sz="3600" dirty="0" smtClean="0">
                <a:latin typeface="Times New Roman" pitchFamily="18" charset="0"/>
              </a:rPr>
              <a:t>		             </a:t>
            </a:r>
            <a:r>
              <a:rPr lang="en-US" sz="3600" dirty="0" smtClean="0">
                <a:latin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</a:rPr>
              <a:t>8 класс</a:t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Дата рождения</a:t>
            </a:r>
            <a:r>
              <a:rPr lang="ru-RU" sz="3600" dirty="0" smtClean="0">
                <a:latin typeface="Times New Roman" pitchFamily="18" charset="0"/>
              </a:rPr>
              <a:t>	 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1 сентября 2004 г.</a:t>
            </a:r>
            <a:r>
              <a:rPr lang="ru-RU" sz="3600" dirty="0" smtClean="0">
                <a:latin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Место </a:t>
            </a:r>
            <a:r>
              <a:rPr lang="ru-RU" sz="3600" dirty="0" smtClean="0">
                <a:latin typeface="Times New Roman" pitchFamily="18" charset="0"/>
              </a:rPr>
              <a:t>		            </a:t>
            </a:r>
            <a:r>
              <a:rPr lang="ru-RU" sz="3600" dirty="0" err="1" smtClean="0">
                <a:latin typeface="Times New Roman" pitchFamily="18" charset="0"/>
              </a:rPr>
              <a:t>Родомановская</a:t>
            </a:r>
            <a:r>
              <a:rPr lang="ru-RU" sz="3600" dirty="0" smtClean="0">
                <a:latin typeface="Times New Roman" pitchFamily="18" charset="0"/>
              </a:rPr>
              <a:t> школа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рождения </a:t>
            </a:r>
            <a:r>
              <a:rPr lang="ru-RU" sz="3600" dirty="0" smtClean="0">
                <a:latin typeface="Times New Roman" pitchFamily="18" charset="0"/>
              </a:rPr>
              <a:t>            </a:t>
            </a:r>
            <a:r>
              <a:rPr lang="ru-RU" sz="3600" dirty="0" err="1" smtClean="0">
                <a:latin typeface="Times New Roman" pitchFamily="18" charset="0"/>
              </a:rPr>
              <a:t>Гагаринского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р-на,Смол.обл</a:t>
            </a:r>
            <a:r>
              <a:rPr lang="ru-RU" sz="3600" dirty="0" smtClean="0">
                <a:latin typeface="Times New Roman" pitchFamily="18" charset="0"/>
              </a:rPr>
              <a:t>.</a:t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Национальность </a:t>
            </a:r>
            <a:r>
              <a:rPr lang="ru-RU" sz="3600" dirty="0" smtClean="0">
                <a:latin typeface="Times New Roman" pitchFamily="18" charset="0"/>
              </a:rPr>
              <a:t>  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многонациональный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Гражданство</a:t>
            </a:r>
            <a:r>
              <a:rPr lang="ru-RU" sz="3600" dirty="0" smtClean="0">
                <a:latin typeface="Times New Roman" pitchFamily="18" charset="0"/>
              </a:rPr>
              <a:t>		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российское	</a:t>
            </a:r>
            <a:r>
              <a:rPr lang="ru-RU" sz="3600" dirty="0" smtClean="0">
                <a:latin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Адрес	</a:t>
            </a:r>
            <a:r>
              <a:rPr lang="ru-RU" sz="3600" dirty="0" smtClean="0">
                <a:latin typeface="Times New Roman" pitchFamily="18" charset="0"/>
              </a:rPr>
              <a:t>		215035 </a:t>
            </a:r>
            <a:r>
              <a:rPr lang="ru-RU" sz="3600" dirty="0" err="1" smtClean="0">
                <a:latin typeface="Times New Roman" pitchFamily="18" charset="0"/>
              </a:rPr>
              <a:t>д.Родоманово</a:t>
            </a:r>
            <a:r>
              <a:rPr lang="ru-RU" sz="3600" dirty="0" smtClean="0">
                <a:latin typeface="Times New Roman" pitchFamily="18" charset="0"/>
              </a:rPr>
              <a:t>  ул.Советская., д.2.Тел: 75740.  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604837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6000" smtClean="0">
              <a:latin typeface="a_AlbionicB&amp;W"/>
            </a:endParaRPr>
          </a:p>
          <a:p>
            <a:pPr algn="ctr" eaLnBrk="1" hangingPunct="1">
              <a:buFontTx/>
              <a:buNone/>
            </a:pPr>
            <a:r>
              <a:rPr lang="en-US" sz="8000" smtClean="0">
                <a:latin typeface="AGPresquire" pitchFamily="2" charset="0"/>
              </a:rPr>
              <a:t>II  раздел </a:t>
            </a:r>
            <a:endParaRPr lang="ru-RU" sz="8000" smtClean="0">
              <a:latin typeface="AGPresquire" pitchFamily="2" charset="0"/>
            </a:endParaRPr>
          </a:p>
          <a:p>
            <a:pPr algn="ctr" eaLnBrk="1" hangingPunct="1">
              <a:buFontTx/>
              <a:buNone/>
            </a:pPr>
            <a:r>
              <a:rPr lang="ru-RU" sz="8000" smtClean="0">
                <a:latin typeface="AGPresquire" pitchFamily="2" charset="0"/>
              </a:rPr>
              <a:t>«Портфолио документов</a:t>
            </a:r>
            <a:r>
              <a:rPr lang="en-US" sz="8000" smtClean="0">
                <a:latin typeface="AGPresquire" pitchFamily="2" charset="0"/>
              </a:rPr>
              <a:t> </a:t>
            </a:r>
            <a:r>
              <a:rPr lang="ru-RU" sz="8000" smtClean="0">
                <a:latin typeface="AGPresquire" pitchFamily="2" charset="0"/>
              </a:rPr>
              <a:t>»</a:t>
            </a:r>
            <a:r>
              <a:rPr lang="ru-RU" sz="7200" smtClean="0">
                <a:latin typeface="AGPresquire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 descr="christian-background-mus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589374"/>
            <a:ext cx="98285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Классное руководство – это не работа,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образ жизни.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556792"/>
            <a:ext cx="73803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Цели</a:t>
            </a:r>
            <a:r>
              <a:rPr lang="ru-RU" sz="2800" dirty="0" smtClean="0">
                <a:solidFill>
                  <a:srgbClr val="FF0000"/>
                </a:solidFill>
              </a:rPr>
              <a:t> -ПО ОРГАНИЗАЦИИ ВОСПИТАТЕЛЬНОЙ РАБОТЫ КЛАССНОГО КОЛЛЕКТИВА:</a:t>
            </a:r>
          </a:p>
          <a:p>
            <a:pPr lvl="0"/>
            <a:r>
              <a:rPr lang="ru-RU" sz="2400" dirty="0" smtClean="0">
                <a:solidFill>
                  <a:srgbClr val="FF0000"/>
                </a:solidFill>
              </a:rPr>
              <a:t> -  </a:t>
            </a:r>
            <a:r>
              <a:rPr lang="ru-RU" sz="2800" dirty="0" smtClean="0"/>
              <a:t>ОКАЗАНИЕ ПОМОЩИ ВОСПИТАННИКАМ В ОВЛАДЕНИИ ЗНАНИЯМИ;</a:t>
            </a:r>
          </a:p>
          <a:p>
            <a:pPr lvl="0"/>
            <a:r>
              <a:rPr lang="ru-RU" sz="2800" dirty="0" smtClean="0"/>
              <a:t>     -СОЗДАНИЕ В КЛАССЕ БЛАГОПРИЯТНОГО  МИКРОКЛИМАТА </a:t>
            </a:r>
          </a:p>
          <a:p>
            <a:pPr lvl="0"/>
            <a:r>
              <a:rPr lang="ru-RU" sz="2800" dirty="0" smtClean="0"/>
              <a:t>   -  ФОРМИРОВАНИЕ И РАЗВИТИЕ УЧЕНИЧЕСКОГО СОУПРАВЛЕНИЯ</a:t>
            </a:r>
          </a:p>
          <a:p>
            <a:pPr lvl="0"/>
            <a:r>
              <a:rPr lang="ru-RU" sz="2800" dirty="0" smtClean="0"/>
              <a:t>    -УЧАСТИЕ В РАЗВИТИИ ПОЗНАВАТЕЛЬНЫХ ИНТЕРЕСОВ И ПОЗНАВАТЕЛЬНОЙ ДЕЯТЕЛЬНОСТИ УЧЕНИКОВ КЛАССА.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86700">
            <a:off x="-1441016" y="371448"/>
            <a:ext cx="10132753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6ы ни была трудна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  </a:t>
            </a:r>
            <a:r>
              <a:rPr lang="ru-RU" sz="4400" dirty="0" smtClean="0"/>
              <a:t>работа классного руководителя, несомненно, она нужна детям, поскольку основным структурным звеном в школе является </a:t>
            </a:r>
            <a:r>
              <a:rPr lang="ru-RU" sz="7200" dirty="0" smtClean="0">
                <a:solidFill>
                  <a:srgbClr val="FF0000"/>
                </a:solidFill>
              </a:rPr>
              <a:t>класс.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7D3-42D6-4311-AD0E-78E6556D41D8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1857364"/>
            <a:ext cx="542928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2786063" y="3254375"/>
            <a:ext cx="3500437" cy="3317875"/>
            <a:chOff x="2786050" y="1357298"/>
            <a:chExt cx="3500462" cy="3318478"/>
          </a:xfrm>
        </p:grpSpPr>
        <p:grpSp>
          <p:nvGrpSpPr>
            <p:cNvPr id="4" name="Группа 11"/>
            <p:cNvGrpSpPr>
              <a:grpSpLocks/>
            </p:cNvGrpSpPr>
            <p:nvPr/>
          </p:nvGrpSpPr>
          <p:grpSpPr bwMode="auto">
            <a:xfrm>
              <a:off x="2928926" y="1460505"/>
              <a:ext cx="3214710" cy="3215271"/>
              <a:chOff x="1576366" y="2071117"/>
              <a:chExt cx="3214710" cy="3215271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576366" y="2071117"/>
                <a:ext cx="3214710" cy="321527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2004994" y="2071117"/>
                <a:ext cx="2362217" cy="236263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2786050" y="1357298"/>
              <a:ext cx="3500462" cy="2649983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21414294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Инновационное</a:t>
              </a:r>
            </a:p>
            <a:p>
              <a:pPr algn="ctr">
                <a:defRPr/>
              </a:pPr>
              <a:r>
                <a:rPr lang="ru-RU" sz="2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образование</a:t>
              </a:r>
            </a:p>
          </p:txBody>
        </p:sp>
      </p:grpSp>
      <p:grpSp>
        <p:nvGrpSpPr>
          <p:cNvPr id="5" name="Группа 25"/>
          <p:cNvGrpSpPr>
            <a:grpSpLocks/>
          </p:cNvGrpSpPr>
          <p:nvPr/>
        </p:nvGrpSpPr>
        <p:grpSpPr bwMode="auto">
          <a:xfrm>
            <a:off x="198438" y="4179888"/>
            <a:ext cx="2516187" cy="2320925"/>
            <a:chOff x="198290" y="4179522"/>
            <a:chExt cx="2516322" cy="2321312"/>
          </a:xfrm>
        </p:grpSpPr>
        <p:sp>
          <p:nvSpPr>
            <p:cNvPr id="20" name="Овал 19"/>
            <p:cNvSpPr/>
            <p:nvPr/>
          </p:nvSpPr>
          <p:spPr>
            <a:xfrm>
              <a:off x="571372" y="4357352"/>
              <a:ext cx="2143240" cy="2143482"/>
            </a:xfrm>
            <a:prstGeom prst="ellipse">
              <a:avLst/>
            </a:prstGeom>
            <a:blipFill>
              <a:blip r:embed="rId2" cstate="screen"/>
              <a:stretch>
                <a:fillRect/>
              </a:stretch>
            </a:blipFill>
            <a:ln w="88900" cmpd="sng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20345462">
              <a:off x="198290" y="4179522"/>
              <a:ext cx="2494248" cy="157163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024070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восприятие нового</a:t>
              </a:r>
            </a:p>
          </p:txBody>
        </p:sp>
      </p:grpSp>
      <p:grpSp>
        <p:nvGrpSpPr>
          <p:cNvPr id="6" name="Группа 26"/>
          <p:cNvGrpSpPr>
            <a:grpSpLocks/>
          </p:cNvGrpSpPr>
          <p:nvPr/>
        </p:nvGrpSpPr>
        <p:grpSpPr bwMode="auto">
          <a:xfrm>
            <a:off x="655638" y="1625600"/>
            <a:ext cx="2559050" cy="2232025"/>
            <a:chOff x="655313" y="1625954"/>
            <a:chExt cx="2559365" cy="2231674"/>
          </a:xfrm>
        </p:grpSpPr>
        <p:sp>
          <p:nvSpPr>
            <p:cNvPr id="17" name="Овал 16"/>
            <p:cNvSpPr/>
            <p:nvPr/>
          </p:nvSpPr>
          <p:spPr>
            <a:xfrm>
              <a:off x="1142976" y="1785926"/>
              <a:ext cx="2071702" cy="2071702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 l="2000" t="-4000" r="2000" b="-3000"/>
              </a:stretch>
            </a:blipFill>
            <a:ln w="88900" cmpd="sng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 rot="19609106">
              <a:off x="655313" y="1625954"/>
              <a:ext cx="2494248" cy="157163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509648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нестандартное</a:t>
              </a:r>
            </a:p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мышление</a:t>
              </a:r>
            </a:p>
          </p:txBody>
        </p:sp>
      </p:grp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5929313" y="1706563"/>
            <a:ext cx="2649537" cy="2151062"/>
            <a:chOff x="5929322" y="1705834"/>
            <a:chExt cx="2649036" cy="2151794"/>
          </a:xfrm>
        </p:grpSpPr>
        <p:sp>
          <p:nvSpPr>
            <p:cNvPr id="18" name="Овал 17"/>
            <p:cNvSpPr/>
            <p:nvPr/>
          </p:nvSpPr>
          <p:spPr>
            <a:xfrm>
              <a:off x="5929322" y="1785926"/>
              <a:ext cx="2071702" cy="2071702"/>
            </a:xfrm>
            <a:prstGeom prst="ellipse">
              <a:avLst/>
            </a:prstGeom>
            <a:blipFill dpi="0" rotWithShape="1">
              <a:blip r:embed="rId4" cstate="screen"/>
              <a:srcRect/>
              <a:stretch>
                <a:fillRect r="-29000"/>
              </a:stretch>
            </a:blipFill>
            <a:ln w="88900" cmpd="sng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 rot="2465632">
              <a:off x="6084110" y="1705834"/>
              <a:ext cx="2494248" cy="157163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509648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активная жизненная</a:t>
              </a:r>
            </a:p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позиция</a:t>
              </a:r>
            </a:p>
          </p:txBody>
        </p:sp>
      </p:grpSp>
      <p:grpSp>
        <p:nvGrpSpPr>
          <p:cNvPr id="8" name="Группа 29"/>
          <p:cNvGrpSpPr>
            <a:grpSpLocks/>
          </p:cNvGrpSpPr>
          <p:nvPr/>
        </p:nvGrpSpPr>
        <p:grpSpPr bwMode="auto">
          <a:xfrm>
            <a:off x="6357938" y="4244975"/>
            <a:ext cx="2613025" cy="2255838"/>
            <a:chOff x="6357950" y="4245028"/>
            <a:chExt cx="2612602" cy="2255806"/>
          </a:xfrm>
        </p:grpSpPr>
        <p:sp>
          <p:nvSpPr>
            <p:cNvPr id="19" name="Овал 18"/>
            <p:cNvSpPr/>
            <p:nvPr/>
          </p:nvSpPr>
          <p:spPr>
            <a:xfrm>
              <a:off x="6357950" y="4357694"/>
              <a:ext cx="2143140" cy="2143140"/>
            </a:xfrm>
            <a:prstGeom prst="ellipse">
              <a:avLst/>
            </a:prstGeom>
            <a:blipFill dpi="0" rotWithShape="1">
              <a:blip r:embed="rId5" cstate="screen"/>
              <a:srcRect/>
              <a:stretch>
                <a:fillRect l="-13000" r="-60000"/>
              </a:stretch>
            </a:blipFill>
            <a:ln w="88900" cmpd="sng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1391837">
              <a:off x="6476304" y="4245028"/>
              <a:ext cx="2494248" cy="157163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509648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инициативность</a:t>
              </a:r>
            </a:p>
          </p:txBody>
        </p:sp>
      </p:grpSp>
      <p:grpSp>
        <p:nvGrpSpPr>
          <p:cNvPr id="9" name="Группа 27"/>
          <p:cNvGrpSpPr>
            <a:grpSpLocks/>
          </p:cNvGrpSpPr>
          <p:nvPr/>
        </p:nvGrpSpPr>
        <p:grpSpPr bwMode="auto">
          <a:xfrm>
            <a:off x="3286125" y="928688"/>
            <a:ext cx="2493963" cy="2286000"/>
            <a:chOff x="3286116" y="928670"/>
            <a:chExt cx="2494248" cy="2286016"/>
          </a:xfrm>
        </p:grpSpPr>
        <p:sp>
          <p:nvSpPr>
            <p:cNvPr id="16" name="Овал 15"/>
            <p:cNvSpPr/>
            <p:nvPr/>
          </p:nvSpPr>
          <p:spPr>
            <a:xfrm>
              <a:off x="3463936" y="1071546"/>
              <a:ext cx="2143370" cy="2143140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 w="88900" cmpd="sng"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86116" y="928670"/>
              <a:ext cx="2494248" cy="157163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уникальный</a:t>
              </a:r>
            </a:p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опыт творческого </a:t>
              </a:r>
            </a:p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отношения к жизни </a:t>
              </a:r>
            </a:p>
          </p:txBody>
        </p:sp>
      </p:grpSp>
      <p:pic>
        <p:nvPicPr>
          <p:cNvPr id="26" name="Picture 9" descr="C:\Documents and Settings\Tanya.HOME-577CA22FDD\Рабочий стол\Подготовка защиты\Рисуно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1907" y="3572399"/>
            <a:ext cx="1554919" cy="18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357688" y="4143375"/>
            <a:ext cx="3000375" cy="2714625"/>
          </a:xfrm>
          <a:prstGeom prst="ellipse">
            <a:avLst/>
          </a:prstGeom>
          <a:noFill/>
          <a:ln w="1270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«Семья»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86050" y="1857364"/>
            <a:ext cx="3286148" cy="3143272"/>
          </a:xfrm>
          <a:prstGeom prst="ellips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Воспитательно-образовательный процесс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14813" y="0"/>
            <a:ext cx="3000375" cy="2714625"/>
          </a:xfrm>
          <a:prstGeom prst="ellipse">
            <a:avLst/>
          </a:prstGeom>
          <a:noFill/>
          <a:ln w="1270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«Правопорядок, </a:t>
            </a:r>
            <a:r>
              <a:rPr lang="ru-RU" b="1" dirty="0" err="1" smtClean="0">
                <a:solidFill>
                  <a:srgbClr val="7030A0"/>
                </a:solidFill>
              </a:rPr>
              <a:t>нравственность,гражданственность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5000" y="1928813"/>
            <a:ext cx="3000375" cy="2714625"/>
          </a:xfrm>
          <a:prstGeom prst="ellipse">
            <a:avLst/>
          </a:prstGeom>
          <a:noFill/>
          <a:ln w="1270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 и досуг»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71625" y="0"/>
            <a:ext cx="3000375" cy="2714625"/>
          </a:xfrm>
          <a:prstGeom prst="ellipse">
            <a:avLst/>
          </a:prstGeom>
          <a:noFill/>
          <a:ln w="1270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« Наука и образование»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43063" y="4143375"/>
            <a:ext cx="3000375" cy="2714625"/>
          </a:xfrm>
          <a:prstGeom prst="ellipse">
            <a:avLst/>
          </a:prstGeom>
          <a:noFill/>
          <a:ln w="1270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«Труд, забота, экология»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313" y="2071688"/>
            <a:ext cx="3000375" cy="2714625"/>
          </a:xfrm>
          <a:prstGeom prst="ellipse">
            <a:avLst/>
          </a:prstGeom>
          <a:noFill/>
          <a:ln w="1270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«Здоровье и спорт»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Tanya.HOME-577CA22FDD\Рабочий стол\Подготовка защиты\Рисунок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714375"/>
            <a:ext cx="3805237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Куб 2"/>
          <p:cNvSpPr/>
          <p:nvPr/>
        </p:nvSpPr>
        <p:spPr>
          <a:xfrm>
            <a:off x="0" y="5517232"/>
            <a:ext cx="8715436" cy="1071570"/>
          </a:xfrm>
          <a:prstGeom prst="cub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/>
              <a:t>Работа с учениками класса</a:t>
            </a:r>
          </a:p>
          <a:p>
            <a:pPr algn="ctr">
              <a:defRPr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214282" y="4643446"/>
            <a:ext cx="6500858" cy="107157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000" dirty="0" smtClean="0"/>
              <a:t>                           </a:t>
            </a:r>
            <a:r>
              <a:rPr lang="ru-RU" sz="4000" dirty="0" smtClean="0">
                <a:solidFill>
                  <a:srgbClr val="FF0000"/>
                </a:solidFill>
              </a:rPr>
              <a:t> 1.  ЗАДАЧА</a:t>
            </a:r>
          </a:p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0" y="3714752"/>
            <a:ext cx="5796136" cy="107157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400" dirty="0" smtClean="0"/>
              <a:t>Осуществление индивидуального подхода в учебном процессе.</a:t>
            </a: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214282" y="2786058"/>
            <a:ext cx="3571900" cy="107157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/>
              <a:t>ФОРМЫ</a:t>
            </a:r>
          </a:p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3714744" y="2786058"/>
            <a:ext cx="5321752" cy="107157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1.Изучение  возрастных  и индивидуальных особенностей, сложившегося уровня мышления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214282" y="1857364"/>
            <a:ext cx="6013902" cy="107157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 smtClean="0"/>
              <a:t>2.Формирование мотивации учения отдельного ученика и классного коллектива.</a:t>
            </a:r>
          </a:p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214282" y="928670"/>
            <a:ext cx="6072230" cy="107157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 smtClean="0"/>
              <a:t> 3. Формирование обще учебных умений.</a:t>
            </a:r>
          </a:p>
          <a:p>
            <a:pPr algn="ctr"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Осуществление индивидуального подхода в учебном процессе.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Осуществление индивидуального подхода в учебном процессе.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Осуществление индивидуального подхода в учебном процессе.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Осуществление индивидуального подхода в учебном процессе.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8"/>
          <p:cNvSpPr txBox="1">
            <a:spLocks/>
          </p:cNvSpPr>
          <p:nvPr/>
        </p:nvSpPr>
        <p:spPr>
          <a:xfrm>
            <a:off x="7010400" y="260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8676456" y="6165304"/>
            <a:ext cx="4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124313"/>
            <a:ext cx="89644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ЗАДАЧА: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ОРГАНИЗАЦИЯ ВОСПИТАТЕЛЬНОГО ПРОЦЕССА</a:t>
            </a:r>
            <a:endParaRPr lang="ru-RU" sz="2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/>
              <a:t>ФОРМЫ :</a:t>
            </a:r>
          </a:p>
          <a:p>
            <a:pPr lvl="0"/>
            <a:r>
              <a:rPr lang="ru-RU" sz="2400" dirty="0" smtClean="0"/>
              <a:t>       </a:t>
            </a:r>
            <a:r>
              <a:rPr lang="ru-RU" sz="2400" i="1" dirty="0" smtClean="0"/>
              <a:t>Работа с дневниками.</a:t>
            </a:r>
          </a:p>
          <a:p>
            <a:pPr lvl="0"/>
            <a:r>
              <a:rPr lang="ru-RU" sz="2400" i="1" dirty="0" smtClean="0"/>
              <a:t>                 Учет посещаемости.</a:t>
            </a:r>
          </a:p>
          <a:p>
            <a:pPr lvl="0"/>
            <a:r>
              <a:rPr lang="ru-RU" sz="2400" i="1" dirty="0" smtClean="0"/>
              <a:t>                             Работа с журналом.</a:t>
            </a:r>
          </a:p>
          <a:p>
            <a:pPr lvl="0"/>
            <a:r>
              <a:rPr lang="ru-RU" sz="2400" i="1" dirty="0" smtClean="0"/>
              <a:t>                                         Работа со старшим дежурным.</a:t>
            </a:r>
          </a:p>
          <a:p>
            <a:pPr lvl="0"/>
            <a:r>
              <a:rPr lang="ru-RU" sz="2400" i="1" dirty="0" smtClean="0"/>
              <a:t>                                                      Организация помощи в учебе.</a:t>
            </a:r>
          </a:p>
          <a:p>
            <a:pPr lvl="0"/>
            <a:r>
              <a:rPr lang="ru-RU" sz="2400" i="1" dirty="0" smtClean="0"/>
              <a:t>                                                              Проведение классных собраний.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D0B2-33D7-4A4B-A326-D1D99CE879F0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Рисунок 2" descr="christian-background-mus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4822" y="188640"/>
            <a:ext cx="713917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Задача:</a:t>
            </a:r>
          </a:p>
          <a:p>
            <a:pPr lvl="0"/>
            <a:r>
              <a:rPr lang="ru-RU" sz="4400" dirty="0" smtClean="0"/>
              <a:t>Развитие познавательных интересов.</a:t>
            </a:r>
          </a:p>
          <a:p>
            <a:pPr lvl="0"/>
            <a:endParaRPr lang="ru-RU" sz="4400" dirty="0" smtClean="0"/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420888"/>
            <a:ext cx="8892479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Формы:</a:t>
            </a:r>
          </a:p>
          <a:p>
            <a:pPr lvl="0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3600" dirty="0" smtClean="0"/>
              <a:t>Привлечение учащихся к занятиям в кружках и факультативах, учет их занятости.</a:t>
            </a:r>
          </a:p>
          <a:p>
            <a:pPr lvl="0"/>
            <a:r>
              <a:rPr lang="ru-RU" sz="3600" dirty="0" smtClean="0"/>
              <a:t>        Организация разнообразных экскурсий.</a:t>
            </a:r>
          </a:p>
          <a:p>
            <a:pPr lvl="0"/>
            <a:r>
              <a:rPr lang="ru-RU" sz="3600" dirty="0" smtClean="0"/>
              <a:t>   Проведение интеллектуальных игр, классных </a:t>
            </a:r>
            <a:r>
              <a:rPr lang="ru-RU" sz="3600" dirty="0" err="1" smtClean="0"/>
              <a:t>часов,праздников</a:t>
            </a:r>
            <a:r>
              <a:rPr lang="ru-RU" sz="3600" dirty="0" smtClean="0"/>
              <a:t> и т.п.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своей работе с детьми я придерживаюсь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профессионально значимых качеств:</a:t>
            </a:r>
            <a:endParaRPr lang="ru-RU" dirty="0" smtClean="0"/>
          </a:p>
          <a:p>
            <a:pPr lvl="0"/>
            <a:r>
              <a:rPr lang="ru-RU" sz="3600" i="1" dirty="0" smtClean="0">
                <a:solidFill>
                  <a:srgbClr val="FF0000"/>
                </a:solidFill>
              </a:rPr>
              <a:t>Педагогический профессионализм;</a:t>
            </a:r>
            <a:endParaRPr lang="ru-RU" sz="3600" dirty="0" smtClean="0">
              <a:solidFill>
                <a:srgbClr val="FF0000"/>
              </a:solidFill>
            </a:endParaRPr>
          </a:p>
          <a:p>
            <a:pPr lvl="0"/>
            <a:r>
              <a:rPr lang="ru-RU" sz="3600" i="1" dirty="0" smtClean="0">
                <a:solidFill>
                  <a:srgbClr val="FF0000"/>
                </a:solidFill>
              </a:rPr>
              <a:t>Коммуникабельность;</a:t>
            </a:r>
            <a:endParaRPr lang="ru-RU" sz="3600" dirty="0" smtClean="0">
              <a:solidFill>
                <a:srgbClr val="FF0000"/>
              </a:solidFill>
            </a:endParaRPr>
          </a:p>
          <a:p>
            <a:pPr lvl="0"/>
            <a:r>
              <a:rPr lang="ru-RU" sz="3600" i="1" dirty="0" smtClean="0">
                <a:solidFill>
                  <a:srgbClr val="FF0000"/>
                </a:solidFill>
              </a:rPr>
              <a:t>Организаторские умения и навыки;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i="1" dirty="0" smtClean="0">
                <a:solidFill>
                  <a:srgbClr val="FF0000"/>
                </a:solidFill>
              </a:rPr>
              <a:t>Высокая духовная культура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D7D3-42D6-4311-AD0E-78E6556D41D8}" type="datetime1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9EB5-518B-4D60-887B-AD08DC5F080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1127</Words>
  <Application>Microsoft Office PowerPoint</Application>
  <PresentationFormat>Экран (4:3)</PresentationFormat>
  <Paragraphs>283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Тема Office</vt:lpstr>
      <vt:lpstr>Апекс</vt:lpstr>
      <vt:lpstr>1_Апекс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 своей работе с детьми я придерживаюсь </vt:lpstr>
      <vt:lpstr>Слайд 10</vt:lpstr>
      <vt:lpstr>Слайд 11</vt:lpstr>
      <vt:lpstr>Слайд 12</vt:lpstr>
      <vt:lpstr>2 место – в 5- ом, областном спортивном празднике «Рождественcкая звезда» в г.Смоленске. Ребята подтвердили звание»Самой дружной команды»  1 место –по баскетболу.</vt:lpstr>
      <vt:lpstr>Слайд 14</vt:lpstr>
      <vt:lpstr> 2009-20010 учебный год – уровень   воспитанности «средний» (свойственна самостоятельность, проявление  самоорганизации и саморегуляции, отсутствует общественная позиция).</vt:lpstr>
      <vt:lpstr>Внеурочная занятость</vt:lpstr>
      <vt:lpstr>Слайд 17</vt:lpstr>
      <vt:lpstr>Наиболее  характерно-значимые черты, выделяемые учащимися  8 класса:</vt:lpstr>
      <vt:lpstr>Наименее  характерно-значимые черты, выделяемые учащимися               8 класса:</vt:lpstr>
      <vt:lpstr>Наиболее выраженные  черты толерантной личности учащихся 8  класса  (по мнению самих учеников):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                 Анкетные данные   Имя                8 класс  Дата рождения     1 сентября 2004 г.  Место               Родомановская школа  рождения             Гагаринского р-на,Смол.обл.  Национальность      многонациональный  Гражданство     российское   Адрес   215035 д.Родоманово  ул.Советская., д.2.Тел: 75740.      </vt:lpstr>
      <vt:lpstr>Слайд 29</vt:lpstr>
      <vt:lpstr>Как 6ы ни была трудна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Анисимова</dc:creator>
  <cp:lastModifiedBy>Chakra</cp:lastModifiedBy>
  <cp:revision>112</cp:revision>
  <dcterms:created xsi:type="dcterms:W3CDTF">2010-11-25T11:47:11Z</dcterms:created>
  <dcterms:modified xsi:type="dcterms:W3CDTF">2013-04-12T09:36:33Z</dcterms:modified>
</cp:coreProperties>
</file>