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9E5A-4593-46C3-B266-2F1E43AD7B73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0E16-6D0E-48AB-AF77-8639804B4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Химические элементы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92869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Урок - праздник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э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619250"/>
            <a:ext cx="3810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7</a:t>
            </a:r>
            <a:r>
              <a:rPr lang="ru-RU" dirty="0"/>
              <a:t>. В слове ГОЛОВОЛОМКА найдите название химического элемента, не переставляя буквы.</a:t>
            </a:r>
          </a:p>
          <a:p>
            <a:endParaRPr lang="ru-RU" dirty="0"/>
          </a:p>
        </p:txBody>
      </p:sp>
      <p:pic>
        <p:nvPicPr>
          <p:cNvPr id="4" name="Рисунок 3" descr="эл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804041"/>
            <a:ext cx="2786082" cy="2839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8</a:t>
            </a:r>
            <a:r>
              <a:rPr lang="ru-RU" dirty="0"/>
              <a:t>. Поменяйте местоимение «Я» в названии одного из коралловых полипов на окончание «Й» и вы узнаете название химического элемента.</a:t>
            </a:r>
          </a:p>
          <a:p>
            <a:endParaRPr lang="ru-RU" dirty="0"/>
          </a:p>
        </p:txBody>
      </p:sp>
      <p:pic>
        <p:nvPicPr>
          <p:cNvPr id="4" name="Рисунок 3" descr="эл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714" y="4000504"/>
            <a:ext cx="254000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9</a:t>
            </a:r>
            <a:r>
              <a:rPr lang="ru-RU" dirty="0"/>
              <a:t>. Химический элемент и город Мурманской области имеют одинаковое название. Какой?</a:t>
            </a:r>
          </a:p>
          <a:p>
            <a:endParaRPr lang="ru-RU" dirty="0"/>
          </a:p>
        </p:txBody>
      </p:sp>
      <p:pic>
        <p:nvPicPr>
          <p:cNvPr id="4" name="Рисунок 3" descr="эл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062200"/>
            <a:ext cx="3500462" cy="2386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10</a:t>
            </a:r>
            <a:r>
              <a:rPr lang="ru-RU" dirty="0"/>
              <a:t>. Название какого паука связано с названием химического элемента?</a:t>
            </a:r>
          </a:p>
          <a:p>
            <a:endParaRPr lang="ru-RU" dirty="0"/>
          </a:p>
        </p:txBody>
      </p:sp>
      <p:pic>
        <p:nvPicPr>
          <p:cNvPr id="4" name="Рисунок 3" descr="эл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643314"/>
            <a:ext cx="5143536" cy="2820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Как называется простое вещество, не разлагающееся при использовании обычных химических методов?</a:t>
            </a:r>
          </a:p>
          <a:p>
            <a:endParaRPr lang="ru-RU" dirty="0"/>
          </a:p>
        </p:txBody>
      </p:sp>
      <p:pic>
        <p:nvPicPr>
          <p:cNvPr id="4" name="Рисунок 3" descr="эл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734" y="3638548"/>
            <a:ext cx="3220231" cy="279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Как называется элемент, относящийся к явлениям и процессам, изучаемым химией?</a:t>
            </a:r>
          </a:p>
          <a:p>
            <a:endParaRPr lang="ru-RU" dirty="0"/>
          </a:p>
        </p:txBody>
      </p:sp>
      <p:pic>
        <p:nvPicPr>
          <p:cNvPr id="4" name="Рисунок 3" descr="эл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4752"/>
            <a:ext cx="292895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Как называется определённый вид атомов?</a:t>
            </a:r>
          </a:p>
          <a:p>
            <a:endParaRPr lang="ru-RU" dirty="0"/>
          </a:p>
        </p:txBody>
      </p:sp>
      <p:pic>
        <p:nvPicPr>
          <p:cNvPr id="4" name="Рисунок 3" descr="эл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8044" y="3275613"/>
            <a:ext cx="3537359" cy="3225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Как называются вещества, состоящие из атомов одного химического элемента?</a:t>
            </a:r>
          </a:p>
          <a:p>
            <a:endParaRPr lang="ru-RU" dirty="0"/>
          </a:p>
        </p:txBody>
      </p:sp>
      <p:pic>
        <p:nvPicPr>
          <p:cNvPr id="4" name="Рисунок 3" descr="эл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7238" y="3330463"/>
            <a:ext cx="3160712" cy="302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5. Как называется цифра, стоящая перед химической формулой?</a:t>
            </a:r>
          </a:p>
          <a:p>
            <a:endParaRPr lang="ru-RU" dirty="0"/>
          </a:p>
        </p:txBody>
      </p:sp>
      <p:pic>
        <p:nvPicPr>
          <p:cNvPr id="4" name="Рисунок 3" descr="эл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67185"/>
            <a:ext cx="3286148" cy="2833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6. Как называется изображение элемента с помощью букв латинского алфавита?</a:t>
            </a:r>
          </a:p>
          <a:p>
            <a:endParaRPr lang="ru-RU" dirty="0"/>
          </a:p>
        </p:txBody>
      </p:sp>
      <p:pic>
        <p:nvPicPr>
          <p:cNvPr id="4" name="Рисунок 3" descr="эл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0412" y="3428999"/>
            <a:ext cx="3660678" cy="3156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«Химический змей»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</a:t>
            </a:r>
            <a:r>
              <a:rPr lang="ru-RU" dirty="0"/>
              <a:t>Р –  –  –  –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                                                        –</a:t>
            </a:r>
            <a:r>
              <a:rPr lang="ru-RU" dirty="0"/>
              <a:t>	Р –  –  –</a:t>
            </a:r>
          </a:p>
          <a:p>
            <a:pPr>
              <a:buNone/>
            </a:pPr>
            <a:r>
              <a:rPr lang="ru-RU" dirty="0"/>
              <a:t> 	                                      </a:t>
            </a:r>
            <a:r>
              <a:rPr lang="ru-RU" dirty="0" smtClean="0"/>
              <a:t>                  </a:t>
            </a:r>
            <a:r>
              <a:rPr lang="ru-RU" dirty="0"/>
              <a:t>–	 – Р –  –</a:t>
            </a:r>
          </a:p>
          <a:p>
            <a:pPr>
              <a:buNone/>
            </a:pPr>
            <a:r>
              <a:rPr lang="ru-RU" dirty="0"/>
              <a:t>                                        </a:t>
            </a:r>
            <a:r>
              <a:rPr lang="ru-RU" dirty="0" smtClean="0"/>
              <a:t>                     –</a:t>
            </a:r>
            <a:r>
              <a:rPr lang="ru-RU" dirty="0"/>
              <a:t>	–  – Р –  –</a:t>
            </a:r>
          </a:p>
          <a:p>
            <a:pPr>
              <a:buNone/>
            </a:pPr>
            <a:r>
              <a:rPr lang="ru-RU" dirty="0" smtClean="0"/>
              <a:t>                                                         –  </a:t>
            </a:r>
            <a:r>
              <a:rPr lang="ru-RU" dirty="0"/>
              <a:t>–  –  –  Р –  –</a:t>
            </a:r>
          </a:p>
          <a:p>
            <a:pPr>
              <a:buNone/>
            </a:pPr>
            <a:r>
              <a:rPr lang="ru-RU" dirty="0"/>
              <a:t>                                      </a:t>
            </a:r>
            <a:r>
              <a:rPr lang="ru-RU" dirty="0" smtClean="0"/>
              <a:t>                   </a:t>
            </a:r>
            <a:r>
              <a:rPr lang="ru-RU" dirty="0"/>
              <a:t>–  –  –  –  – </a:t>
            </a:r>
            <a:r>
              <a:rPr lang="ru-RU" dirty="0" smtClean="0"/>
              <a:t>Р</a:t>
            </a:r>
            <a:endParaRPr lang="ru-RU" dirty="0"/>
          </a:p>
          <a:p>
            <a:pPr>
              <a:buNone/>
            </a:pPr>
            <a:r>
              <a:rPr lang="ru-RU" dirty="0"/>
              <a:t>                                        </a:t>
            </a:r>
            <a:r>
              <a:rPr lang="ru-RU" dirty="0" smtClean="0"/>
              <a:t>                  </a:t>
            </a:r>
            <a:r>
              <a:rPr lang="ru-RU" dirty="0"/>
              <a:t>–  –  –  –  Р –  –</a:t>
            </a:r>
          </a:p>
          <a:p>
            <a:pPr>
              <a:buNone/>
            </a:pPr>
            <a:r>
              <a:rPr lang="ru-RU" dirty="0"/>
              <a:t>                                        </a:t>
            </a:r>
            <a:r>
              <a:rPr lang="ru-RU" dirty="0" smtClean="0"/>
              <a:t>                   </a:t>
            </a:r>
            <a:r>
              <a:rPr lang="ru-RU" dirty="0"/>
              <a:t>–  –  –  Р –  –</a:t>
            </a:r>
          </a:p>
          <a:p>
            <a:pPr>
              <a:buNone/>
            </a:pPr>
            <a:r>
              <a:rPr lang="ru-RU" dirty="0"/>
              <a:t>                                         </a:t>
            </a:r>
            <a:r>
              <a:rPr lang="ru-RU" dirty="0" smtClean="0"/>
              <a:t>                  –  </a:t>
            </a:r>
            <a:r>
              <a:rPr lang="ru-RU" dirty="0"/>
              <a:t>–  Р –  –  –  –  –</a:t>
            </a:r>
          </a:p>
          <a:p>
            <a:pPr>
              <a:buNone/>
            </a:pPr>
            <a:r>
              <a:rPr lang="ru-RU" dirty="0"/>
              <a:t>                                        </a:t>
            </a:r>
            <a:r>
              <a:rPr lang="ru-RU" dirty="0" smtClean="0"/>
              <a:t>                    </a:t>
            </a:r>
            <a:r>
              <a:rPr lang="ru-RU" dirty="0"/>
              <a:t>–  Р –  –  –  –  –</a:t>
            </a:r>
          </a:p>
          <a:p>
            <a:pPr>
              <a:buNone/>
            </a:pPr>
            <a:r>
              <a:rPr lang="ru-RU" dirty="0"/>
              <a:t>                                                </a:t>
            </a:r>
            <a:r>
              <a:rPr lang="ru-RU" dirty="0" smtClean="0"/>
              <a:t>                    Р </a:t>
            </a:r>
            <a:r>
              <a:rPr lang="ru-RU" dirty="0"/>
              <a:t>–  –  – 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7. Как называются вещества, которые состоят из атомов разных химических элементов?</a:t>
            </a:r>
          </a:p>
          <a:p>
            <a:endParaRPr lang="ru-RU" dirty="0"/>
          </a:p>
        </p:txBody>
      </p:sp>
      <p:pic>
        <p:nvPicPr>
          <p:cNvPr id="4" name="Рисунок 3" descr="эл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714752"/>
            <a:ext cx="3429024" cy="294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8. Как называется химический элемент, который добавляют к золоту, чтобы получить сплав, применяемый в ювелирном и зубопротезном деле?</a:t>
            </a:r>
          </a:p>
        </p:txBody>
      </p:sp>
      <p:pic>
        <p:nvPicPr>
          <p:cNvPr id="4" name="Рисунок 3" descr="эл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940970"/>
            <a:ext cx="3143272" cy="2619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тесту напоминания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элемент,  2) химический,  3) химический элемент,  4) простые, 5) коэффициент, </a:t>
            </a:r>
          </a:p>
          <a:p>
            <a:r>
              <a:rPr lang="ru-RU" dirty="0" smtClean="0"/>
              <a:t>6) символ – химический знак, 7) сложные, </a:t>
            </a:r>
          </a:p>
          <a:p>
            <a:r>
              <a:rPr lang="ru-RU" dirty="0" smtClean="0"/>
              <a:t>8) галлий</a:t>
            </a:r>
            <a:endParaRPr lang="ru-RU" dirty="0"/>
          </a:p>
        </p:txBody>
      </p:sp>
      <p:pic>
        <p:nvPicPr>
          <p:cNvPr id="4" name="Рисунок 3" descr="эл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256" y="3857628"/>
            <a:ext cx="2197857" cy="269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Выборочный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Какое из приведённых ниже веществ является простым веществом:</a:t>
            </a:r>
          </a:p>
          <a:p>
            <a:pPr>
              <a:buNone/>
            </a:pPr>
            <a:r>
              <a:rPr lang="ru-RU" dirty="0" smtClean="0"/>
              <a:t>     а</a:t>
            </a:r>
            <a:r>
              <a:rPr lang="ru-RU" dirty="0"/>
              <a:t>) алмаз,  б) вода,  в) поваренная соль?</a:t>
            </a:r>
          </a:p>
          <a:p>
            <a:endParaRPr lang="ru-RU" dirty="0"/>
          </a:p>
        </p:txBody>
      </p:sp>
      <p:pic>
        <p:nvPicPr>
          <p:cNvPr id="4" name="Рисунок 3" descr="эл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7" y="4000504"/>
            <a:ext cx="2008543" cy="26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Выборочный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В каком из перечисленных ниже случаев кислород выступает как химический элемент:</a:t>
            </a:r>
          </a:p>
          <a:p>
            <a:pPr>
              <a:buNone/>
            </a:pPr>
            <a:r>
              <a:rPr lang="ru-RU" dirty="0" smtClean="0"/>
              <a:t>    а</a:t>
            </a:r>
            <a:r>
              <a:rPr lang="ru-RU" dirty="0"/>
              <a:t>) поддерживает дыхание и горение,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б) является одним из компонентов воздуха,  в) входит в состав воды и оксида углерода,  </a:t>
            </a:r>
            <a:r>
              <a:rPr lang="ru-RU" dirty="0" smtClean="0"/>
              <a:t> г</a:t>
            </a:r>
            <a:r>
              <a:rPr lang="ru-RU" dirty="0"/>
              <a:t>) взаимодействует со многими простыми и сложными веществами?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Выборочный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Сложные вещества состоят из разных:</a:t>
            </a:r>
          </a:p>
          <a:p>
            <a:pPr>
              <a:buNone/>
            </a:pPr>
            <a:r>
              <a:rPr lang="ru-RU" dirty="0" smtClean="0"/>
              <a:t>    а</a:t>
            </a:r>
            <a:r>
              <a:rPr lang="ru-RU" dirty="0"/>
              <a:t>) химических элементов, б) простых веществ, в) сложных веществ.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эл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82788"/>
            <a:ext cx="2143140" cy="2653412"/>
          </a:xfrm>
          <a:prstGeom prst="rect">
            <a:avLst/>
          </a:prstGeom>
        </p:spPr>
      </p:pic>
      <p:pic>
        <p:nvPicPr>
          <p:cNvPr id="6" name="Рисунок 5" descr="эл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786190"/>
            <a:ext cx="1972788" cy="256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выборочному тесту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Ответы</a:t>
            </a:r>
            <a:r>
              <a:rPr lang="ru-RU" dirty="0"/>
              <a:t>:    1 – а,  2 – в,  3 – а</a:t>
            </a:r>
          </a:p>
          <a:p>
            <a:endParaRPr lang="ru-RU" dirty="0"/>
          </a:p>
        </p:txBody>
      </p:sp>
      <p:pic>
        <p:nvPicPr>
          <p:cNvPr id="4" name="Рисунок 3" descr="эл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786058"/>
            <a:ext cx="3186953" cy="3829056"/>
          </a:xfrm>
          <a:prstGeom prst="rect">
            <a:avLst/>
          </a:prstGeom>
        </p:spPr>
      </p:pic>
      <p:pic>
        <p:nvPicPr>
          <p:cNvPr id="5" name="Рисунок 4" descr="эл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86058"/>
            <a:ext cx="3081268" cy="3881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6947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О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94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22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кроссворду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1-олово, </a:t>
            </a:r>
            <a:endParaRPr lang="ru-RU" dirty="0" smtClean="0"/>
          </a:p>
          <a:p>
            <a:r>
              <a:rPr lang="ru-RU" dirty="0" smtClean="0"/>
              <a:t>2-йод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3-бром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4-водород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5-кислород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6-железо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7-серебро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эл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285992"/>
            <a:ext cx="241075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Соревнование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en-US" dirty="0" smtClean="0"/>
              <a:t>I                                                        </a:t>
            </a:r>
            <a:r>
              <a:rPr lang="en-US" dirty="0"/>
              <a:t>II</a:t>
            </a:r>
            <a:endParaRPr lang="ru-RU" dirty="0"/>
          </a:p>
          <a:p>
            <a:pPr>
              <a:buNone/>
            </a:pPr>
            <a:r>
              <a:rPr lang="ru-RU" dirty="0" smtClean="0"/>
              <a:t>    К </a:t>
            </a:r>
            <a:r>
              <a:rPr lang="ru-RU" dirty="0"/>
              <a:t>–  –  –  –                                  </a:t>
            </a:r>
            <a:r>
              <a:rPr lang="ru-RU" dirty="0" smtClean="0"/>
              <a:t> Х </a:t>
            </a:r>
            <a:r>
              <a:rPr lang="ru-RU" dirty="0"/>
              <a:t>– –  –</a:t>
            </a:r>
          </a:p>
          <a:p>
            <a:pPr>
              <a:buNone/>
            </a:pPr>
            <a:r>
              <a:rPr lang="ru-RU" dirty="0" smtClean="0"/>
              <a:t>    И </a:t>
            </a:r>
            <a:r>
              <a:rPr lang="ru-RU" dirty="0"/>
              <a:t>–  –  –  –                                  </a:t>
            </a:r>
            <a:r>
              <a:rPr lang="ru-RU" dirty="0" smtClean="0"/>
              <a:t>О </a:t>
            </a:r>
            <a:r>
              <a:rPr lang="ru-RU" dirty="0"/>
              <a:t>–  –  –  –  </a:t>
            </a:r>
          </a:p>
          <a:p>
            <a:pPr>
              <a:buNone/>
            </a:pPr>
            <a:r>
              <a:rPr lang="ru-RU" dirty="0" smtClean="0"/>
              <a:t>    Н </a:t>
            </a:r>
            <a:r>
              <a:rPr lang="ru-RU" dirty="0"/>
              <a:t>–  –  –  –   </a:t>
            </a:r>
            <a:r>
              <a:rPr lang="ru-RU" dirty="0" smtClean="0"/>
              <a:t>                               М </a:t>
            </a:r>
            <a:r>
              <a:rPr lang="ru-RU" dirty="0"/>
              <a:t>–  –  –  –  –</a:t>
            </a:r>
          </a:p>
          <a:p>
            <a:pPr>
              <a:buNone/>
            </a:pPr>
            <a:r>
              <a:rPr lang="ru-RU" dirty="0" smtClean="0"/>
              <a:t>    К </a:t>
            </a:r>
            <a:r>
              <a:rPr lang="ru-RU" dirty="0"/>
              <a:t>–  –  –  –  –  –                          </a:t>
            </a:r>
            <a:r>
              <a:rPr lang="ru-RU" dirty="0" smtClean="0"/>
              <a:t>И </a:t>
            </a:r>
            <a:r>
              <a:rPr lang="ru-RU" dirty="0"/>
              <a:t>–  –  –  –  – </a:t>
            </a:r>
          </a:p>
          <a:p>
            <a:pPr>
              <a:buNone/>
            </a:pPr>
            <a:r>
              <a:rPr lang="ru-RU" dirty="0" smtClean="0"/>
              <a:t>    У </a:t>
            </a:r>
            <a:r>
              <a:rPr lang="ru-RU" dirty="0"/>
              <a:t>–  –  –  –  –  –                         </a:t>
            </a:r>
            <a:r>
              <a:rPr lang="ru-RU" dirty="0" smtClean="0"/>
              <a:t> </a:t>
            </a:r>
            <a:r>
              <a:rPr lang="ru-RU" dirty="0"/>
              <a:t>К –  –  –  –  –</a:t>
            </a:r>
          </a:p>
          <a:p>
            <a:pPr>
              <a:buNone/>
            </a:pPr>
            <a:r>
              <a:rPr lang="ru-RU" dirty="0" smtClean="0"/>
              <a:t>    Р  </a:t>
            </a:r>
            <a:r>
              <a:rPr lang="ru-RU" dirty="0"/>
              <a:t>–  –  –  –                                 </a:t>
            </a:r>
            <a:r>
              <a:rPr lang="ru-RU" dirty="0" smtClean="0"/>
              <a:t>О </a:t>
            </a:r>
            <a:r>
              <a:rPr lang="ru-RU" dirty="0"/>
              <a:t>–  –  –  –</a:t>
            </a:r>
          </a:p>
          <a:p>
            <a:pPr>
              <a:buNone/>
            </a:pPr>
            <a:r>
              <a:rPr lang="ru-RU" dirty="0" smtClean="0"/>
              <a:t>    С </a:t>
            </a:r>
            <a:r>
              <a:rPr lang="ru-RU" dirty="0"/>
              <a:t>–  –  –  –                                  </a:t>
            </a:r>
            <a:r>
              <a:rPr lang="ru-RU" dirty="0" smtClean="0"/>
              <a:t>В </a:t>
            </a:r>
            <a:r>
              <a:rPr lang="ru-RU" dirty="0"/>
              <a:t>–  –  –  –  –  –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«химическому змею»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радий</a:t>
            </a:r>
          </a:p>
          <a:p>
            <a:pPr algn="ctr">
              <a:buNone/>
            </a:pPr>
            <a:r>
              <a:rPr lang="ru-RU" sz="2400" dirty="0"/>
              <a:t>а</a:t>
            </a:r>
            <a:r>
              <a:rPr lang="ru-RU" sz="2400" dirty="0" smtClean="0"/>
              <a:t>ргон</a:t>
            </a:r>
          </a:p>
          <a:p>
            <a:pPr algn="ctr">
              <a:buNone/>
            </a:pPr>
            <a:r>
              <a:rPr lang="ru-RU" sz="2400" dirty="0" smtClean="0"/>
              <a:t>барий</a:t>
            </a:r>
          </a:p>
          <a:p>
            <a:pPr algn="ctr">
              <a:buNone/>
            </a:pPr>
            <a:r>
              <a:rPr lang="ru-RU" sz="2400" dirty="0"/>
              <a:t>н</a:t>
            </a:r>
            <a:r>
              <a:rPr lang="ru-RU" sz="2400" dirty="0" smtClean="0"/>
              <a:t>атрий</a:t>
            </a:r>
          </a:p>
          <a:p>
            <a:pPr algn="ctr">
              <a:buNone/>
            </a:pPr>
            <a:r>
              <a:rPr lang="ru-RU" sz="2400" dirty="0"/>
              <a:t>в</a:t>
            </a:r>
            <a:r>
              <a:rPr lang="ru-RU" sz="2400" dirty="0" smtClean="0"/>
              <a:t>одород</a:t>
            </a:r>
          </a:p>
          <a:p>
            <a:pPr algn="ctr">
              <a:buNone/>
            </a:pPr>
            <a:r>
              <a:rPr lang="ru-RU" sz="2400" dirty="0"/>
              <a:t>ф</a:t>
            </a:r>
            <a:r>
              <a:rPr lang="ru-RU" sz="2400" dirty="0" smtClean="0"/>
              <a:t>осфор</a:t>
            </a:r>
          </a:p>
          <a:p>
            <a:pPr algn="ctr">
              <a:buNone/>
            </a:pPr>
            <a:r>
              <a:rPr lang="ru-RU" sz="2400" dirty="0"/>
              <a:t>с</a:t>
            </a:r>
            <a:r>
              <a:rPr lang="ru-RU" sz="2400" dirty="0" smtClean="0"/>
              <a:t>амарий</a:t>
            </a:r>
          </a:p>
          <a:p>
            <a:pPr algn="ctr">
              <a:buNone/>
            </a:pPr>
            <a:r>
              <a:rPr lang="ru-RU" sz="2400" dirty="0"/>
              <a:t>и</a:t>
            </a:r>
            <a:r>
              <a:rPr lang="ru-RU" sz="2400" dirty="0" smtClean="0"/>
              <a:t>ттрий</a:t>
            </a:r>
          </a:p>
          <a:p>
            <a:pPr algn="ctr">
              <a:buNone/>
            </a:pPr>
            <a:r>
              <a:rPr lang="ru-RU" sz="2400" dirty="0"/>
              <a:t>ц</a:t>
            </a:r>
            <a:r>
              <a:rPr lang="ru-RU" sz="2400" dirty="0" smtClean="0"/>
              <a:t>ирконий</a:t>
            </a:r>
          </a:p>
          <a:p>
            <a:pPr algn="ctr">
              <a:buNone/>
            </a:pPr>
            <a:r>
              <a:rPr lang="ru-RU" sz="2400" dirty="0" err="1"/>
              <a:t>ф</a:t>
            </a:r>
            <a:r>
              <a:rPr lang="ru-RU" sz="2400" dirty="0" err="1" smtClean="0"/>
              <a:t>ранций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/>
              <a:t>р</a:t>
            </a:r>
            <a:r>
              <a:rPr lang="ru-RU" sz="2400" dirty="0" smtClean="0"/>
              <a:t>одий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2) Вместо точек вставить слово «элемент» или слова «простое вещество».</a:t>
            </a:r>
          </a:p>
          <a:p>
            <a:r>
              <a:rPr lang="ru-RU" dirty="0"/>
              <a:t>а) атомы… меди входят в состав медного купороса;</a:t>
            </a:r>
          </a:p>
          <a:p>
            <a:r>
              <a:rPr lang="ru-RU" dirty="0"/>
              <a:t>б) молекула… кислорода в 16 раз тяжелее … водорода;</a:t>
            </a:r>
          </a:p>
          <a:p>
            <a:r>
              <a:rPr lang="ru-RU" dirty="0"/>
              <a:t>в) при образовании сульфида магния соединяются атомы … магния и … серы;</a:t>
            </a:r>
          </a:p>
          <a:p>
            <a:r>
              <a:rPr lang="ru-RU" dirty="0"/>
              <a:t>г) вода разлагается на … кислород и водород.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3) Даны формулы веществ:  </a:t>
            </a:r>
            <a:r>
              <a:rPr lang="en-US" dirty="0"/>
              <a:t>NO</a:t>
            </a:r>
            <a:r>
              <a:rPr lang="ru-RU" dirty="0"/>
              <a:t>, </a:t>
            </a:r>
            <a:r>
              <a:rPr lang="en-US" dirty="0"/>
              <a:t>Br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/>
              <a:t>H</a:t>
            </a:r>
            <a:r>
              <a:rPr lang="ru-RU" dirty="0"/>
              <a:t>, </a:t>
            </a:r>
            <a:r>
              <a:rPr lang="en-US" dirty="0"/>
              <a:t>CO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 err="1"/>
              <a:t>Cl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/>
              <a:t>N</a:t>
            </a:r>
            <a:r>
              <a:rPr lang="ru-RU" dirty="0"/>
              <a:t>, </a:t>
            </a:r>
            <a:r>
              <a:rPr lang="en-US" dirty="0"/>
              <a:t>F</a:t>
            </a:r>
            <a:r>
              <a:rPr lang="ru-RU" dirty="0"/>
              <a:t>. Одной чертой подчеркнуть символы химических элементов,  а двумя – формулы простых веществ.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ru-RU" dirty="0"/>
              <a:t>Даны формулы</a:t>
            </a:r>
            <a:r>
              <a:rPr lang="en-US" dirty="0"/>
              <a:t>: C, Na, O</a:t>
            </a:r>
            <a:r>
              <a:rPr lang="en-US" baseline="-25000" dirty="0"/>
              <a:t>2</a:t>
            </a:r>
            <a:r>
              <a:rPr lang="en-US" dirty="0"/>
              <a:t>, O, </a:t>
            </a:r>
            <a:r>
              <a:rPr lang="en-US" dirty="0" err="1"/>
              <a:t>Cl</a:t>
            </a:r>
            <a:r>
              <a:rPr lang="en-US" dirty="0"/>
              <a:t>, Ca, P</a:t>
            </a:r>
            <a:r>
              <a:rPr lang="en-US" baseline="-25000" dirty="0"/>
              <a:t>4</a:t>
            </a:r>
            <a:r>
              <a:rPr lang="en-US" dirty="0"/>
              <a:t>. </a:t>
            </a:r>
            <a:r>
              <a:rPr lang="ru-RU" dirty="0"/>
              <a:t>Какие из них представляют собой:</a:t>
            </a:r>
          </a:p>
          <a:p>
            <a:r>
              <a:rPr lang="ru-RU" dirty="0"/>
              <a:t>а) химический элемент,</a:t>
            </a:r>
          </a:p>
          <a:p>
            <a:r>
              <a:rPr lang="ru-RU" dirty="0"/>
              <a:t>б) простое вещество, </a:t>
            </a:r>
          </a:p>
          <a:p>
            <a:r>
              <a:rPr lang="ru-RU" dirty="0"/>
              <a:t>в) химический элемент и просто вещество?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письменной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1.а</a:t>
            </a:r>
            <a:r>
              <a:rPr lang="ru-RU" dirty="0"/>
              <a:t>) элемента,  б) простого вещества, в) элемента, элемента, г) простые вещества.</a:t>
            </a:r>
          </a:p>
          <a:p>
            <a:pPr>
              <a:buNone/>
            </a:pPr>
            <a:r>
              <a:rPr lang="ru-RU" dirty="0" smtClean="0"/>
              <a:t>    2.</a:t>
            </a:r>
            <a:r>
              <a:rPr lang="en-US" dirty="0"/>
              <a:t> NO, Br</a:t>
            </a:r>
            <a:r>
              <a:rPr lang="en-US" baseline="-25000" dirty="0"/>
              <a:t>2</a:t>
            </a:r>
            <a:r>
              <a:rPr lang="en-US" dirty="0"/>
              <a:t>, H, CO</a:t>
            </a:r>
            <a:r>
              <a:rPr lang="en-US" baseline="-25000" dirty="0"/>
              <a:t>2</a:t>
            </a:r>
            <a:r>
              <a:rPr lang="en-US" dirty="0"/>
              <a:t>, Cl</a:t>
            </a:r>
            <a:r>
              <a:rPr lang="en-US" baseline="-25000" dirty="0"/>
              <a:t>2</a:t>
            </a:r>
            <a:r>
              <a:rPr lang="en-US" dirty="0"/>
              <a:t>, N, F</a:t>
            </a:r>
            <a:endParaRPr lang="ru-RU" dirty="0"/>
          </a:p>
          <a:p>
            <a:pPr>
              <a:buNone/>
            </a:pPr>
            <a:r>
              <a:rPr lang="en-US" dirty="0"/>
              <a:t>       </a:t>
            </a:r>
            <a:r>
              <a:rPr lang="en-US" dirty="0" smtClean="0"/>
              <a:t>          </a:t>
            </a:r>
            <a:r>
              <a:rPr lang="en-US" dirty="0"/>
              <a:t>=     –            =    –   </a:t>
            </a:r>
            <a:r>
              <a:rPr lang="en-US" dirty="0" smtClean="0"/>
              <a:t>–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3.</a:t>
            </a:r>
            <a:r>
              <a:rPr lang="ru-RU" dirty="0"/>
              <a:t> а) </a:t>
            </a:r>
            <a:r>
              <a:rPr lang="en-US" dirty="0"/>
              <a:t>O</a:t>
            </a:r>
            <a:r>
              <a:rPr lang="ru-RU" dirty="0"/>
              <a:t>, </a:t>
            </a:r>
            <a:r>
              <a:rPr lang="en-US" dirty="0" err="1"/>
              <a:t>Cl</a:t>
            </a:r>
            <a:r>
              <a:rPr lang="ru-RU" dirty="0"/>
              <a:t>   </a:t>
            </a:r>
            <a:r>
              <a:rPr lang="ru-RU" dirty="0" smtClean="0"/>
              <a:t>  </a:t>
            </a:r>
            <a:r>
              <a:rPr lang="ru-RU" dirty="0"/>
              <a:t>б) </a:t>
            </a:r>
            <a:r>
              <a:rPr lang="en-US" dirty="0"/>
              <a:t>O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dirty="0"/>
              <a:t>P</a:t>
            </a:r>
            <a:r>
              <a:rPr lang="ru-RU" baseline="-25000" dirty="0"/>
              <a:t>4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/>
              <a:t>в) </a:t>
            </a:r>
            <a:r>
              <a:rPr lang="en-US" dirty="0"/>
              <a:t>C</a:t>
            </a:r>
            <a:r>
              <a:rPr lang="ru-RU" dirty="0"/>
              <a:t>, </a:t>
            </a:r>
            <a:r>
              <a:rPr lang="en-US" dirty="0"/>
              <a:t>Na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4" name="Содержимое 3" descr="сол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357430"/>
            <a:ext cx="428625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 ½ листочка, лежащего на вашем столе,  изобразите солнце с лучами. Число лучей покажет насколько вы довольны уроком.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</a:t>
            </a:r>
            <a:r>
              <a:rPr lang="ru-RU" dirty="0"/>
              <a:t>. Как превратить город Ростовской области в химический элемент?</a:t>
            </a:r>
          </a:p>
          <a:p>
            <a:endParaRPr lang="ru-RU" dirty="0"/>
          </a:p>
        </p:txBody>
      </p:sp>
      <p:pic>
        <p:nvPicPr>
          <p:cNvPr id="4" name="Рисунок 3" descr="эл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3" y="3279946"/>
            <a:ext cx="3570235" cy="2935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2. </a:t>
            </a:r>
            <a:r>
              <a:rPr lang="ru-RU" dirty="0"/>
              <a:t>Какой химический элемент начинается с «Н» и оканчивается тремя «Й»?</a:t>
            </a:r>
          </a:p>
          <a:p>
            <a:endParaRPr lang="ru-RU" dirty="0"/>
          </a:p>
        </p:txBody>
      </p:sp>
      <p:pic>
        <p:nvPicPr>
          <p:cNvPr id="4" name="Рисунок 3" descr="эл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5" y="3832174"/>
            <a:ext cx="3857653" cy="264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3</a:t>
            </a:r>
            <a:r>
              <a:rPr lang="ru-RU" dirty="0"/>
              <a:t>. НКИКВЕАЛЬС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/>
              <a:t>Выплесни напиток, останется </a:t>
            </a:r>
            <a:r>
              <a:rPr lang="ru-RU" dirty="0" smtClean="0"/>
              <a:t>химический  элемент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эл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7" y="3451108"/>
            <a:ext cx="2643206" cy="302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4</a:t>
            </a:r>
            <a:r>
              <a:rPr lang="ru-RU" dirty="0"/>
              <a:t>. Название, какой бабочки связано с названием химического элемента?</a:t>
            </a:r>
          </a:p>
          <a:p>
            <a:endParaRPr lang="ru-RU" dirty="0"/>
          </a:p>
        </p:txBody>
      </p:sp>
      <p:pic>
        <p:nvPicPr>
          <p:cNvPr id="4" name="Рисунок 3" descr="эл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817972"/>
            <a:ext cx="4286280" cy="255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5</a:t>
            </a:r>
            <a:r>
              <a:rPr lang="ru-RU" dirty="0"/>
              <a:t>. Убери первую букву в названии пресмыкающегося, чтобы получилось название химического элемента.</a:t>
            </a:r>
          </a:p>
          <a:p>
            <a:endParaRPr lang="ru-RU" dirty="0"/>
          </a:p>
        </p:txBody>
      </p:sp>
      <p:pic>
        <p:nvPicPr>
          <p:cNvPr id="4" name="Рисунок 3" descr="эл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773577"/>
            <a:ext cx="3714776" cy="273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6</a:t>
            </a:r>
            <a:r>
              <a:rPr lang="ru-RU" dirty="0"/>
              <a:t>. Какое название фазана связано с названием химического элемента?</a:t>
            </a:r>
          </a:p>
          <a:p>
            <a:endParaRPr lang="ru-RU" dirty="0"/>
          </a:p>
        </p:txBody>
      </p:sp>
      <p:pic>
        <p:nvPicPr>
          <p:cNvPr id="4" name="Рисунок 3" descr="эл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687622"/>
            <a:ext cx="4000528" cy="273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834</Words>
  <Application>Microsoft Office PowerPoint</Application>
  <PresentationFormat>Экран (4:3)</PresentationFormat>
  <Paragraphs>126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Химические элементы</vt:lpstr>
      <vt:lpstr>«Химический змей»</vt:lpstr>
      <vt:lpstr>Ответы к «химическому змею»</vt:lpstr>
      <vt:lpstr>Головоломки</vt:lpstr>
      <vt:lpstr>головоломки</vt:lpstr>
      <vt:lpstr>Головоломки</vt:lpstr>
      <vt:lpstr>Головоломки</vt:lpstr>
      <vt:lpstr>Головоломки</vt:lpstr>
      <vt:lpstr>Головоломки</vt:lpstr>
      <vt:lpstr>Головоломки</vt:lpstr>
      <vt:lpstr>Головоломки</vt:lpstr>
      <vt:lpstr>Головоломки</vt:lpstr>
      <vt:lpstr>Головоломки</vt:lpstr>
      <vt:lpstr>Тест напоминания</vt:lpstr>
      <vt:lpstr>Тест напоминания</vt:lpstr>
      <vt:lpstr>Тест напоминания</vt:lpstr>
      <vt:lpstr>Тест напоминания</vt:lpstr>
      <vt:lpstr>Тест напоминания</vt:lpstr>
      <vt:lpstr>Тест напоминания</vt:lpstr>
      <vt:lpstr>Тест напоминания</vt:lpstr>
      <vt:lpstr>Тест напоминания</vt:lpstr>
      <vt:lpstr>Ответы к тесту напоминания</vt:lpstr>
      <vt:lpstr>Выборочный тест</vt:lpstr>
      <vt:lpstr>Выборочный тест</vt:lpstr>
      <vt:lpstr>Выборочный тест</vt:lpstr>
      <vt:lpstr>Ответы к выборочному тесту</vt:lpstr>
      <vt:lpstr>Кроссворд</vt:lpstr>
      <vt:lpstr>Ответы к кроссворду</vt:lpstr>
      <vt:lpstr>Соревнование</vt:lpstr>
      <vt:lpstr>Письменная работа</vt:lpstr>
      <vt:lpstr>Письменная работа</vt:lpstr>
      <vt:lpstr>Письменная работа</vt:lpstr>
      <vt:lpstr>Ответы к письменной работе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элементы</dc:title>
  <dc:creator>Тамара</dc:creator>
  <cp:lastModifiedBy>Тамара</cp:lastModifiedBy>
  <cp:revision>43</cp:revision>
  <dcterms:created xsi:type="dcterms:W3CDTF">2013-07-18T09:12:04Z</dcterms:created>
  <dcterms:modified xsi:type="dcterms:W3CDTF">2013-07-18T18:52:44Z</dcterms:modified>
</cp:coreProperties>
</file>