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72" r:id="rId8"/>
    <p:sldId id="274" r:id="rId9"/>
    <p:sldId id="269" r:id="rId10"/>
    <p:sldId id="276" r:id="rId11"/>
    <p:sldId id="279" r:id="rId12"/>
    <p:sldId id="28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A2916-C726-4C42-AF46-645E5D4288E4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C296E-F365-4668-8C62-63D5F27C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68B5-0E6B-4463-9AD7-646B34BA029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8717-E5D9-48AD-BF45-B86B1B45D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1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25.jpeg"/><Relationship Id="rId10" Type="http://schemas.openxmlformats.org/officeDocument/2006/relationships/image" Target="../media/image35.jpeg"/><Relationship Id="rId4" Type="http://schemas.openxmlformats.org/officeDocument/2006/relationships/image" Target="../media/image1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vek.ru/dekor07.html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o.ru/art/?id=37" TargetMode="External"/><Relationship Id="rId4" Type="http://schemas.openxmlformats.org/officeDocument/2006/relationships/hyperlink" Target="http://www.russian-masters.net/34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5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rateshops.ru/catalog/pictures/5932437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96314" cy="16287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5006" y="1556792"/>
            <a:ext cx="85139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РУССКИЙ СИНЕ-ГОЛУБОЙ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УЗОР ГЖЕЛЬ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5488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общеобразовательное учреждение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средняя общеобразовательная школа № 569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Невского района Санкт-Петербурга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rateshops.ru/catalog/pictures/5932437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86935" y="0"/>
            <a:ext cx="1557065" cy="1628799"/>
          </a:xfrm>
          <a:prstGeom prst="rect">
            <a:avLst/>
          </a:prstGeom>
          <a:noFill/>
        </p:spPr>
      </p:pic>
      <p:pic>
        <p:nvPicPr>
          <p:cNvPr id="6" name="Picture 2" descr="http://www.rateshops.ru/catalog/pictures/5932437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3129308"/>
            <a:ext cx="3779912" cy="3728691"/>
          </a:xfrm>
          <a:prstGeom prst="rect">
            <a:avLst/>
          </a:prstGeom>
          <a:noFill/>
        </p:spPr>
      </p:pic>
      <p:pic>
        <p:nvPicPr>
          <p:cNvPr id="8" name="Picture 2" descr="http://www.rateshops.ru/catalog/pictures/5932437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652120" y="3129308"/>
            <a:ext cx="3491880" cy="37286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3" y="566124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2013 г.</a:t>
            </a:r>
            <a:endParaRPr lang="ru-RU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23728" y="1052736"/>
            <a:ext cx="5472608" cy="36003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Учитель ИЗО 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 </a:t>
            </a:r>
            <a:r>
              <a:rPr kumimoji="0" lang="ru-RU" sz="16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Стефейкина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 Татьяна Евгеньевна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ner Hand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Полет синей птицы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908050"/>
            <a:ext cx="7488237" cy="4525963"/>
          </a:xfrm>
        </p:spPr>
        <p:txBody>
          <a:bodyPr/>
          <a:lstStyle/>
          <a:p>
            <a:r>
              <a:rPr lang="ru-RU" sz="1800" b="1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</a:rPr>
              <a:t>В разные концы планеты улетают синие птицы </a:t>
            </a:r>
          </a:p>
          <a:p>
            <a:pPr>
              <a:buFontTx/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</a:rPr>
              <a:t>Гжели, чтобы украшать быт людей, воспитывать чувство прекрасного. </a:t>
            </a:r>
          </a:p>
        </p:txBody>
      </p:sp>
      <p:pic>
        <p:nvPicPr>
          <p:cNvPr id="19460" name="Picture 4" descr="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4600" cy="1193800"/>
          </a:xfrm>
          <a:prstGeom prst="rect">
            <a:avLst/>
          </a:prstGeom>
          <a:noFill/>
        </p:spPr>
      </p:pic>
      <p:pic>
        <p:nvPicPr>
          <p:cNvPr id="19461" name="Picture 5" descr="уз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13400"/>
            <a:ext cx="1193800" cy="1244600"/>
          </a:xfrm>
          <a:prstGeom prst="rect">
            <a:avLst/>
          </a:prstGeom>
          <a:noFill/>
        </p:spPr>
      </p:pic>
      <p:pic>
        <p:nvPicPr>
          <p:cNvPr id="19462" name="Picture 6" descr="уз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0200" y="0"/>
            <a:ext cx="1193800" cy="1244600"/>
          </a:xfrm>
          <a:prstGeom prst="rect">
            <a:avLst/>
          </a:prstGeom>
          <a:noFill/>
        </p:spPr>
      </p:pic>
      <p:pic>
        <p:nvPicPr>
          <p:cNvPr id="19463" name="Picture 7" descr="уз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9400" y="5664200"/>
            <a:ext cx="1244600" cy="1193800"/>
          </a:xfrm>
          <a:prstGeom prst="rect">
            <a:avLst/>
          </a:prstGeom>
          <a:noFill/>
        </p:spPr>
      </p:pic>
      <p:pic>
        <p:nvPicPr>
          <p:cNvPr id="19464" name="Picture 8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133600"/>
            <a:ext cx="2954338" cy="1970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5" name="Picture 9" descr="the_best"/>
          <p:cNvPicPr>
            <a:picLocks noChangeAspect="1" noChangeArrowheads="1"/>
          </p:cNvPicPr>
          <p:nvPr/>
        </p:nvPicPr>
        <p:blipFill>
          <a:blip r:embed="rId7" cstate="print">
            <a:lum contrast="12000"/>
          </a:blip>
          <a:srcRect/>
          <a:stretch>
            <a:fillRect/>
          </a:stretch>
        </p:blipFill>
        <p:spPr bwMode="auto">
          <a:xfrm>
            <a:off x="250825" y="981075"/>
            <a:ext cx="1123950" cy="1352550"/>
          </a:xfrm>
          <a:prstGeom prst="rect">
            <a:avLst/>
          </a:prstGeom>
          <a:noFill/>
        </p:spPr>
      </p:pic>
      <p:pic>
        <p:nvPicPr>
          <p:cNvPr id="19466" name="Picture 10" descr="баба с котом"/>
          <p:cNvPicPr>
            <a:picLocks noChangeAspect="1" noChangeArrowheads="1"/>
          </p:cNvPicPr>
          <p:nvPr/>
        </p:nvPicPr>
        <p:blipFill>
          <a:blip r:embed="rId8" cstate="print">
            <a:lum contrast="18000"/>
          </a:blip>
          <a:srcRect/>
          <a:stretch>
            <a:fillRect/>
          </a:stretch>
        </p:blipFill>
        <p:spPr bwMode="auto">
          <a:xfrm>
            <a:off x="1979613" y="2276475"/>
            <a:ext cx="836612" cy="1943100"/>
          </a:xfrm>
          <a:prstGeom prst="rect">
            <a:avLst/>
          </a:prstGeom>
          <a:noFill/>
        </p:spPr>
      </p:pic>
      <p:pic>
        <p:nvPicPr>
          <p:cNvPr id="19467" name="Picture 11" descr="кош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625" y="2276475"/>
            <a:ext cx="1354138" cy="1368425"/>
          </a:xfrm>
          <a:prstGeom prst="rect">
            <a:avLst/>
          </a:prstGeom>
          <a:noFill/>
        </p:spPr>
      </p:pic>
      <p:pic>
        <p:nvPicPr>
          <p:cNvPr id="19468" name="Picture 12" descr="три"/>
          <p:cNvPicPr>
            <a:picLocks noChangeAspect="1" noChangeArrowheads="1"/>
          </p:cNvPicPr>
          <p:nvPr/>
        </p:nvPicPr>
        <p:blipFill>
          <a:blip r:embed="rId10" cstate="print">
            <a:lum contrast="6000"/>
          </a:blip>
          <a:srcRect/>
          <a:stretch>
            <a:fillRect/>
          </a:stretch>
        </p:blipFill>
        <p:spPr bwMode="auto">
          <a:xfrm>
            <a:off x="250825" y="2276475"/>
            <a:ext cx="1454150" cy="1943100"/>
          </a:xfrm>
          <a:prstGeom prst="rect">
            <a:avLst/>
          </a:prstGeom>
          <a:noFill/>
        </p:spPr>
      </p:pic>
      <p:pic>
        <p:nvPicPr>
          <p:cNvPr id="19469" name="Picture 13" descr="kp5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3938" y="2276475"/>
            <a:ext cx="1420812" cy="2089150"/>
          </a:xfrm>
          <a:prstGeom prst="rect">
            <a:avLst/>
          </a:prstGeom>
          <a:noFill/>
        </p:spPr>
      </p:pic>
      <p:pic>
        <p:nvPicPr>
          <p:cNvPr id="19470" name="Picture 14" descr="5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088" y="4292600"/>
            <a:ext cx="1800225" cy="1800225"/>
          </a:xfrm>
          <a:prstGeom prst="rect">
            <a:avLst/>
          </a:prstGeom>
          <a:noFill/>
        </p:spPr>
      </p:pic>
      <p:pic>
        <p:nvPicPr>
          <p:cNvPr id="19472" name="Picture 16" descr="все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8038" y="4365625"/>
            <a:ext cx="2447925" cy="1755775"/>
          </a:xfrm>
          <a:prstGeom prst="rect">
            <a:avLst/>
          </a:prstGeom>
          <a:noFill/>
        </p:spPr>
      </p:pic>
      <p:pic>
        <p:nvPicPr>
          <p:cNvPr id="19473" name="Picture 17" descr="часы"/>
          <p:cNvPicPr>
            <a:picLocks noChangeAspect="1" noChangeArrowheads="1"/>
          </p:cNvPicPr>
          <p:nvPr/>
        </p:nvPicPr>
        <p:blipFill>
          <a:blip r:embed="rId14" cstate="print">
            <a:lum contrast="12000"/>
          </a:blip>
          <a:srcRect/>
          <a:stretch>
            <a:fillRect/>
          </a:stretch>
        </p:blipFill>
        <p:spPr bwMode="auto">
          <a:xfrm>
            <a:off x="6877050" y="4437063"/>
            <a:ext cx="1238250" cy="165576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Итоговые вопросы: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000" dirty="0">
                <a:solidFill>
                  <a:srgbClr val="660066"/>
                </a:solidFill>
              </a:rPr>
              <a:t>Почему промысел имеет такое название?</a:t>
            </a:r>
          </a:p>
          <a:p>
            <a:pPr marL="609600" indent="-609600">
              <a:buFontTx/>
              <a:buAutoNum type="arabicPeriod"/>
            </a:pPr>
            <a:r>
              <a:rPr lang="ru-RU" sz="2000" dirty="0">
                <a:solidFill>
                  <a:srgbClr val="660066"/>
                </a:solidFill>
              </a:rPr>
              <a:t>Какие изделия изготавливали мастера Гжели?</a:t>
            </a:r>
          </a:p>
          <a:p>
            <a:pPr marL="609600" indent="-609600">
              <a:buFontTx/>
              <a:buAutoNum type="arabicPeriod"/>
            </a:pPr>
            <a:r>
              <a:rPr lang="ru-RU" sz="2000" dirty="0">
                <a:solidFill>
                  <a:srgbClr val="660066"/>
                </a:solidFill>
              </a:rPr>
              <a:t>Какими цветами расписывали мастера Гжели первую посуду?</a:t>
            </a:r>
          </a:p>
          <a:p>
            <a:pPr marL="609600" indent="-609600">
              <a:buFontTx/>
              <a:buAutoNum type="arabicPeriod"/>
            </a:pPr>
            <a:r>
              <a:rPr lang="ru-RU" sz="2000" dirty="0">
                <a:solidFill>
                  <a:srgbClr val="660066"/>
                </a:solidFill>
              </a:rPr>
              <a:t>Какие цвета используют мастера Гжели в наше время?</a:t>
            </a:r>
          </a:p>
          <a:p>
            <a:pPr marL="609600" indent="-609600">
              <a:buFontTx/>
              <a:buAutoNum type="arabicPeriod"/>
            </a:pPr>
            <a:r>
              <a:rPr lang="ru-RU" sz="2000" dirty="0">
                <a:solidFill>
                  <a:srgbClr val="660066"/>
                </a:solidFill>
              </a:rPr>
              <a:t>Какие узоры используют мастера Гжели?</a:t>
            </a:r>
          </a:p>
          <a:p>
            <a:pPr marL="609600" indent="-609600">
              <a:buFontTx/>
              <a:buNone/>
            </a:pPr>
            <a:endParaRPr lang="ru-RU" sz="2000" dirty="0">
              <a:solidFill>
                <a:srgbClr val="660066"/>
              </a:solidFill>
            </a:endParaRPr>
          </a:p>
          <a:p>
            <a:pPr marL="609600" indent="-609600">
              <a:buFontTx/>
              <a:buNone/>
            </a:pPr>
            <a:endParaRPr lang="ru-RU" sz="2000" dirty="0">
              <a:solidFill>
                <a:srgbClr val="660066"/>
              </a:solidFill>
            </a:endParaRPr>
          </a:p>
          <a:p>
            <a:pPr marL="609600" indent="-609600">
              <a:buFontTx/>
              <a:buNone/>
            </a:pPr>
            <a:endParaRPr lang="ru-RU" sz="2000" dirty="0">
              <a:solidFill>
                <a:srgbClr val="660066"/>
              </a:solidFill>
            </a:endParaRPr>
          </a:p>
          <a:p>
            <a:pPr marL="609600" indent="-609600">
              <a:buFontTx/>
              <a:buNone/>
            </a:pPr>
            <a:endParaRPr lang="ru-RU" sz="2000" dirty="0">
              <a:solidFill>
                <a:srgbClr val="660066"/>
              </a:solidFill>
            </a:endParaRPr>
          </a:p>
          <a:p>
            <a:pPr marL="609600" indent="-609600">
              <a:buFontTx/>
              <a:buAutoNum type="arabicPeriod"/>
            </a:pPr>
            <a:endParaRPr lang="ru-RU" sz="2000" dirty="0">
              <a:solidFill>
                <a:srgbClr val="660066"/>
              </a:solidFill>
            </a:endParaRPr>
          </a:p>
          <a:p>
            <a:pPr marL="609600" indent="-609600">
              <a:buFontTx/>
              <a:buAutoNum type="arabicPeriod"/>
            </a:pPr>
            <a:endParaRPr lang="ru-RU" dirty="0"/>
          </a:p>
        </p:txBody>
      </p:sp>
      <p:pic>
        <p:nvPicPr>
          <p:cNvPr id="21508" name="Picture 4" descr="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4600" cy="1193800"/>
          </a:xfrm>
          <a:prstGeom prst="rect">
            <a:avLst/>
          </a:prstGeom>
          <a:noFill/>
        </p:spPr>
      </p:pic>
      <p:pic>
        <p:nvPicPr>
          <p:cNvPr id="21509" name="Picture 5" descr="уз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13400"/>
            <a:ext cx="1193800" cy="1244600"/>
          </a:xfrm>
          <a:prstGeom prst="rect">
            <a:avLst/>
          </a:prstGeom>
          <a:noFill/>
        </p:spPr>
      </p:pic>
      <p:pic>
        <p:nvPicPr>
          <p:cNvPr id="21510" name="Picture 6" descr="уз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0200" y="0"/>
            <a:ext cx="1193800" cy="1244600"/>
          </a:xfrm>
          <a:prstGeom prst="rect">
            <a:avLst/>
          </a:prstGeom>
          <a:noFill/>
        </p:spPr>
      </p:pic>
      <p:pic>
        <p:nvPicPr>
          <p:cNvPr id="21511" name="Picture 7" descr="уз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9400" y="5664200"/>
            <a:ext cx="1244600" cy="1193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76672"/>
            <a:ext cx="44999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Научись рисовать узор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гжель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Выложи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палитру белую и синюю гуашь друг напротив друга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Смочи кисть водой и набери на неё белую гуашь. На кончик этой же кисти нанеси синюю гуашь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Коснись бумаги носиком кисти, затем прижми кисть к бумаге и проведи линию любой формы.  Во время работы кистью краски перемешиваются на границе и получается новый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оттенок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Линия становится художественной и состоит из нескольких оттенков синего цвета. Для каждого нового мазка обновляй кисть на палитре.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http://www.nogtiki.com/data/design/ethnic_nail_art/gjel_elemen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630729" cy="2539526"/>
          </a:xfrm>
          <a:prstGeom prst="rect">
            <a:avLst/>
          </a:prstGeom>
          <a:noFill/>
        </p:spPr>
      </p:pic>
      <p:pic>
        <p:nvPicPr>
          <p:cNvPr id="7" name="Picture 2" descr="http://www.nogtiki.com/data/design/ethnic_nail_art/gjel_eleme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4293096"/>
            <a:ext cx="4375061" cy="2334017"/>
          </a:xfrm>
          <a:prstGeom prst="rect">
            <a:avLst/>
          </a:prstGeom>
          <a:noFill/>
        </p:spPr>
      </p:pic>
      <p:pic>
        <p:nvPicPr>
          <p:cNvPr id="8" name="Picture 5" descr="уз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45054"/>
            <a:ext cx="971600" cy="1012945"/>
          </a:xfrm>
          <a:prstGeom prst="rect">
            <a:avLst/>
          </a:prstGeom>
          <a:noFill/>
        </p:spPr>
      </p:pic>
      <p:pic>
        <p:nvPicPr>
          <p:cNvPr id="9" name="Picture 5" descr="уз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935800" y="0"/>
            <a:ext cx="1208199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</a:rPr>
              <a:t>Используемая литература: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/>
              <a:t>Алексахин </a:t>
            </a:r>
            <a:r>
              <a:rPr lang="ru-RU" sz="2000" dirty="0"/>
              <a:t>Н.Н. Гжельская роспись -  М. Народное образование.2008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С.Г. </a:t>
            </a:r>
            <a:r>
              <a:rPr lang="ru-RU" sz="2000" dirty="0" err="1" smtClean="0"/>
              <a:t>Ашикова</a:t>
            </a:r>
            <a:r>
              <a:rPr lang="ru-RU" sz="2000" dirty="0" smtClean="0"/>
              <a:t> Изобразительное искусство 4 класс- Издательство «Учебная литература».2012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Горяева Н.А., Островская О.В. Декоративно-прикладное искусство в жизни человека – М.Просвещение, 2000</a:t>
            </a:r>
          </a:p>
          <a:p>
            <a:pPr>
              <a:lnSpc>
                <a:spcPct val="90000"/>
              </a:lnSpc>
            </a:pPr>
            <a:endParaRPr lang="ru-RU" sz="20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</a:rPr>
              <a:t>Электронные ресурсы:</a:t>
            </a:r>
          </a:p>
          <a:p>
            <a:pPr>
              <a:lnSpc>
                <a:spcPct val="90000"/>
              </a:lnSpc>
            </a:pPr>
            <a:r>
              <a:rPr lang="ru-RU" sz="1800" b="1" dirty="0"/>
              <a:t>Мультимедиа. Мировая художественная культура. </a:t>
            </a:r>
            <a:r>
              <a:rPr lang="en-US" sz="1800" b="1" dirty="0"/>
              <a:t>CD</a:t>
            </a:r>
            <a:r>
              <a:rPr lang="ru-RU" sz="1800" b="1" dirty="0"/>
              <a:t>.2007г.</a:t>
            </a:r>
            <a:r>
              <a:rPr lang="ru-RU" sz="18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hlinkClick r:id="rId2"/>
              </a:rPr>
              <a:t>http://ru.wikipedia.org/wiki/</a:t>
            </a: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dirty="0">
                <a:hlinkClick r:id="rId3"/>
              </a:rPr>
              <a:t>http://www.artvek.ru/dekor07.html</a:t>
            </a: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dirty="0">
                <a:hlinkClick r:id="rId4"/>
              </a:rPr>
              <a:t>http://www.russian-masters.net/34.php</a:t>
            </a: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dirty="0">
                <a:hlinkClick r:id="rId5"/>
              </a:rPr>
              <a:t>http://www.lio.ru/art/?id=37</a:t>
            </a: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>
              <a:lnSpc>
                <a:spcPct val="90000"/>
              </a:lnSpc>
            </a:pPr>
            <a:endParaRPr lang="ru-RU" sz="1800" dirty="0">
              <a:solidFill>
                <a:schemeClr val="accent2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18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ru-RU" sz="18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6096" y="188640"/>
            <a:ext cx="3707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Есть в России такое местечко,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Где белая рощица, синяя речка.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этой негромкой российской природе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Слышится эхо волшебных мелодий.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 светлеет вода родниковая,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 дыхание ветра слышней: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Расцветет Гжель васильковая,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Незабудковая Гжель.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(П. Синявский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http://img0.liveinternet.ru/images/attach/c/6/90/480/90480180_2222299_gzhe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895850" cy="666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924944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  самом центре России, в живописном подмосковном регионе (Раменский район) производят фарфор с нарядной синей росписью и многоцветной майоликой. Гжель — это колыбель и основной центр русской керамики. Здесь она зарождалась, и здесь проявились ее высшие достижения, как наглядный образец наследия народного искусства.</a:t>
            </a:r>
          </a:p>
        </p:txBody>
      </p:sp>
      <p:pic>
        <p:nvPicPr>
          <p:cNvPr id="4" name="Picture 2" descr="http://geoid.ru/static/user/photos/thumbs3/9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782643" cy="2088232"/>
          </a:xfrm>
          <a:prstGeom prst="rect">
            <a:avLst/>
          </a:prstGeom>
          <a:noFill/>
        </p:spPr>
      </p:pic>
      <p:pic>
        <p:nvPicPr>
          <p:cNvPr id="7" name="Picture 21" descr="гжель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95536" y="3068960"/>
            <a:ext cx="2389396" cy="3529137"/>
          </a:xfrm>
          <a:prstGeom prst="rect">
            <a:avLst/>
          </a:prstGeom>
          <a:noFill/>
        </p:spPr>
      </p:pic>
      <p:pic>
        <p:nvPicPr>
          <p:cNvPr id="8" name="Picture 11" descr="въезд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3635896" y="1556792"/>
            <a:ext cx="1841500" cy="1395412"/>
          </a:xfrm>
          <a:prstGeom prst="rect">
            <a:avLst/>
          </a:prstGeom>
          <a:noFill/>
        </p:spPr>
      </p:pic>
      <p:pic>
        <p:nvPicPr>
          <p:cNvPr id="9" name="Picture 17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836712"/>
            <a:ext cx="2764261" cy="20882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    Деревня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- Гжель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6064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        История промысла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836712"/>
            <a:ext cx="4302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660066"/>
                </a:solidFill>
              </a:rPr>
              <a:t>Богатые залежи гончарных глин навели местных жителей Гжели на мысль о </a:t>
            </a:r>
            <a:r>
              <a:rPr lang="ru-RU" i="1" dirty="0" smtClean="0">
                <a:solidFill>
                  <a:srgbClr val="660066"/>
                </a:solidFill>
              </a:rPr>
              <a:t>изготовлении </a:t>
            </a:r>
            <a:r>
              <a:rPr lang="ru-RU" i="1" dirty="0" smtClean="0">
                <a:solidFill>
                  <a:srgbClr val="660066"/>
                </a:solidFill>
              </a:rPr>
              <a:t>фаянсовой посуды.</a:t>
            </a:r>
            <a:endParaRPr lang="ru-RU" i="1" dirty="0">
              <a:solidFill>
                <a:srgbClr val="66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221088"/>
            <a:ext cx="432048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О гжельских глинах было известно и в Москве. В 1663 царь Алексей Михайлович издал указ: «...во Гжельской волости для аптекарских и алхимических сосудов приискать глины, которая глина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годица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к аптекарских сосудам».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Picture 5" descr="left_middle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5174052" y="4221088"/>
            <a:ext cx="3575156" cy="234004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8" descr="976-s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79512" y="188640"/>
            <a:ext cx="2371427" cy="3528392"/>
          </a:xfrm>
          <a:prstGeom prst="rect">
            <a:avLst/>
          </a:prstGeom>
          <a:noFill/>
        </p:spPr>
      </p:pic>
      <p:pic>
        <p:nvPicPr>
          <p:cNvPr id="11" name="Picture 9" descr="980-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16832"/>
            <a:ext cx="3500330" cy="1584176"/>
          </a:xfrm>
          <a:prstGeom prst="rect">
            <a:avLst/>
          </a:prstGeom>
          <a:noFill/>
        </p:spPr>
      </p:pic>
      <p:pic>
        <p:nvPicPr>
          <p:cNvPr id="13" name="Picture 7" descr="ц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6660232" y="332656"/>
            <a:ext cx="2265363" cy="331152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6534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FontTx/>
              <a:buChar char="•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Конец XVIII века явился временем расцвета гжельской майолики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Tx/>
              <a:buChar char="•"/>
              <a:tabLst>
                <a:tab pos="457200" algn="l"/>
              </a:tabLs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Мастера  создавали нарядную посуду: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квасники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— декоративные кувшины с кольцевидным туловом, высокой куполообразной крышкой, длинным изогнутым носиком, часто на четырех округлых ножках;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8864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Майолика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gkvas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2413351" cy="3312790"/>
          </a:xfrm>
          <a:prstGeom prst="rect">
            <a:avLst/>
          </a:prstGeom>
          <a:noFill/>
        </p:spPr>
      </p:pic>
      <p:pic>
        <p:nvPicPr>
          <p:cNvPr id="8" name="Picture 7" descr="f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339752" cy="3353363"/>
          </a:xfrm>
          <a:prstGeom prst="rect">
            <a:avLst/>
          </a:prstGeom>
          <a:noFill/>
        </p:spPr>
      </p:pic>
      <p:pic>
        <p:nvPicPr>
          <p:cNvPr id="9" name="Picture 8" descr="gkumg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89040"/>
            <a:ext cx="2095164" cy="2331715"/>
          </a:xfrm>
          <a:prstGeom prst="rect">
            <a:avLst/>
          </a:prstGeom>
          <a:noFill/>
        </p:spPr>
      </p:pic>
      <p:pic>
        <p:nvPicPr>
          <p:cNvPr id="10" name="Picture 9" descr="gso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365104"/>
            <a:ext cx="2354957" cy="17580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7824" y="2636912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Кумганы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кувшины,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рукомои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, кружки-шутихи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(«напейся — не облейся»),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блюда, тарелки и др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020.radikal.ru/i713/1302/2a/4551233039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544616" cy="45494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0466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  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От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майолики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к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полуфаянсу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05273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С конца 18 в.</a:t>
            </a:r>
            <a:r>
              <a:rPr lang="ru-RU" dirty="0" smtClean="0">
                <a:solidFill>
                  <a:srgbClr val="660066"/>
                </a:solidFill>
              </a:rPr>
              <a:t> и до 1820-x годов в Гжели происходит переход от майолики к </a:t>
            </a:r>
            <a:r>
              <a:rPr lang="ru-RU" dirty="0" err="1" smtClean="0">
                <a:solidFill>
                  <a:srgbClr val="660066"/>
                </a:solidFill>
              </a:rPr>
              <a:t>полуфаянсу</a:t>
            </a:r>
            <a:r>
              <a:rPr lang="ru-RU" dirty="0" smtClean="0">
                <a:solidFill>
                  <a:srgbClr val="660066"/>
                </a:solidFill>
              </a:rPr>
              <a:t>. Меняется и роспись изделий — от </a:t>
            </a:r>
            <a:r>
              <a:rPr lang="ru-RU" dirty="0" err="1" smtClean="0">
                <a:solidFill>
                  <a:srgbClr val="660066"/>
                </a:solidFill>
              </a:rPr>
              <a:t>многоцветья</a:t>
            </a:r>
            <a:r>
              <a:rPr lang="ru-RU" dirty="0" smtClean="0">
                <a:solidFill>
                  <a:srgbClr val="660066"/>
                </a:solidFill>
              </a:rPr>
              <a:t>, характерного для майолики, </a:t>
            </a:r>
            <a:r>
              <a:rPr lang="ru-RU" b="1" dirty="0" smtClean="0">
                <a:solidFill>
                  <a:srgbClr val="660066"/>
                </a:solidFill>
              </a:rPr>
              <a:t>к одноцветной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подглазурной</a:t>
            </a:r>
            <a:r>
              <a:rPr lang="ru-RU" dirty="0" smtClean="0">
                <a:solidFill>
                  <a:srgbClr val="660066"/>
                </a:solidFill>
              </a:rPr>
              <a:t> росписи кобальтом. 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6146" name="Picture 2" descr="http://auto.ur.ru/img/audio_cd_covers/1001554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1835696" cy="4530080"/>
          </a:xfrm>
          <a:prstGeom prst="rect">
            <a:avLst/>
          </a:prstGeom>
          <a:noFill/>
        </p:spPr>
      </p:pic>
      <p:pic>
        <p:nvPicPr>
          <p:cNvPr id="7" name="Picture 2" descr="http://auto.ur.ru/img/audio_cd_covers/1001554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988840"/>
            <a:ext cx="1835696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Гжельские мотивы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196975"/>
            <a:ext cx="3467100" cy="1541463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Деревня в Подмосковье 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Прославилась теперь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Известно всем в народе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Ее названье Гжель.</a:t>
            </a:r>
            <a:endParaRPr lang="ru-RU" sz="1800" b="1" dirty="0">
              <a:solidFill>
                <a:schemeClr val="accent4">
                  <a:lumMod val="75000"/>
                </a:schemeClr>
              </a:solidFill>
              <a:latin typeface="Courier New" pitchFamily="49" charset="0"/>
            </a:endParaRPr>
          </a:p>
        </p:txBody>
      </p:sp>
      <p:pic>
        <p:nvPicPr>
          <p:cNvPr id="16388" name="Picture 4" descr="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4600" cy="1193800"/>
          </a:xfrm>
          <a:prstGeom prst="rect">
            <a:avLst/>
          </a:prstGeom>
          <a:noFill/>
        </p:spPr>
      </p:pic>
      <p:pic>
        <p:nvPicPr>
          <p:cNvPr id="16389" name="Picture 5" descr="узоры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0" y="5613400"/>
            <a:ext cx="1193800" cy="1244600"/>
          </a:xfrm>
          <a:prstGeom prst="rect">
            <a:avLst/>
          </a:prstGeom>
          <a:noFill/>
        </p:spPr>
      </p:pic>
      <p:pic>
        <p:nvPicPr>
          <p:cNvPr id="16390" name="Picture 6" descr="уз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0200" y="0"/>
            <a:ext cx="1193800" cy="1244600"/>
          </a:xfrm>
          <a:prstGeom prst="rect">
            <a:avLst/>
          </a:prstGeom>
          <a:noFill/>
        </p:spPr>
      </p:pic>
      <p:pic>
        <p:nvPicPr>
          <p:cNvPr id="16393" name="Picture 9" descr="чч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539750" y="3716338"/>
            <a:ext cx="1924050" cy="2233612"/>
          </a:xfrm>
          <a:prstGeom prst="rect">
            <a:avLst/>
          </a:prstGeom>
          <a:noFill/>
        </p:spPr>
      </p:pic>
      <p:pic>
        <p:nvPicPr>
          <p:cNvPr id="16394" name="Picture 10" descr="ччч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6877050" y="836613"/>
            <a:ext cx="1579563" cy="1871662"/>
          </a:xfrm>
          <a:prstGeom prst="rect">
            <a:avLst/>
          </a:prstGeom>
          <a:noFill/>
        </p:spPr>
      </p:pic>
      <p:pic>
        <p:nvPicPr>
          <p:cNvPr id="16395" name="Picture 11" descr="рррр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6156325" y="4076700"/>
            <a:ext cx="2154238" cy="1893888"/>
          </a:xfrm>
          <a:prstGeom prst="rect">
            <a:avLst/>
          </a:prstGeom>
          <a:noFill/>
        </p:spPr>
      </p:pic>
      <p:pic>
        <p:nvPicPr>
          <p:cNvPr id="16396" name="Picture 12" descr="рр"/>
          <p:cNvPicPr>
            <a:picLocks noChangeAspect="1" noChangeArrowheads="1"/>
          </p:cNvPicPr>
          <p:nvPr/>
        </p:nvPicPr>
        <p:blipFill>
          <a:blip r:embed="rId8" cstate="print">
            <a:lum contrast="6000"/>
          </a:blip>
          <a:srcRect/>
          <a:stretch>
            <a:fillRect/>
          </a:stretch>
        </p:blipFill>
        <p:spPr bwMode="auto">
          <a:xfrm>
            <a:off x="3563938" y="2492375"/>
            <a:ext cx="1943100" cy="1708150"/>
          </a:xfrm>
          <a:prstGeom prst="rect">
            <a:avLst/>
          </a:prstGeom>
          <a:noFill/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2492375"/>
            <a:ext cx="37766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Гордятся в Гжели жители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Небесной синевой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Не встретите на свете вы 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Красоты такой.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700338" y="4724400"/>
            <a:ext cx="3187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Голубизну небесную,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Что сердцу так мила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Кисть мастера на чашку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Легко перенесла.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358353" y="2703423"/>
            <a:ext cx="363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</a:pPr>
            <a:r>
              <a:rPr lang="ru-RU" b="1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У каждого художника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  Есть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свой узор любимый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 И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в каждом отражается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Сторонушка родимая.</a:t>
            </a:r>
          </a:p>
        </p:txBody>
      </p:sp>
      <p:pic>
        <p:nvPicPr>
          <p:cNvPr id="16400" name="Picture 16" descr="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4600" cy="1193800"/>
          </a:xfrm>
          <a:prstGeom prst="rect">
            <a:avLst/>
          </a:prstGeom>
          <a:noFill/>
        </p:spPr>
      </p:pic>
      <p:pic>
        <p:nvPicPr>
          <p:cNvPr id="16402" name="Picture 18" descr="gzhelskaya-roza-agashka"/>
          <p:cNvPicPr>
            <a:picLocks noChangeAspect="1" noChangeArrowheads="1"/>
          </p:cNvPicPr>
          <p:nvPr/>
        </p:nvPicPr>
        <p:blipFill>
          <a:blip r:embed="rId9" cstate="print">
            <a:lum contrast="12000"/>
          </a:blip>
          <a:srcRect/>
          <a:stretch>
            <a:fillRect/>
          </a:stretch>
        </p:blipFill>
        <p:spPr bwMode="auto">
          <a:xfrm>
            <a:off x="755650" y="908050"/>
            <a:ext cx="1584325" cy="1563688"/>
          </a:xfrm>
          <a:prstGeom prst="rect">
            <a:avLst/>
          </a:prstGeom>
          <a:noFill/>
        </p:spPr>
      </p:pic>
      <p:pic>
        <p:nvPicPr>
          <p:cNvPr id="16403" name="Picture 19" descr="узоры"/>
          <p:cNvPicPr>
            <a:picLocks noChangeAspect="1" noChangeArrowheads="1"/>
          </p:cNvPicPr>
          <p:nvPr/>
        </p:nvPicPr>
        <p:blipFill>
          <a:blip r:embed="rId10" cstate="print">
            <a:lum contrast="12000"/>
          </a:blip>
          <a:srcRect/>
          <a:stretch>
            <a:fillRect/>
          </a:stretch>
        </p:blipFill>
        <p:spPr bwMode="auto">
          <a:xfrm>
            <a:off x="7899400" y="5664200"/>
            <a:ext cx="1244600" cy="11938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6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6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Гжельские мотивы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1341438"/>
            <a:ext cx="3755430" cy="175736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Ее трава шелковая</a:t>
            </a:r>
          </a:p>
          <a:p>
            <a:pPr>
              <a:buFontTx/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Ее цветы весенние</a:t>
            </a:r>
          </a:p>
          <a:p>
            <a:pPr>
              <a:buFontTx/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И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мастерство волшебное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Достойно восхищения.</a:t>
            </a:r>
          </a:p>
        </p:txBody>
      </p:sp>
      <p:pic>
        <p:nvPicPr>
          <p:cNvPr id="17413" name="Picture 5" descr="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4600" cy="1193800"/>
          </a:xfrm>
          <a:prstGeom prst="rect">
            <a:avLst/>
          </a:prstGeom>
          <a:noFill/>
        </p:spPr>
      </p:pic>
      <p:pic>
        <p:nvPicPr>
          <p:cNvPr id="17414" name="Picture 6" descr="уз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13400"/>
            <a:ext cx="1193800" cy="1244600"/>
          </a:xfrm>
          <a:prstGeom prst="rect">
            <a:avLst/>
          </a:prstGeom>
          <a:noFill/>
        </p:spPr>
      </p:pic>
      <p:pic>
        <p:nvPicPr>
          <p:cNvPr id="17415" name="Picture 7" descr="уз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0200" y="0"/>
            <a:ext cx="1193800" cy="1244600"/>
          </a:xfrm>
          <a:prstGeom prst="rect">
            <a:avLst/>
          </a:prstGeom>
          <a:noFill/>
        </p:spPr>
      </p:pic>
      <p:pic>
        <p:nvPicPr>
          <p:cNvPr id="17416" name="Picture 8" descr="уз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9400" y="5664200"/>
            <a:ext cx="1244600" cy="1193800"/>
          </a:xfrm>
          <a:prstGeom prst="rect">
            <a:avLst/>
          </a:prstGeom>
          <a:noFill/>
        </p:spPr>
      </p:pic>
      <p:pic>
        <p:nvPicPr>
          <p:cNvPr id="17419" name="Picture 11" descr="с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412875"/>
            <a:ext cx="2376488" cy="2052638"/>
          </a:xfrm>
          <a:prstGeom prst="rect">
            <a:avLst/>
          </a:prstGeom>
          <a:noFill/>
        </p:spPr>
      </p:pic>
      <p:pic>
        <p:nvPicPr>
          <p:cNvPr id="17420" name="Picture 12" descr="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1412875"/>
            <a:ext cx="1803400" cy="1871663"/>
          </a:xfrm>
          <a:prstGeom prst="rect">
            <a:avLst/>
          </a:prstGeom>
          <a:noFill/>
        </p:spPr>
      </p:pic>
      <p:pic>
        <p:nvPicPr>
          <p:cNvPr id="17431" name="Picture 23" descr="вв"/>
          <p:cNvPicPr>
            <a:picLocks noChangeAspect="1" noChangeArrowheads="1"/>
          </p:cNvPicPr>
          <p:nvPr/>
        </p:nvPicPr>
        <p:blipFill>
          <a:blip r:embed="rId8" cstate="print">
            <a:lum contrast="24000"/>
          </a:blip>
          <a:srcRect/>
          <a:stretch>
            <a:fillRect/>
          </a:stretch>
        </p:blipFill>
        <p:spPr bwMode="auto">
          <a:xfrm>
            <a:off x="2124075" y="3429000"/>
            <a:ext cx="5184775" cy="1184275"/>
          </a:xfrm>
          <a:prstGeom prst="rect">
            <a:avLst/>
          </a:prstGeom>
          <a:noFill/>
        </p:spPr>
      </p:pic>
      <p:pic>
        <p:nvPicPr>
          <p:cNvPr id="17436" name="Picture 28" descr="ввв"/>
          <p:cNvPicPr>
            <a:picLocks noChangeAspect="1" noChangeArrowheads="1"/>
          </p:cNvPicPr>
          <p:nvPr/>
        </p:nvPicPr>
        <p:blipFill>
          <a:blip r:embed="rId9" cstate="print">
            <a:lum contrast="12000"/>
          </a:blip>
          <a:srcRect/>
          <a:stretch>
            <a:fillRect/>
          </a:stretch>
        </p:blipFill>
        <p:spPr bwMode="auto">
          <a:xfrm>
            <a:off x="2484438" y="5084763"/>
            <a:ext cx="4883150" cy="13335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</a:rPr>
              <a:t>Творения мастеров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1628775"/>
            <a:ext cx="3322637" cy="4525963"/>
          </a:xfrm>
        </p:spPr>
        <p:txBody>
          <a:bodyPr/>
          <a:lstStyle/>
          <a:p>
            <a:r>
              <a:rPr lang="ru-RU" sz="1800" b="1" i="1" dirty="0">
                <a:solidFill>
                  <a:srgbClr val="660066"/>
                </a:solidFill>
              </a:rPr>
              <a:t>В течение многих десятилетий мастера Гжели  создавали изумительные по красоте и разнообразию росписи изразцы для оформления печей и каминов. </a:t>
            </a:r>
          </a:p>
          <a:p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Свыше 500 их образцов хранит теперь в своей коллекции Эрмитаж.</a:t>
            </a:r>
          </a:p>
        </p:txBody>
      </p:sp>
      <p:pic>
        <p:nvPicPr>
          <p:cNvPr id="18436" name="Picture 4" descr="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4600" cy="1193800"/>
          </a:xfrm>
          <a:prstGeom prst="rect">
            <a:avLst/>
          </a:prstGeom>
          <a:noFill/>
        </p:spPr>
      </p:pic>
      <p:pic>
        <p:nvPicPr>
          <p:cNvPr id="18437" name="Picture 5" descr="уз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13400"/>
            <a:ext cx="1193800" cy="1244600"/>
          </a:xfrm>
          <a:prstGeom prst="rect">
            <a:avLst/>
          </a:prstGeom>
          <a:noFill/>
        </p:spPr>
      </p:pic>
      <p:pic>
        <p:nvPicPr>
          <p:cNvPr id="18438" name="Picture 6" descr="уз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0200" y="0"/>
            <a:ext cx="1193800" cy="1244600"/>
          </a:xfrm>
          <a:prstGeom prst="rect">
            <a:avLst/>
          </a:prstGeom>
          <a:noFill/>
        </p:spPr>
      </p:pic>
      <p:pic>
        <p:nvPicPr>
          <p:cNvPr id="18439" name="Picture 7" descr="уз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9400" y="5664200"/>
            <a:ext cx="1244600" cy="1193800"/>
          </a:xfrm>
          <a:prstGeom prst="rect">
            <a:avLst/>
          </a:prstGeom>
          <a:noFill/>
        </p:spPr>
      </p:pic>
      <p:pic>
        <p:nvPicPr>
          <p:cNvPr id="18440" name="Picture 8" descr="печь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1116013" y="2060575"/>
            <a:ext cx="3511550" cy="36957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559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Гжельские мотивы</vt:lpstr>
      <vt:lpstr>Гжельские мотивы</vt:lpstr>
      <vt:lpstr>Творения мастеров</vt:lpstr>
      <vt:lpstr>Полет синей птицы</vt:lpstr>
      <vt:lpstr>Итоговые вопросы:</vt:lpstr>
      <vt:lpstr>Слайд 12</vt:lpstr>
      <vt:lpstr>Используемая литература: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32</cp:revision>
  <dcterms:created xsi:type="dcterms:W3CDTF">2013-10-14T16:28:51Z</dcterms:created>
  <dcterms:modified xsi:type="dcterms:W3CDTF">2013-10-15T15:33:33Z</dcterms:modified>
</cp:coreProperties>
</file>