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sldIdLst>
    <p:sldId id="256" r:id="rId2"/>
    <p:sldId id="257" r:id="rId3"/>
    <p:sldId id="262" r:id="rId4"/>
    <p:sldId id="263" r:id="rId5"/>
    <p:sldId id="264" r:id="rId6"/>
    <p:sldId id="266" r:id="rId7"/>
    <p:sldId id="268" r:id="rId8"/>
    <p:sldId id="267" r:id="rId9"/>
    <p:sldId id="272" r:id="rId10"/>
    <p:sldId id="269" r:id="rId11"/>
    <p:sldId id="273" r:id="rId12"/>
    <p:sldId id="274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BD23"/>
    <a:srgbClr val="3E6247"/>
    <a:srgbClr val="34523B"/>
    <a:srgbClr val="578964"/>
    <a:srgbClr val="419F7B"/>
    <a:srgbClr val="2FB19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09" autoAdjust="0"/>
  </p:normalViewPr>
  <p:slideViewPr>
    <p:cSldViewPr>
      <p:cViewPr varScale="1">
        <p:scale>
          <a:sx n="103" d="100"/>
          <a:sy n="103" d="100"/>
        </p:scale>
        <p:origin x="-121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84" y="393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2057400"/>
            <a:ext cx="4343400" cy="14478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4038600"/>
            <a:ext cx="4191000" cy="1143000"/>
          </a:xfrm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7315200" y="6248400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14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2590800" y="6248400"/>
            <a:ext cx="1219200" cy="457200"/>
          </a:xfrm>
        </p:spPr>
        <p:txBody>
          <a:bodyPr/>
          <a:lstStyle>
            <a:lvl1pPr>
              <a:defRPr/>
            </a:lvl1pPr>
          </a:lstStyle>
          <a:p>
            <a:fld id="{2C8BADA9-2A3D-4EFA-9707-0D0F3B268407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2299" name="Group 11"/>
          <p:cNvGrpSpPr>
            <a:grpSpLocks/>
          </p:cNvGrpSpPr>
          <p:nvPr/>
        </p:nvGrpSpPr>
        <p:grpSpPr bwMode="auto">
          <a:xfrm>
            <a:off x="1016000" y="0"/>
            <a:ext cx="5867400" cy="3822700"/>
            <a:chOff x="640" y="0"/>
            <a:chExt cx="3696" cy="2408"/>
          </a:xfrm>
        </p:grpSpPr>
        <p:sp>
          <p:nvSpPr>
            <p:cNvPr id="12300" name="Rectangle 12"/>
            <p:cNvSpPr>
              <a:spLocks noChangeArrowheads="1"/>
            </p:cNvSpPr>
            <p:nvPr/>
          </p:nvSpPr>
          <p:spPr bwMode="auto">
            <a:xfrm>
              <a:off x="1184" y="1368"/>
              <a:ext cx="3152" cy="1040"/>
            </a:xfrm>
            <a:prstGeom prst="rect">
              <a:avLst/>
            </a:prstGeom>
            <a:noFill/>
            <a:ln w="9525">
              <a:solidFill>
                <a:srgbClr val="99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1" name="Rectangle 13"/>
            <p:cNvSpPr>
              <a:spLocks noChangeArrowheads="1"/>
            </p:cNvSpPr>
            <p:nvPr/>
          </p:nvSpPr>
          <p:spPr bwMode="auto">
            <a:xfrm>
              <a:off x="1333" y="1232"/>
              <a:ext cx="2859" cy="10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2" name="Freeform 14"/>
            <p:cNvSpPr>
              <a:spLocks/>
            </p:cNvSpPr>
            <p:nvPr/>
          </p:nvSpPr>
          <p:spPr bwMode="auto">
            <a:xfrm>
              <a:off x="640" y="0"/>
              <a:ext cx="683" cy="17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624" y="1416"/>
                </a:cxn>
              </a:cxnLst>
              <a:rect l="0" t="0" r="r" b="b"/>
              <a:pathLst>
                <a:path w="624" h="1416">
                  <a:moveTo>
                    <a:pt x="0" y="0"/>
                  </a:moveTo>
                  <a:lnTo>
                    <a:pt x="0" y="1416"/>
                  </a:lnTo>
                  <a:lnTo>
                    <a:pt x="624" y="141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03" name="Freeform 15"/>
            <p:cNvSpPr>
              <a:spLocks/>
            </p:cNvSpPr>
            <p:nvPr/>
          </p:nvSpPr>
          <p:spPr bwMode="auto">
            <a:xfrm>
              <a:off x="768" y="0"/>
              <a:ext cx="416" cy="20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624" y="1416"/>
                </a:cxn>
              </a:cxnLst>
              <a:rect l="0" t="0" r="r" b="b"/>
              <a:pathLst>
                <a:path w="624" h="1416">
                  <a:moveTo>
                    <a:pt x="0" y="0"/>
                  </a:moveTo>
                  <a:lnTo>
                    <a:pt x="0" y="1416"/>
                  </a:lnTo>
                  <a:lnTo>
                    <a:pt x="624" y="1416"/>
                  </a:lnTo>
                </a:path>
              </a:pathLst>
            </a:cu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2" name="Picture 11" descr="liam_ball_1.g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600" y="381000"/>
            <a:ext cx="8667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335475-B7D2-4CB7-848E-A3CDC654A6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600" y="381000"/>
            <a:ext cx="16764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381000"/>
            <a:ext cx="48768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FA5F8-431D-4444-AA4B-87F03F7796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FF0034-7D33-428E-95FD-70181F17C09C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" name="Picture 6" descr="liam_ball_1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04800" y="4572000"/>
            <a:ext cx="86677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8445A-C02A-46F7-AAB0-C149509952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1676400"/>
            <a:ext cx="2628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676400"/>
            <a:ext cx="2628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9E5650-FE3E-415E-99FB-DC55E67313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18B39-FFC7-4B31-9FB2-DAD5058E0B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14E05-922C-47DE-8FFF-8BD4629D02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163D2-166D-4000-9DBD-43E7929699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D4AEF-4924-427B-8395-B19647BB4A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itmap_125.bmp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2009" t="15208" r="13008" b="12808"/>
          <a:stretch>
            <a:fillRect/>
          </a:stretch>
        </p:blipFill>
        <p:spPr>
          <a:xfrm>
            <a:off x="914400" y="1371600"/>
            <a:ext cx="5715000" cy="4572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3000" y="1752600"/>
            <a:ext cx="5257800" cy="3962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52600" y="60531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F0A05-54F0-4A82-A43E-259516F0F4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81000"/>
            <a:ext cx="5638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0" y="1676400"/>
            <a:ext cx="5410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00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8288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fld id="{87F288A8-6C74-4300-AECF-D83F95E5778D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11275" name="Group 11"/>
          <p:cNvGrpSpPr>
            <a:grpSpLocks/>
          </p:cNvGrpSpPr>
          <p:nvPr/>
        </p:nvGrpSpPr>
        <p:grpSpPr bwMode="auto">
          <a:xfrm>
            <a:off x="304800" y="165100"/>
            <a:ext cx="8813800" cy="6692900"/>
            <a:chOff x="192" y="104"/>
            <a:chExt cx="5552" cy="4216"/>
          </a:xfrm>
        </p:grpSpPr>
        <p:sp>
          <p:nvSpPr>
            <p:cNvPr id="11276" name="Rectangle 12"/>
            <p:cNvSpPr>
              <a:spLocks noChangeArrowheads="1"/>
            </p:cNvSpPr>
            <p:nvPr/>
          </p:nvSpPr>
          <p:spPr bwMode="auto">
            <a:xfrm>
              <a:off x="192" y="104"/>
              <a:ext cx="3763" cy="640"/>
            </a:xfrm>
            <a:prstGeom prst="rect">
              <a:avLst/>
            </a:prstGeom>
            <a:noFill/>
            <a:ln w="9525">
              <a:solidFill>
                <a:srgbClr val="99CC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7" name="Rectangle 13"/>
            <p:cNvSpPr>
              <a:spLocks noChangeArrowheads="1"/>
            </p:cNvSpPr>
            <p:nvPr/>
          </p:nvSpPr>
          <p:spPr bwMode="auto">
            <a:xfrm>
              <a:off x="296" y="192"/>
              <a:ext cx="3817" cy="6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8" name="Line 14"/>
            <p:cNvSpPr>
              <a:spLocks noChangeShapeType="1"/>
            </p:cNvSpPr>
            <p:nvPr/>
          </p:nvSpPr>
          <p:spPr bwMode="auto">
            <a:xfrm>
              <a:off x="1112" y="751"/>
              <a:ext cx="0" cy="35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79" name="Freeform 15"/>
            <p:cNvSpPr>
              <a:spLocks/>
            </p:cNvSpPr>
            <p:nvPr/>
          </p:nvSpPr>
          <p:spPr bwMode="auto">
            <a:xfrm>
              <a:off x="640" y="680"/>
              <a:ext cx="5104" cy="1792"/>
            </a:xfrm>
            <a:custGeom>
              <a:avLst/>
              <a:gdLst/>
              <a:ahLst/>
              <a:cxnLst>
                <a:cxn ang="0">
                  <a:pos x="4816" y="0"/>
                </a:cxn>
                <a:cxn ang="0">
                  <a:pos x="0" y="0"/>
                </a:cxn>
                <a:cxn ang="0">
                  <a:pos x="0" y="1984"/>
                </a:cxn>
                <a:cxn ang="0">
                  <a:pos x="448" y="1984"/>
                </a:cxn>
              </a:cxnLst>
              <a:rect l="0" t="0" r="r" b="b"/>
              <a:pathLst>
                <a:path w="4816" h="1984">
                  <a:moveTo>
                    <a:pt x="4816" y="0"/>
                  </a:moveTo>
                  <a:lnTo>
                    <a:pt x="0" y="0"/>
                  </a:lnTo>
                  <a:lnTo>
                    <a:pt x="0" y="1984"/>
                  </a:lnTo>
                  <a:lnTo>
                    <a:pt x="448" y="1984"/>
                  </a:lnTo>
                </a:path>
              </a:pathLst>
            </a:cu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>
        <p:tmplLst>
          <p:tmpl lvl="1">
            <p:tnLst>
              <p:par>
                <p:cTn presetID="45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26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26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26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26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5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2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267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 fmla="#ppt_w*sin(2.5*pi*$)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12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  <a:latin typeface="Comic Sans MS" pitchFamily="66" charset="0"/>
              </a:rPr>
              <a:t>Положение о требованиях </a:t>
            </a:r>
            <a:endParaRPr lang="en-US" sz="24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4038600"/>
            <a:ext cx="4576778" cy="2462234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к индивидуальному проекту          		учащихся		                                                         в рамках ФГОС 2 поколения</a:t>
            </a: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ru-RU" sz="1800" dirty="0" smtClean="0">
                <a:solidFill>
                  <a:srgbClr val="7030A0"/>
                </a:solidFill>
              </a:rPr>
              <a:t> </a:t>
            </a:r>
            <a:endParaRPr lang="ru-RU" sz="1800" dirty="0" smtClean="0">
              <a:solidFill>
                <a:srgbClr val="7030A0"/>
              </a:solidFill>
            </a:endParaRPr>
          </a:p>
          <a:p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Работа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учителя ИЗО </a:t>
            </a:r>
          </a:p>
          <a:p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МАОУ гимназия №2 г. Новороссийска </a:t>
            </a:r>
          </a:p>
          <a:p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Пальмовой Натальи Дмитриевны</a:t>
            </a:r>
          </a:p>
          <a:p>
            <a:pPr algn="ctr"/>
            <a:endParaRPr lang="ru-RU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en-US" sz="1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Технология защиты проекта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Выступление автора с докладом (до 10 минут).</a:t>
            </a:r>
          </a:p>
          <a:p>
            <a:r>
              <a:rPr lang="ru-RU" sz="2400" dirty="0" smtClean="0"/>
              <a:t>Вопросы участников конференции и ответы автора.</a:t>
            </a:r>
          </a:p>
          <a:p>
            <a:r>
              <a:rPr lang="ru-RU" sz="2400" dirty="0" smtClean="0"/>
              <a:t>Вопросы членов жюри и ответы автора.</a:t>
            </a:r>
          </a:p>
          <a:p>
            <a:r>
              <a:rPr lang="ru-RU" sz="2400" dirty="0" smtClean="0"/>
              <a:t>Выступление учащегося-рецензента с отзывом о работе.</a:t>
            </a:r>
          </a:p>
          <a:p>
            <a:r>
              <a:rPr lang="ru-RU" sz="2400" dirty="0" smtClean="0"/>
              <a:t>Ответы на замечания рецензента.</a:t>
            </a:r>
          </a:p>
          <a:p>
            <a:r>
              <a:rPr lang="ru-RU" sz="2400" dirty="0" smtClean="0"/>
              <a:t>Обмен мнениями о работе и рекомендации.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Оценивание работ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Жюри оценивает работы с учётом критериев (за каждый пункт от 1-3 баллов).</a:t>
            </a:r>
          </a:p>
          <a:p>
            <a:r>
              <a:rPr lang="ru-RU" sz="2400" dirty="0" smtClean="0"/>
              <a:t>Особо отличившимся ученикам прибавляется ещё 5 баллов. </a:t>
            </a:r>
          </a:p>
          <a:p>
            <a:r>
              <a:rPr lang="ru-RU" sz="2400" dirty="0" smtClean="0"/>
              <a:t> В итоге: при максимальном подсчёте, результат должен составить 44 балла,                                 минимум 13 баллов,                                                 в среднем это составит от 26 до34 баллов.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Подведение итогов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По окончании выступления докладчиков, экспертная комиссия выносит решение о награждении  учащихся поощрительными оценками по предмету,  в области которого проводились исследования, от одной пятёрки до трёх (в зависимости от набранных баллов) : минимальный уровень 1-«5», средний уровень 2-«5», максимум  3-«5». </a:t>
            </a:r>
          </a:p>
          <a:p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А также грамотой для </a:t>
            </a: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</a:rPr>
              <a:t>портфолио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</a:rPr>
              <a:t> ученику и руководителю проекта.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Требования к проекту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Учащиеся вправе самостоятельно выбирать в каком направлении им работать, в каком виде представлять комиссии научно-исследовательскую разработку.</a:t>
            </a:r>
            <a:endParaRPr lang="ru-RU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6067428" cy="685800"/>
          </a:xfrm>
        </p:spPr>
        <p:txBody>
          <a:bodyPr/>
          <a:lstStyle/>
          <a:p>
            <a:r>
              <a:rPr lang="ru-RU" sz="2400" dirty="0" smtClean="0">
                <a:solidFill>
                  <a:srgbClr val="FFC000"/>
                </a:solidFill>
                <a:latin typeface="Comic Sans MS" pitchFamily="66" charset="0"/>
              </a:rPr>
              <a:t>Направления в исследованиях</a:t>
            </a:r>
            <a:endParaRPr lang="ru-RU" sz="24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i="1" u="sng" dirty="0" smtClean="0">
                <a:solidFill>
                  <a:srgbClr val="FF0000"/>
                </a:solidFill>
              </a:rPr>
              <a:t>Гуманитарное </a:t>
            </a:r>
            <a:r>
              <a:rPr lang="ru-RU" sz="2000" b="1" i="1" dirty="0" smtClean="0">
                <a:solidFill>
                  <a:srgbClr val="FF0000"/>
                </a:solidFill>
              </a:rPr>
              <a:t>:</a:t>
            </a:r>
            <a:r>
              <a:rPr lang="ru-RU" sz="2000" dirty="0" smtClean="0">
                <a:solidFill>
                  <a:srgbClr val="FF0000"/>
                </a:solidFill>
              </a:rPr>
              <a:t>  </a:t>
            </a:r>
            <a:r>
              <a:rPr lang="ru-RU" sz="2000" dirty="0" smtClean="0"/>
              <a:t>литературоведение, «Я - гражданин России», лингвистика, история Отечества,  </a:t>
            </a:r>
            <a:r>
              <a:rPr lang="ru-RU" sz="2000" dirty="0" err="1" smtClean="0"/>
              <a:t>культурология</a:t>
            </a:r>
            <a:r>
              <a:rPr lang="ru-RU" sz="2000" dirty="0" smtClean="0"/>
              <a:t>, краеведение, правоведение, социология.</a:t>
            </a:r>
          </a:p>
          <a:p>
            <a:r>
              <a:rPr lang="ru-RU" sz="2000" b="1" i="1" u="sng" dirty="0" smtClean="0">
                <a:solidFill>
                  <a:srgbClr val="FF0000"/>
                </a:solidFill>
              </a:rPr>
              <a:t>Естественно-математическое направление</a:t>
            </a:r>
            <a:r>
              <a:rPr lang="ru-RU" sz="2000" b="1" i="1" dirty="0" smtClean="0">
                <a:solidFill>
                  <a:srgbClr val="FF0000"/>
                </a:solidFill>
              </a:rPr>
              <a:t>: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социальная экономика, химия, биология, математика, ЗОЖ, научная и практическая психология.</a:t>
            </a:r>
          </a:p>
          <a:p>
            <a:r>
              <a:rPr lang="ru-RU" sz="2000" b="1" i="1" u="sng" dirty="0" err="1" smtClean="0">
                <a:solidFill>
                  <a:srgbClr val="FF0000"/>
                </a:solidFill>
              </a:rPr>
              <a:t>Художественно-творчекое</a:t>
            </a:r>
            <a:r>
              <a:rPr lang="ru-RU" sz="2000" b="1" i="1" dirty="0" smtClean="0">
                <a:solidFill>
                  <a:srgbClr val="FF0000"/>
                </a:solidFill>
              </a:rPr>
              <a:t>: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изобразительное искусство, технология, музыка.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85918" y="1142984"/>
            <a:ext cx="6143668" cy="5181624"/>
          </a:xfrm>
        </p:spPr>
        <p:txBody>
          <a:bodyPr/>
          <a:lstStyle/>
          <a:p>
            <a:pPr>
              <a:buNone/>
            </a:pPr>
            <a:endParaRPr lang="ru-RU" sz="1600" dirty="0" smtClean="0"/>
          </a:p>
          <a:p>
            <a:r>
              <a:rPr lang="ru-RU" sz="1600" b="1" i="1" u="sng" dirty="0" smtClean="0">
                <a:solidFill>
                  <a:srgbClr val="C00000"/>
                </a:solidFill>
              </a:rPr>
              <a:t>Проблемно-реферативный</a:t>
            </a:r>
            <a:r>
              <a:rPr lang="ru-RU" sz="1600" b="1" i="1" dirty="0" smtClean="0">
                <a:solidFill>
                  <a:srgbClr val="C00000"/>
                </a:solidFill>
              </a:rPr>
              <a:t>: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34523B"/>
                </a:solidFill>
              </a:rPr>
              <a:t>аналитическое сопоставление данных различных литературных источников с целью освещения проблемы и проектирование вариантов её решения.</a:t>
            </a:r>
          </a:p>
          <a:p>
            <a:r>
              <a:rPr lang="ru-RU" sz="1600" b="1" i="1" u="sng" dirty="0" smtClean="0">
                <a:solidFill>
                  <a:srgbClr val="C00000"/>
                </a:solidFill>
              </a:rPr>
              <a:t>Аналитическо-систематизирующий</a:t>
            </a:r>
            <a:r>
              <a:rPr lang="ru-RU" sz="1600" b="1" i="1" dirty="0" smtClean="0">
                <a:solidFill>
                  <a:srgbClr val="C00000"/>
                </a:solidFill>
              </a:rPr>
              <a:t>: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34523B"/>
                </a:solidFill>
              </a:rPr>
              <a:t>наблюдение, фиксация, анализ, синтез, систематизация количественных и качественных показателей изучаемых процессов и явлений.</a:t>
            </a:r>
          </a:p>
          <a:p>
            <a:r>
              <a:rPr lang="ru-RU" sz="1600" b="1" i="1" u="sng" dirty="0" err="1" smtClean="0">
                <a:solidFill>
                  <a:srgbClr val="C00000"/>
                </a:solidFill>
              </a:rPr>
              <a:t>Диагностическо-прогностический</a:t>
            </a:r>
            <a:r>
              <a:rPr lang="ru-RU" sz="1600" b="1" i="1" dirty="0" smtClean="0">
                <a:solidFill>
                  <a:srgbClr val="C00000"/>
                </a:solidFill>
              </a:rPr>
              <a:t>: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34523B"/>
                </a:solidFill>
              </a:rPr>
              <a:t>изучение, отслеживание, объяснение и прогнозирование качественных или количественных изменений изучаемых систем, явлений, процессов.</a:t>
            </a:r>
          </a:p>
          <a:p>
            <a:r>
              <a:rPr lang="ru-RU" sz="1600" b="1" i="1" u="sng" dirty="0" err="1" smtClean="0">
                <a:solidFill>
                  <a:srgbClr val="C00000"/>
                </a:solidFill>
              </a:rPr>
              <a:t>Изобретательско-рационализаторский</a:t>
            </a:r>
            <a:r>
              <a:rPr lang="ru-RU" sz="1600" b="1" i="1" dirty="0" smtClean="0">
                <a:solidFill>
                  <a:srgbClr val="C00000"/>
                </a:solidFill>
              </a:rPr>
              <a:t>:</a:t>
            </a:r>
            <a:r>
              <a:rPr lang="ru-RU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34523B"/>
                </a:solidFill>
              </a:rPr>
              <a:t>проверка предположения о подтверждении или опровержении результата.</a:t>
            </a:r>
          </a:p>
          <a:p>
            <a:r>
              <a:rPr lang="ru-RU" sz="1600" b="1" i="1" u="sng" dirty="0" smtClean="0">
                <a:solidFill>
                  <a:srgbClr val="C00000"/>
                </a:solidFill>
              </a:rPr>
              <a:t>Проектно-поисковый</a:t>
            </a:r>
            <a:r>
              <a:rPr lang="ru-RU" sz="1600" dirty="0" smtClean="0">
                <a:solidFill>
                  <a:srgbClr val="34523B"/>
                </a:solidFill>
              </a:rPr>
              <a:t>: поиск, разработка и защита проекта – особая норма нового, где целевой установкой являются способы деятельности, а не накопление и анализ фактических знаний.</a:t>
            </a:r>
            <a:endParaRPr lang="ru-RU" sz="1600" dirty="0">
              <a:solidFill>
                <a:srgbClr val="34523B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 smtClean="0">
                <a:solidFill>
                  <a:srgbClr val="FFC000"/>
                </a:solidFill>
                <a:latin typeface="Comic Sans MS" pitchFamily="66" charset="0"/>
              </a:rPr>
              <a:t>Виды научно-исследовательской деятельности</a:t>
            </a:r>
            <a:r>
              <a:rPr lang="ru-RU" sz="2000" dirty="0" smtClean="0">
                <a:latin typeface="Comic Sans MS" pitchFamily="66" charset="0"/>
              </a:rPr>
              <a:t>: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omic Sans MS" pitchFamily="66" charset="0"/>
              </a:rPr>
              <a:t>Требования к оформлению проекта</a:t>
            </a:r>
            <a:endParaRPr lang="ru-RU" sz="2400" dirty="0">
              <a:solidFill>
                <a:schemeClr val="bg1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800" y="1676400"/>
            <a:ext cx="5410200" cy="4538682"/>
          </a:xfrm>
        </p:spPr>
        <p:txBody>
          <a:bodyPr/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1.</a:t>
            </a:r>
            <a:r>
              <a:rPr lang="ru-RU" sz="1800" dirty="0" smtClean="0">
                <a:solidFill>
                  <a:srgbClr val="C00000"/>
                </a:solidFill>
              </a:rPr>
              <a:t>  </a:t>
            </a:r>
            <a:r>
              <a:rPr lang="ru-RU" sz="1800" dirty="0" smtClean="0">
                <a:solidFill>
                  <a:srgbClr val="7030A0"/>
                </a:solidFill>
              </a:rPr>
              <a:t>Текст  печатается на стандартных            страницах белой бумаги формата  А-4. Шрифт – </a:t>
            </a:r>
            <a:r>
              <a:rPr lang="en-US" sz="1800" dirty="0" smtClean="0">
                <a:solidFill>
                  <a:srgbClr val="7030A0"/>
                </a:solidFill>
              </a:rPr>
              <a:t>Times</a:t>
            </a:r>
            <a:r>
              <a:rPr lang="ru-RU" sz="1800" dirty="0" smtClean="0">
                <a:solidFill>
                  <a:srgbClr val="7030A0"/>
                </a:solidFill>
              </a:rPr>
              <a:t> </a:t>
            </a:r>
            <a:r>
              <a:rPr lang="en-US" sz="1800" dirty="0" smtClean="0">
                <a:solidFill>
                  <a:srgbClr val="7030A0"/>
                </a:solidFill>
              </a:rPr>
              <a:t>New</a:t>
            </a:r>
            <a:r>
              <a:rPr lang="ru-RU" sz="1800" dirty="0" smtClean="0">
                <a:solidFill>
                  <a:srgbClr val="7030A0"/>
                </a:solidFill>
              </a:rPr>
              <a:t> </a:t>
            </a:r>
            <a:r>
              <a:rPr lang="en-US" sz="1800" dirty="0" smtClean="0">
                <a:solidFill>
                  <a:srgbClr val="7030A0"/>
                </a:solidFill>
              </a:rPr>
              <a:t>Roman</a:t>
            </a:r>
            <a:r>
              <a:rPr lang="ru-RU" sz="1800" dirty="0" smtClean="0">
                <a:solidFill>
                  <a:srgbClr val="7030A0"/>
                </a:solidFill>
              </a:rPr>
              <a:t>, 	размер 12-14 </a:t>
            </a:r>
            <a:r>
              <a:rPr lang="ru-RU" sz="1800" dirty="0" err="1" smtClean="0">
                <a:solidFill>
                  <a:srgbClr val="7030A0"/>
                </a:solidFill>
              </a:rPr>
              <a:t>пт</a:t>
            </a:r>
            <a:r>
              <a:rPr lang="ru-RU" sz="1800" dirty="0" smtClean="0">
                <a:solidFill>
                  <a:srgbClr val="7030A0"/>
                </a:solidFill>
              </a:rPr>
              <a:t>, межстрочный интервал 1,5-2. 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2. </a:t>
            </a:r>
            <a:r>
              <a:rPr lang="ru-RU" sz="1800" dirty="0" smtClean="0">
                <a:solidFill>
                  <a:srgbClr val="7030A0"/>
                </a:solidFill>
              </a:rPr>
              <a:t>Допустимо     рукописное 	оформление отдельных фрагментов (формулы, чертежи, плакаты), которые 	выполняются  маркерами, тушью. 	Проект и приложения скрепляются 	вместе с титульным листом. 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3. </a:t>
            </a:r>
            <a:r>
              <a:rPr lang="ru-RU" sz="1800" dirty="0" smtClean="0">
                <a:solidFill>
                  <a:srgbClr val="7030A0"/>
                </a:solidFill>
              </a:rPr>
              <a:t>Допустимо рукописное оформление отдельных фрагментов приложения (формулы, чертежи, плакаты), они выполняются  маркерами, тушью.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4.  </a:t>
            </a:r>
            <a:r>
              <a:rPr lang="ru-RU" sz="1800" dirty="0" smtClean="0">
                <a:solidFill>
                  <a:srgbClr val="7030A0"/>
                </a:solidFill>
              </a:rPr>
              <a:t>Объёмные  предметы прилагаются в упаковке или в виде слайдов-фотографий.</a:t>
            </a:r>
            <a:endParaRPr lang="ru-RU" sz="1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i="1" dirty="0" smtClean="0">
                <a:solidFill>
                  <a:srgbClr val="FFC000"/>
                </a:solidFill>
              </a:rPr>
              <a:t>Структура</a:t>
            </a:r>
            <a:r>
              <a:rPr lang="ru-RU" sz="1800" dirty="0" smtClean="0">
                <a:solidFill>
                  <a:srgbClr val="FFC000"/>
                </a:solidFill>
              </a:rPr>
              <a:t>  </a:t>
            </a:r>
            <a:r>
              <a:rPr lang="ru-RU" sz="1800" dirty="0" smtClean="0">
                <a:solidFill>
                  <a:srgbClr val="92D050"/>
                </a:solidFill>
              </a:rPr>
              <a:t>                                                                                     научно-исследовательской работы:</a:t>
            </a:r>
            <a:endParaRPr lang="ru-RU" sz="1800" dirty="0">
              <a:solidFill>
                <a:srgbClr val="92D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357298"/>
          <a:ext cx="6858048" cy="47207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341"/>
                <a:gridCol w="5441707"/>
              </a:tblGrid>
              <a:tr h="355002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Структура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Требования к содержанию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072336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Титульный лист</a:t>
                      </a:r>
                      <a:endParaRPr lang="ru-RU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Содержит: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учебного заведения, где выполнена работа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тему учебно-исследовательской работы, творческого проекта</a:t>
                      </a:r>
                      <a:r>
                        <a:rPr lang="ru-RU" sz="12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и т.п.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ФИО автора, класс</a:t>
                      </a:r>
                    </a:p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- ФИО научного руководителя</a:t>
                      </a:r>
                    </a:p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- город , год</a:t>
                      </a:r>
                      <a:endParaRPr lang="ru-RU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44757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Оглавление </a:t>
                      </a:r>
                      <a:endParaRPr lang="ru-RU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Включает наименование всех глав, разделов с указанием номеров страниц, на которых размещается материал.</a:t>
                      </a:r>
                      <a:endParaRPr lang="ru-RU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739588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Введение </a:t>
                      </a:r>
                      <a:endParaRPr lang="ru-RU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Содержит:</a:t>
                      </a:r>
                    </a:p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- актуальность, объект исследования, предмет исследования, цель исследования, гипотезу, задачи, методы исследования, практическую значимость,  апробацию,  базу исследования</a:t>
                      </a:r>
                      <a:endParaRPr lang="ru-RU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520014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Основная часть 10-15 стр.</a:t>
                      </a:r>
                      <a:endParaRPr lang="ru-RU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Состоит из глав, в которых содержится материал по конкретно исследуемой теме.</a:t>
                      </a:r>
                      <a:endParaRPr lang="ru-RU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31559"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Выводы </a:t>
                      </a:r>
                      <a:endParaRPr lang="ru-RU" sz="1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Краткие выводы по результатам выполненных</a:t>
                      </a:r>
                      <a:r>
                        <a:rPr lang="ru-RU" sz="1200" kern="1200" baseline="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исследований,</a:t>
                      </a:r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подводящих итог выполненной учебно-исследовательской работе.</a:t>
                      </a:r>
                      <a:endParaRPr lang="ru-RU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74425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Список литературы</a:t>
                      </a:r>
                      <a:endParaRPr lang="ru-RU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Содержит перечень источников, использованных при написании работы</a:t>
                      </a:r>
                      <a:endParaRPr lang="ru-RU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34439">
                <a:tc>
                  <a:txBody>
                    <a:bodyPr/>
                    <a:lstStyle/>
                    <a:p>
                      <a:r>
                        <a:rPr lang="ru-RU" sz="12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Приложения </a:t>
                      </a:r>
                      <a:endParaRPr lang="ru-RU" sz="12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Содержит список приложений, на которые автор ссылается в работе.</a:t>
                      </a:r>
                      <a:endParaRPr lang="ru-RU" sz="1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Требования при защите проекта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1.</a:t>
            </a:r>
            <a:r>
              <a:rPr lang="ru-RU" sz="1800" dirty="0" smtClean="0">
                <a:solidFill>
                  <a:srgbClr val="C00000"/>
                </a:solidFill>
              </a:rPr>
              <a:t>  </a:t>
            </a:r>
            <a:r>
              <a:rPr lang="ru-RU" sz="1800" dirty="0" smtClean="0">
                <a:solidFill>
                  <a:srgbClr val="7030A0"/>
                </a:solidFill>
              </a:rPr>
              <a:t>Выступление на защите проекта должно    	составить 10-15 минут.</a:t>
            </a:r>
          </a:p>
          <a:p>
            <a:endParaRPr lang="ru-RU" sz="1800" dirty="0" smtClean="0">
              <a:solidFill>
                <a:srgbClr val="7030A0"/>
              </a:solidFill>
            </a:endParaRPr>
          </a:p>
          <a:p>
            <a:r>
              <a:rPr lang="ru-RU" sz="1800" b="1" dirty="0" smtClean="0">
                <a:solidFill>
                  <a:srgbClr val="C00000"/>
                </a:solidFill>
              </a:rPr>
              <a:t>2.  </a:t>
            </a:r>
            <a:r>
              <a:rPr lang="ru-RU" sz="1800" dirty="0" smtClean="0">
                <a:solidFill>
                  <a:srgbClr val="7030A0"/>
                </a:solidFill>
              </a:rPr>
              <a:t>Доклад и приложения скрепляются вместе с титульным листом.</a:t>
            </a:r>
          </a:p>
          <a:p>
            <a:endParaRPr lang="ru-RU" sz="1800" dirty="0" smtClean="0">
              <a:solidFill>
                <a:srgbClr val="7030A0"/>
              </a:solidFill>
            </a:endParaRPr>
          </a:p>
          <a:p>
            <a:r>
              <a:rPr lang="ru-RU" sz="1800" b="1" dirty="0" smtClean="0">
                <a:solidFill>
                  <a:srgbClr val="C00000"/>
                </a:solidFill>
              </a:rPr>
              <a:t>3.  </a:t>
            </a:r>
            <a:r>
              <a:rPr lang="ru-RU" sz="1800" dirty="0" smtClean="0">
                <a:solidFill>
                  <a:srgbClr val="C00000"/>
                </a:solidFill>
              </a:rPr>
              <a:t> </a:t>
            </a:r>
            <a:r>
              <a:rPr lang="ru-RU" sz="1800" dirty="0" err="1" smtClean="0">
                <a:solidFill>
                  <a:srgbClr val="7030A0"/>
                </a:solidFill>
              </a:rPr>
              <a:t>Учебносследовательская</a:t>
            </a:r>
            <a:r>
              <a:rPr lang="ru-RU" sz="1800" dirty="0" smtClean="0">
                <a:solidFill>
                  <a:srgbClr val="7030A0"/>
                </a:solidFill>
              </a:rPr>
              <a:t> разработка (доклад) может сопровождаться видео приложением, презентацией, показом опытов и т.п.</a:t>
            </a:r>
          </a:p>
          <a:p>
            <a:endParaRPr lang="ru-RU" sz="1800" dirty="0" smtClean="0">
              <a:solidFill>
                <a:srgbClr val="7030A0"/>
              </a:solidFill>
            </a:endParaRPr>
          </a:p>
          <a:p>
            <a:r>
              <a:rPr lang="ru-RU" sz="1800" dirty="0" smtClean="0">
                <a:solidFill>
                  <a:srgbClr val="C00000"/>
                </a:solidFill>
              </a:rPr>
              <a:t>4.  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Объект исследования должен быть конкретизирован.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5600728" cy="642942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Comic Sans MS" pitchFamily="66" charset="0"/>
              </a:rPr>
              <a:t>План доклада выступающего</a:t>
            </a:r>
            <a:endParaRPr lang="ru-RU" sz="2400" dirty="0">
              <a:solidFill>
                <a:schemeClr val="bg1">
                  <a:lumMod val="20000"/>
                  <a:lumOff val="8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8800" y="1676400"/>
            <a:ext cx="5410200" cy="4538682"/>
          </a:xfrm>
        </p:spPr>
        <p:txBody>
          <a:bodyPr/>
          <a:lstStyle/>
          <a:p>
            <a:r>
              <a:rPr lang="ru-RU" sz="1800" dirty="0" smtClean="0">
                <a:solidFill>
                  <a:srgbClr val="C00000"/>
                </a:solidFill>
              </a:rPr>
              <a:t>1</a:t>
            </a:r>
            <a:r>
              <a:rPr lang="ru-RU" sz="1800" dirty="0" smtClean="0">
                <a:solidFill>
                  <a:srgbClr val="00B050"/>
                </a:solidFill>
              </a:rPr>
              <a:t>.  </a:t>
            </a:r>
            <a:r>
              <a:rPr lang="ru-RU" sz="1800" dirty="0" smtClean="0">
                <a:solidFill>
                  <a:srgbClr val="7030A0"/>
                </a:solidFill>
              </a:rPr>
              <a:t>Приветствие.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 2.Тема </a:t>
            </a:r>
            <a:r>
              <a:rPr lang="ru-RU" sz="1800" dirty="0" smtClean="0">
                <a:solidFill>
                  <a:srgbClr val="7030A0"/>
                </a:solidFill>
              </a:rPr>
              <a:t>учебно-исследовательской работы.                                                                                                                                                                   </a:t>
            </a:r>
          </a:p>
          <a:p>
            <a:r>
              <a:rPr lang="ru-RU" sz="1800" dirty="0" smtClean="0">
                <a:solidFill>
                  <a:srgbClr val="7030A0"/>
                </a:solidFill>
              </a:rPr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3.Актуальност</a:t>
            </a:r>
            <a:r>
              <a:rPr lang="ru-RU" sz="1800" dirty="0" smtClean="0">
                <a:solidFill>
                  <a:srgbClr val="FF0000"/>
                </a:solidFill>
              </a:rPr>
              <a:t>ь</a:t>
            </a:r>
            <a:r>
              <a:rPr lang="ru-RU" sz="1800" dirty="0" smtClean="0">
                <a:solidFill>
                  <a:srgbClr val="7030A0"/>
                </a:solidFill>
              </a:rPr>
              <a:t> темы учебно-исследовательской работы.</a:t>
            </a:r>
          </a:p>
          <a:p>
            <a:r>
              <a:rPr lang="ru-RU" sz="1800" dirty="0" smtClean="0">
                <a:solidFill>
                  <a:srgbClr val="7030A0"/>
                </a:solidFill>
              </a:rPr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4.Цель и задачи </a:t>
            </a:r>
            <a:r>
              <a:rPr lang="ru-RU" sz="1800" dirty="0" smtClean="0">
                <a:solidFill>
                  <a:srgbClr val="7030A0"/>
                </a:solidFill>
              </a:rPr>
              <a:t>учебно-исследовательской работы. Гипотеза учебно-исследовательской работы.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 5.Значимость </a:t>
            </a:r>
            <a:r>
              <a:rPr lang="ru-RU" sz="1800" dirty="0" smtClean="0">
                <a:solidFill>
                  <a:srgbClr val="7030A0"/>
                </a:solidFill>
              </a:rPr>
              <a:t>учебно-исследовательской работы.</a:t>
            </a:r>
          </a:p>
          <a:p>
            <a:r>
              <a:rPr lang="ru-RU" sz="1800" dirty="0" smtClean="0">
                <a:solidFill>
                  <a:srgbClr val="7030A0"/>
                </a:solidFill>
              </a:rPr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6.Объект и предмет исследования</a:t>
            </a:r>
            <a:r>
              <a:rPr lang="ru-RU" sz="18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ru-RU" sz="1800" dirty="0" smtClean="0">
                <a:solidFill>
                  <a:srgbClr val="C00000"/>
                </a:solidFill>
              </a:rPr>
              <a:t> 7.Этапы </a:t>
            </a:r>
            <a:r>
              <a:rPr lang="ru-RU" sz="1800" dirty="0" smtClean="0">
                <a:solidFill>
                  <a:srgbClr val="7030A0"/>
                </a:solidFill>
              </a:rPr>
              <a:t>учебно-исследовательской</a:t>
            </a:r>
            <a:r>
              <a:rPr lang="ru-RU" sz="1800" dirty="0" smtClean="0">
                <a:solidFill>
                  <a:srgbClr val="C00000"/>
                </a:solidFill>
              </a:rPr>
              <a:t> работы</a:t>
            </a:r>
            <a:r>
              <a:rPr lang="ru-RU" sz="18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ru-RU" sz="1800" dirty="0" smtClean="0">
                <a:solidFill>
                  <a:srgbClr val="7030A0"/>
                </a:solidFill>
              </a:rPr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8.Результаты и выводы </a:t>
            </a:r>
            <a:r>
              <a:rPr lang="ru-RU" sz="1800" dirty="0" smtClean="0">
                <a:solidFill>
                  <a:srgbClr val="7030A0"/>
                </a:solidFill>
              </a:rPr>
              <a:t>учебно-исследовательской работы.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Требования при защите проекта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smtClean="0">
                <a:solidFill>
                  <a:srgbClr val="C00000"/>
                </a:solidFill>
              </a:rPr>
              <a:t>1.</a:t>
            </a:r>
            <a:r>
              <a:rPr lang="ru-RU" sz="1800" dirty="0" smtClean="0">
                <a:solidFill>
                  <a:srgbClr val="C00000"/>
                </a:solidFill>
              </a:rPr>
              <a:t>  </a:t>
            </a:r>
            <a:r>
              <a:rPr lang="ru-RU" sz="1800" dirty="0" smtClean="0">
                <a:solidFill>
                  <a:srgbClr val="7030A0"/>
                </a:solidFill>
              </a:rPr>
              <a:t>Выступление на защите проекта должно    	составить 10-15 минут.</a:t>
            </a:r>
          </a:p>
          <a:p>
            <a:endParaRPr lang="ru-RU" sz="1800" dirty="0" smtClean="0">
              <a:solidFill>
                <a:srgbClr val="7030A0"/>
              </a:solidFill>
            </a:endParaRPr>
          </a:p>
          <a:p>
            <a:r>
              <a:rPr lang="ru-RU" sz="1800" b="1" dirty="0" smtClean="0">
                <a:solidFill>
                  <a:srgbClr val="C00000"/>
                </a:solidFill>
              </a:rPr>
              <a:t>2.  </a:t>
            </a:r>
            <a:r>
              <a:rPr lang="ru-RU" sz="1800" dirty="0" smtClean="0">
                <a:solidFill>
                  <a:srgbClr val="7030A0"/>
                </a:solidFill>
              </a:rPr>
              <a:t>Доклад и приложения скрепляются вместе с титульным листом.</a:t>
            </a:r>
          </a:p>
          <a:p>
            <a:endParaRPr lang="ru-RU" sz="1800" dirty="0" smtClean="0">
              <a:solidFill>
                <a:srgbClr val="7030A0"/>
              </a:solidFill>
            </a:endParaRPr>
          </a:p>
          <a:p>
            <a:r>
              <a:rPr lang="ru-RU" sz="1800" b="1" dirty="0" smtClean="0">
                <a:solidFill>
                  <a:srgbClr val="C00000"/>
                </a:solidFill>
              </a:rPr>
              <a:t>3.  </a:t>
            </a:r>
            <a:r>
              <a:rPr lang="ru-RU" sz="1800" dirty="0" smtClean="0">
                <a:solidFill>
                  <a:srgbClr val="C00000"/>
                </a:solidFill>
              </a:rPr>
              <a:t> </a:t>
            </a:r>
            <a:r>
              <a:rPr lang="ru-RU" sz="1800" dirty="0" err="1" smtClean="0">
                <a:solidFill>
                  <a:srgbClr val="7030A0"/>
                </a:solidFill>
              </a:rPr>
              <a:t>Учебносследовательская</a:t>
            </a:r>
            <a:r>
              <a:rPr lang="ru-RU" sz="1800" dirty="0" smtClean="0">
                <a:solidFill>
                  <a:srgbClr val="7030A0"/>
                </a:solidFill>
              </a:rPr>
              <a:t> разработка (доклад) может сопровождаться видео приложением, презентацией, показом опытов и т.п.</a:t>
            </a:r>
          </a:p>
          <a:p>
            <a:endParaRPr lang="ru-RU" sz="1800" dirty="0" smtClean="0">
              <a:solidFill>
                <a:srgbClr val="7030A0"/>
              </a:solidFill>
            </a:endParaRPr>
          </a:p>
          <a:p>
            <a:r>
              <a:rPr lang="ru-RU" sz="1800" dirty="0" smtClean="0">
                <a:solidFill>
                  <a:srgbClr val="C00000"/>
                </a:solidFill>
              </a:rPr>
              <a:t>4.  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Объект исследования должен быть конкретизирован.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nim-3_Blue green">
  <a:themeElements>
    <a:clrScheme name="Office Theme 10">
      <a:dk1>
        <a:srgbClr val="446EB2"/>
      </a:dk1>
      <a:lt1>
        <a:srgbClr val="BDCFA7"/>
      </a:lt1>
      <a:dk2>
        <a:srgbClr val="123E96"/>
      </a:dk2>
      <a:lt2>
        <a:srgbClr val="336699"/>
      </a:lt2>
      <a:accent1>
        <a:srgbClr val="9CC08E"/>
      </a:accent1>
      <a:accent2>
        <a:srgbClr val="3333CC"/>
      </a:accent2>
      <a:accent3>
        <a:srgbClr val="DBE4D0"/>
      </a:accent3>
      <a:accent4>
        <a:srgbClr val="395D97"/>
      </a:accent4>
      <a:accent5>
        <a:srgbClr val="CBDCC6"/>
      </a:accent5>
      <a:accent6>
        <a:srgbClr val="2D2DB9"/>
      </a:accent6>
      <a:hlink>
        <a:srgbClr val="E8FAB0"/>
      </a:hlink>
      <a:folHlink>
        <a:srgbClr val="0B52A1"/>
      </a:folHlink>
    </a:clrScheme>
    <a:fontScheme name="Office Them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6600"/>
        </a:dk1>
        <a:lt1>
          <a:srgbClr val="FFFFFF"/>
        </a:lt1>
        <a:dk2>
          <a:srgbClr val="000000"/>
        </a:dk2>
        <a:lt2>
          <a:srgbClr val="969696"/>
        </a:lt2>
        <a:accent1>
          <a:srgbClr val="84D07E"/>
        </a:accent1>
        <a:accent2>
          <a:srgbClr val="F1B997"/>
        </a:accent2>
        <a:accent3>
          <a:srgbClr val="FFFFFF"/>
        </a:accent3>
        <a:accent4>
          <a:srgbClr val="005600"/>
        </a:accent4>
        <a:accent5>
          <a:srgbClr val="C2E4C0"/>
        </a:accent5>
        <a:accent6>
          <a:srgbClr val="DAA788"/>
        </a:accent6>
        <a:hlink>
          <a:srgbClr val="6600CC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CBB6D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FDABA"/>
        </a:accent5>
        <a:accent6>
          <a:srgbClr val="B9B9E7"/>
        </a:accent6>
        <a:hlink>
          <a:srgbClr val="3333CC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336666"/>
        </a:dk1>
        <a:lt1>
          <a:srgbClr val="D7D7EA"/>
        </a:lt1>
        <a:dk2>
          <a:srgbClr val="333399"/>
        </a:dk2>
        <a:lt2>
          <a:srgbClr val="25252F"/>
        </a:lt2>
        <a:accent1>
          <a:srgbClr val="B8E1A1"/>
        </a:accent1>
        <a:accent2>
          <a:srgbClr val="9797DD"/>
        </a:accent2>
        <a:accent3>
          <a:srgbClr val="E8E8F3"/>
        </a:accent3>
        <a:accent4>
          <a:srgbClr val="2A5656"/>
        </a:accent4>
        <a:accent5>
          <a:srgbClr val="D8EECD"/>
        </a:accent5>
        <a:accent6>
          <a:srgbClr val="8888C8"/>
        </a:accent6>
        <a:hlink>
          <a:srgbClr val="6633CC"/>
        </a:hlink>
        <a:folHlink>
          <a:srgbClr val="66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3E8E3E"/>
        </a:dk1>
        <a:lt1>
          <a:srgbClr val="99CC00"/>
        </a:lt1>
        <a:dk2>
          <a:srgbClr val="000099"/>
        </a:dk2>
        <a:lt2>
          <a:srgbClr val="3E3E5C"/>
        </a:lt2>
        <a:accent1>
          <a:srgbClr val="BEDC8C"/>
        </a:accent1>
        <a:accent2>
          <a:srgbClr val="CCECFF"/>
        </a:accent2>
        <a:accent3>
          <a:srgbClr val="CAE2AA"/>
        </a:accent3>
        <a:accent4>
          <a:srgbClr val="347834"/>
        </a:accent4>
        <a:accent5>
          <a:srgbClr val="DBEBC5"/>
        </a:accent5>
        <a:accent6>
          <a:srgbClr val="B9D6E7"/>
        </a:accent6>
        <a:hlink>
          <a:srgbClr val="6600FF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333399"/>
        </a:dk1>
        <a:lt1>
          <a:srgbClr val="FFFFFF"/>
        </a:lt1>
        <a:dk2>
          <a:srgbClr val="000099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2A2A82"/>
        </a:accent4>
        <a:accent5>
          <a:srgbClr val="DAEDEF"/>
        </a:accent5>
        <a:accent6>
          <a:srgbClr val="2D2D8A"/>
        </a:accent6>
        <a:hlink>
          <a:srgbClr val="009A49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DEF6F1"/>
        </a:lt1>
        <a:dk2>
          <a:srgbClr val="000066"/>
        </a:dk2>
        <a:lt2>
          <a:srgbClr val="969696"/>
        </a:lt2>
        <a:accent1>
          <a:srgbClr val="E1F3F3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EEF8F8"/>
        </a:accent5>
        <a:accent6>
          <a:srgbClr val="7FB3E7"/>
        </a:accent6>
        <a:hlink>
          <a:srgbClr val="6600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7D2EE6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7129D0"/>
        </a:accent6>
        <a:hlink>
          <a:srgbClr val="1BBD0F"/>
        </a:hlink>
        <a:folHlink>
          <a:srgbClr val="66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5A5A86"/>
        </a:dk1>
        <a:lt1>
          <a:srgbClr val="F0FFCD"/>
        </a:lt1>
        <a:dk2>
          <a:srgbClr val="8AA2D2"/>
        </a:dk2>
        <a:lt2>
          <a:srgbClr val="2D2015"/>
        </a:lt2>
        <a:accent1>
          <a:srgbClr val="D8DAFC"/>
        </a:accent1>
        <a:accent2>
          <a:srgbClr val="CC99CC"/>
        </a:accent2>
        <a:accent3>
          <a:srgbClr val="F6FFE3"/>
        </a:accent3>
        <a:accent4>
          <a:srgbClr val="4C4C72"/>
        </a:accent4>
        <a:accent5>
          <a:srgbClr val="E9EAFD"/>
        </a:accent5>
        <a:accent6>
          <a:srgbClr val="B98AB9"/>
        </a:accent6>
        <a:hlink>
          <a:srgbClr val="2AA22D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57ABFF"/>
        </a:dk1>
        <a:lt1>
          <a:srgbClr val="CCECFF"/>
        </a:lt1>
        <a:dk2>
          <a:srgbClr val="000099"/>
        </a:dk2>
        <a:lt2>
          <a:srgbClr val="003366"/>
        </a:lt2>
        <a:accent1>
          <a:srgbClr val="225EA6"/>
        </a:accent1>
        <a:accent2>
          <a:srgbClr val="6600CC"/>
        </a:accent2>
        <a:accent3>
          <a:srgbClr val="E2F4FF"/>
        </a:accent3>
        <a:accent4>
          <a:srgbClr val="4991DA"/>
        </a:accent4>
        <a:accent5>
          <a:srgbClr val="ABB6D0"/>
        </a:accent5>
        <a:accent6>
          <a:srgbClr val="5C00B9"/>
        </a:accent6>
        <a:hlink>
          <a:srgbClr val="C1E64C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0">
        <a:dk1>
          <a:srgbClr val="446EB2"/>
        </a:dk1>
        <a:lt1>
          <a:srgbClr val="BDCFA7"/>
        </a:lt1>
        <a:dk2>
          <a:srgbClr val="123E96"/>
        </a:dk2>
        <a:lt2>
          <a:srgbClr val="336699"/>
        </a:lt2>
        <a:accent1>
          <a:srgbClr val="9CC08E"/>
        </a:accent1>
        <a:accent2>
          <a:srgbClr val="3333CC"/>
        </a:accent2>
        <a:accent3>
          <a:srgbClr val="DBE4D0"/>
        </a:accent3>
        <a:accent4>
          <a:srgbClr val="395D97"/>
        </a:accent4>
        <a:accent5>
          <a:srgbClr val="CBDCC6"/>
        </a:accent5>
        <a:accent6>
          <a:srgbClr val="2D2DB9"/>
        </a:accent6>
        <a:hlink>
          <a:srgbClr val="E8FAB0"/>
        </a:hlink>
        <a:folHlink>
          <a:srgbClr val="0B52A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Anim-3_Blue green</Template>
  <TotalTime>240</TotalTime>
  <Words>578</Words>
  <Application>Microsoft Office PowerPoint</Application>
  <PresentationFormat>Экран (4:3)</PresentationFormat>
  <Paragraphs>86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Anim-3_Blue green</vt:lpstr>
      <vt:lpstr>Положение о требованиях </vt:lpstr>
      <vt:lpstr>Требования к проекту</vt:lpstr>
      <vt:lpstr>Направления в исследованиях</vt:lpstr>
      <vt:lpstr>Виды научно-исследовательской деятельности:</vt:lpstr>
      <vt:lpstr>Требования к оформлению проекта</vt:lpstr>
      <vt:lpstr>Структура                                                                                       научно-исследовательской работы:</vt:lpstr>
      <vt:lpstr>Требования при защите проекта</vt:lpstr>
      <vt:lpstr>План доклада выступающего</vt:lpstr>
      <vt:lpstr>Требования при защите проекта</vt:lpstr>
      <vt:lpstr>Технология защиты проекта</vt:lpstr>
      <vt:lpstr>Оценивание работ</vt:lpstr>
      <vt:lpstr>Подведение итогов</vt:lpstr>
    </vt:vector>
  </TitlesOfParts>
  <Manager/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Положение о требованиях </dc:title>
  <dc:subject>Анимированный шаблон</dc:subject>
  <dc:creator>FuckYouBill</dc:creator>
  <cp:keywords/>
  <dc:description>Презентации по МХК, шаблоны PowerPoint - http://freeppt.ru/</dc:description>
  <cp:lastModifiedBy>Lena</cp:lastModifiedBy>
  <cp:revision>26</cp:revision>
  <cp:lastPrinted>1601-01-01T00:00:00Z</cp:lastPrinted>
  <dcterms:created xsi:type="dcterms:W3CDTF">2014-02-25T23:30:34Z</dcterms:created>
  <dcterms:modified xsi:type="dcterms:W3CDTF">2014-04-08T13:06:35Z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TC010721221033</vt:lpwstr>
  </property>
</Properties>
</file>