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</p:sldMasterIdLst>
  <p:notesMasterIdLst>
    <p:notesMasterId r:id="rId22"/>
  </p:notesMasterIdLst>
  <p:sldIdLst>
    <p:sldId id="258" r:id="rId6"/>
    <p:sldId id="264" r:id="rId7"/>
    <p:sldId id="259" r:id="rId8"/>
    <p:sldId id="260" r:id="rId9"/>
    <p:sldId id="265" r:id="rId10"/>
    <p:sldId id="256" r:id="rId11"/>
    <p:sldId id="272" r:id="rId12"/>
    <p:sldId id="270" r:id="rId13"/>
    <p:sldId id="261" r:id="rId14"/>
    <p:sldId id="275" r:id="rId15"/>
    <p:sldId id="274" r:id="rId16"/>
    <p:sldId id="257" r:id="rId17"/>
    <p:sldId id="269" r:id="rId18"/>
    <p:sldId id="266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33" autoAdjust="0"/>
    <p:restoredTop sz="94503" autoAdjust="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E557AA-EF35-499C-9E3D-9A969A94837C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6F0E35-1FC1-4AE1-908C-5737707AF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C767-DDE7-4E08-848F-51BC9172EEB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98EE89-5FE6-4278-92E4-65D83B03F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61F7-06E8-408E-A077-E2A0A510252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00C2-0D0C-42BC-AF84-82E6D095E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3FDE-BE1D-4D2C-8E80-D920284BC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F12C-C65E-48BF-B911-5E36051E2CC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EE6A57-69CA-4417-A388-AAF3CD4221B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A21B2E-96A4-48FB-AC03-FDAB2260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425B7D-0526-4B67-A9CF-1EF13E4DC67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C2026B-8DCD-45BA-9AF8-A9FE5417A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E72AE-76D3-493F-9F82-D8A9CE74B8D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11CD06-2DAC-437E-944C-51F601541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7B5D74-B62C-48A9-ACAE-2CF73831F66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38144-C060-400D-AB77-FF19503E0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CA89A-B66B-4321-8DE4-D7053B19986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A5908A-53EE-424A-9A63-8B8F53E62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F8C080-2716-4263-8CCF-C0A98DDA3EB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43F1CA-5BB0-4CD4-84C6-2F006D7A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EE441A-5BDD-4890-BBB3-E9F7383697F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7C9ACB-BCA5-469B-82E8-1DF0CB57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CAEB25-A01C-48D6-AC2D-1D8EBDEB58F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68C40-C765-411C-BF19-217A5EE30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1119-B8E8-47A6-B530-E40D6E2B650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B4FF-AC5E-40C5-9D5F-74FDEFE6A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6287F-3EC0-4DED-9BB0-DEDAB9997FB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B4E3CE-AB97-430F-B5FC-68C0DBE1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BFDA6-B1A3-464C-B6CC-E88E1925E80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DAE27-0CBE-48A7-9D50-A7AB2CEDB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50B8B5-F0FF-4678-A952-A2B51870030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3AA98C-7C37-4B00-917E-71B225B79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D804B0-AF6B-4606-9D62-681C9AEB6D9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B8ED8-465A-4A67-9C22-EE79D64C8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D8D1AE-B1C2-40AB-AFF7-9B205C1A27D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22B638-88A5-4E8F-851B-D1137DA0F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D771DB-39C7-4049-BCAF-0AF419A4BCA4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5494D0-EBB0-44CA-9506-22E80957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8BD3DA-6E06-43FA-8772-3C3AF6204DF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7D0375-65EF-4691-B39F-AB61DAA66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0A41F4-370A-4A81-9E7F-45A034A0E63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88F678-77B0-4E22-B5C0-5EEFDD9B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F1368-26E0-4F12-A139-3EF5628427D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CC155D-64A6-4E48-9F00-3B320D23C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BB8EBA-1067-4950-9166-D6128FE57FF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CA9624-C2E5-43FB-986F-D0B4292B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6E0B-02A3-46B4-A67C-1264C2C85C7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69CF6D-4667-48A5-82FF-124825DC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356C77-9D45-4AA8-9DDC-8CED877AB73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D050D6-6293-482D-BAAE-895178D4C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6C76BF-0AD1-476A-9BF6-B163A36FCC08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2BC1B6-BAD8-4928-8790-4EA084A0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C1A82D-3924-4BD7-AF3D-0B02DDD087F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C35F20-4193-4C18-B5B2-35B59B366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E2748A-AB98-4128-9FC0-5D9C3192F42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D302BA-1178-462F-A11E-96F4549FD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FC74AA-6B9D-46AC-BAFE-C73FD962351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EC844-F349-4090-9DD8-5B329B66F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E1E76-BCE6-43B9-8A1A-5766A4D5A1B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E92E84-404D-4CBA-9042-3C5308D4C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1DEA29-6F85-4FE6-92AB-28631505B98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99D45A-A935-483E-9FCA-02AC14F2B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050C6C-85AD-4F74-B217-47AACD1FA8D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783149-C606-42D6-BA28-787C54DD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D1C457-61A1-42C8-9E75-C5144EACF9F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2DFBE6-4A67-4D02-957D-295A9A12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C90BA0-2F9E-495C-BE5B-0F1FCC3AB66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5DE3C3-39BE-4077-B972-79D39E666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3B08-C7DA-464E-A1D7-BCF5CED52534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4978-9CEA-42D6-B394-42B792124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4A9B74-38AC-4A5B-8A5E-CF13D4E0879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77DBF9-4841-42A5-A66B-BC9065F7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7D5B60-602B-4778-9ADA-A95950F409E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FCD1C3-F64D-45B9-9FB1-8DB924E4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BA648D-00BF-4D91-81E8-B1E09567CA7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84B5AE-F2E7-4D22-878C-2CC7FD46E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1AFB64-BE87-4A3F-A4BA-9E561E13117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16883D-066C-4647-9ED7-093704BCE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FBB576-80E2-4232-BF9F-EEC6C57962D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D0A5-75B8-45AE-823B-E8EBEA41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C617EC-114E-4DD3-8C54-C01431A4C66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5B0A0A-3C43-414A-89B6-8EDBE3CF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F49CBE-3138-470B-9AE6-36B828B33A9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95417-E112-4139-BBFB-FA4F98F6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AE35EC-CA6C-480F-AEA4-32C19CB9198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FDBAEC-6069-4084-A184-CD7AE3D63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F66045-F7A6-4CFF-9AA6-DBC44AF5FEE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79A1E6-BABE-47A3-8E8D-47DCF38C0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A934CB-674E-4641-8909-10387C2F9244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2FB8B8-0B3F-465C-AC08-43EC78192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463E-92A7-42FC-AAD9-4CC9C30C62C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A3BC14-D6DB-44A4-B31D-5693F3F4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402E15-3698-47CD-9F5F-25568D912B8A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64AC68-63E1-4A6B-8821-471FF19AA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5EF2FA-13A9-4394-BA16-239A7DE4FE0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199D37-7D74-402B-9974-FEFB8524F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D10A26-FE8F-4B40-A2F8-6DCA38E4F6E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306FEF-D2C5-47EC-AF9D-331554340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E72F25-4208-454C-9707-E6465C489D1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C08196-6D0A-4154-96E9-764B8774D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3CB10A-8505-4BD9-9ECB-5615ED43D56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64AC-EF99-4DEA-BB79-56E0C6903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E36ED-5D32-47E3-A54C-793888F1E98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AE2483-5934-4E72-B810-94735847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D014-24E3-429B-8D11-F383591D18E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A901-085B-482E-AE4C-86EAA46B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3862-9010-4B5D-99DB-0765A86C176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8CD850-A4CF-4B0B-8D2E-41F6B0373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4165F3-74D3-4FF4-8CBA-0E03268EA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49CA-E0B0-4240-B993-EC96F65DE40B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375E-F4F9-4393-BFA3-19DB17584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A67F-E8E2-4BA8-8B46-FCFAF05829F8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6FCE12-FBFC-44E7-A983-2F7EE0C91D7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BEF07-0D3A-4E6A-98E6-38F16AAA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4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2F10303-9106-4A3A-A7D4-FA46A392052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4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B522447-BDD8-4100-898D-6780898D9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4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CDE62D6-DAF3-4F7D-9E52-C9D73140F7B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4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6218C02-DD7E-4895-B2F6-775901FB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1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1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2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2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2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2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13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414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4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63F03A2-A893-4AB4-BCE1-87099578D78C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4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6190FCE-5DF9-4F54-BEAC-4898E4D7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3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4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4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4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5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5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15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43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16FF548-DF95-4135-ABBD-1372C5F21268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43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A506730-9796-4561-8790-2A3AF9B2F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symbol.ru/doc/20050301/39593708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symbol.ru/doc/20050301/39593706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ovet.geraldika.ru/images/presch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949950"/>
            <a:ext cx="6121400" cy="71913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050" dirty="0" smtClean="0"/>
              <a:t>Подготовила презентацию  Тюканько Алена.</a:t>
            </a:r>
            <a:endParaRPr lang="ru-RU" sz="1050" dirty="0"/>
          </a:p>
        </p:txBody>
      </p:sp>
      <p:sp>
        <p:nvSpPr>
          <p:cNvPr id="62467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8064500" cy="201612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Презентация на тему: Государственные символы</a:t>
            </a:r>
            <a:br>
              <a:rPr lang="ru-RU" dirty="0" smtClean="0"/>
            </a:br>
            <a:r>
              <a:rPr lang="ru-RU" dirty="0" smtClean="0"/>
              <a:t>России</a:t>
            </a:r>
          </a:p>
        </p:txBody>
      </p:sp>
      <p:pic>
        <p:nvPicPr>
          <p:cNvPr id="62468" name="Picture 18" descr="19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221163"/>
            <a:ext cx="2070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611188" y="836613"/>
            <a:ext cx="8064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hlinkClick r:id="rId2"/>
              </a:rPr>
              <a:t>Штандарт</a:t>
            </a:r>
            <a:r>
              <a:rPr lang="ru-RU" sz="2000">
                <a:hlinkClick r:id="rId2"/>
              </a:rPr>
              <a:t> (флаг)</a:t>
            </a:r>
            <a:r>
              <a:rPr lang="ru-RU" sz="2000"/>
              <a:t> Президента России является главным символом президентской власти и представляет собой квадратное полотнище из трех равновеликих горизонтальных полос: верхней - белого, средней - синего и нижней - красного цветов (цвета Государственного флага России). В центре - золотое изображение Государственного герба России. Полотнище окаймлено золотой бахромой.</a:t>
            </a:r>
          </a:p>
          <a:p>
            <a:r>
              <a:rPr lang="ru-RU" sz="2000"/>
              <a:t>На древке Штандарта крепится серебряная скоба с выгравированными фамилией, именем и отчеством Президента России и датами его пребывания на этом посту. </a:t>
            </a:r>
          </a:p>
          <a:p>
            <a:r>
              <a:rPr lang="ru-RU" sz="2000"/>
              <a:t>Древко Штандарта увенчано металлическим навершием в виде копья. </a:t>
            </a:r>
          </a:p>
          <a:p>
            <a:r>
              <a:rPr lang="ru-RU" sz="2000"/>
              <a:t>Штандарт Президента России вместе со Знаком Президента России и специальным экземпляром текста Конституции передается вновь избранному Президенту России во время процедуры вступления в должность Президента России.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06S0496i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44675"/>
            <a:ext cx="3527425" cy="4044950"/>
          </a:xfrm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258888" y="260350"/>
            <a:ext cx="7705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Государственный флаг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 – официальный символ государственной власти, который олицетворяет суверенитет и территориальную целостность государства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1331913" y="58769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Государственный  флаг                    Российской Федерации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1686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FF66"/>
                </a:solidFill>
                <a:latin typeface="Bookman Old Style" pitchFamily="18" charset="0"/>
              </a:rPr>
              <a:t>Значения цветов</a:t>
            </a:r>
            <a:r>
              <a:rPr lang="ru-RU" sz="2000" b="1">
                <a:solidFill>
                  <a:srgbClr val="FFFF66"/>
                </a:solidFill>
                <a:latin typeface="Bookman Old Style" pitchFamily="18" charset="0"/>
              </a:rPr>
              <a:t> на флаге России:</a:t>
            </a:r>
            <a:r>
              <a:rPr lang="ru-RU" sz="2000" b="1">
                <a:solidFill>
                  <a:srgbClr val="FFFFFF"/>
                </a:solidFill>
                <a:latin typeface="Bookman Old Style" pitchFamily="18" charset="0"/>
              </a:rPr>
              <a:t>                                     </a:t>
            </a:r>
            <a:r>
              <a:rPr lang="ru-RU" sz="2000" b="1">
                <a:solidFill>
                  <a:srgbClr val="FF0000"/>
                </a:solidFill>
                <a:latin typeface="Bookman Old Style" pitchFamily="18" charset="0"/>
              </a:rPr>
              <a:t>Красный</a:t>
            </a:r>
            <a:r>
              <a:rPr lang="ru-RU" sz="2000" b="1">
                <a:solidFill>
                  <a:srgbClr val="FFFFFF"/>
                </a:solidFill>
                <a:latin typeface="Bookman Old Style" pitchFamily="18" charset="0"/>
              </a:rPr>
              <a:t> – отвага, храбрость, идеал красивого.                               </a:t>
            </a:r>
            <a:r>
              <a:rPr lang="ru-RU" sz="2000" b="1">
                <a:solidFill>
                  <a:srgbClr val="86D1EC"/>
                </a:solidFill>
                <a:latin typeface="Bookman Old Style" pitchFamily="18" charset="0"/>
              </a:rPr>
              <a:t>Голубой </a:t>
            </a:r>
            <a:r>
              <a:rPr lang="ru-RU" sz="2000" b="1">
                <a:solidFill>
                  <a:srgbClr val="FFFFFF"/>
                </a:solidFill>
                <a:latin typeface="Bookman Old Style" pitchFamily="18" charset="0"/>
              </a:rPr>
              <a:t>– верность, духовность, цвет Богоматери.                           </a:t>
            </a:r>
            <a:r>
              <a:rPr lang="ru-RU" sz="2000" b="1" u="sng">
                <a:solidFill>
                  <a:srgbClr val="FFFFFF"/>
                </a:solidFill>
                <a:latin typeface="Bookman Old Style" pitchFamily="18" charset="0"/>
              </a:rPr>
              <a:t>Белый</a:t>
            </a:r>
            <a:r>
              <a:rPr lang="ru-RU" sz="2000" b="1">
                <a:solidFill>
                  <a:srgbClr val="FFFFFF"/>
                </a:solidFill>
                <a:latin typeface="Bookman Old Style" pitchFamily="18" charset="0"/>
              </a:rPr>
              <a:t> – </a:t>
            </a:r>
            <a:r>
              <a:rPr lang="ru-RU" sz="2000" b="1">
                <a:solidFill>
                  <a:srgbClr val="86D1EC"/>
                </a:solidFill>
                <a:latin typeface="Bookman Old Style" pitchFamily="18" charset="0"/>
              </a:rPr>
              <a:t>чистота, правда, благородство, чистое и бескорыстное служение земле.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101013" y="6491288"/>
            <a:ext cx="900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  <a:hlinkClick r:id="rId3" action="ppaction://hlinksldjump"/>
              </a:rPr>
              <a:t>Назад</a:t>
            </a: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72711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692274" y="2779712"/>
            <a:ext cx="4679950" cy="936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Флаг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88913"/>
          <a:ext cx="8784975" cy="1368152"/>
        </p:xfrm>
        <a:graphic>
          <a:graphicData uri="http://schemas.openxmlformats.org/drawingml/2006/table">
            <a:tbl>
              <a:tblPr/>
              <a:tblGrid>
                <a:gridCol w="2928325"/>
                <a:gridCol w="2928325"/>
                <a:gridCol w="2928325"/>
              </a:tblGrid>
              <a:tr h="1368152">
                <a:tc>
                  <a:txBody>
                    <a:bodyPr/>
                    <a:lstStyle/>
                    <a:p>
                      <a:endParaRPr lang="ru-RU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Флаг Российской Федерации (флаг России)</a:t>
                      </a:r>
                    </a:p>
                    <a:p>
                      <a:r>
                        <a:rPr lang="ru-RU" dirty="0">
                          <a:effectLst/>
                          <a:latin typeface="Arial"/>
                        </a:rPr>
                        <a:t/>
                      </a:r>
                      <a:br>
                        <a:rPr lang="ru-RU" dirty="0">
                          <a:effectLst/>
                          <a:latin typeface="Arial"/>
                        </a:rPr>
                      </a:br>
                      <a:r>
                        <a:rPr lang="ru-RU" b="1" dirty="0">
                          <a:effectLst/>
                          <a:latin typeface="Arial"/>
                        </a:rPr>
                        <a:t>Дата принятия: 08.12.2000</a:t>
                      </a:r>
                      <a:endParaRPr lang="ru-RU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3734" name="Picture 1" descr="Флаг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276475"/>
            <a:ext cx="4679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2" descr="http://www.kostyor.ru/images0/t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28788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875"/>
            <a:ext cx="4897437" cy="655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>
                <a:latin typeface="Bookman Old Style" pitchFamily="18" charset="0"/>
              </a:rPr>
              <a:t>                   </a:t>
            </a:r>
            <a:r>
              <a:rPr lang="ru-RU" sz="4000" b="1">
                <a:solidFill>
                  <a:srgbClr val="FFFF66"/>
                </a:solidFill>
                <a:latin typeface="Bookman Old Style" pitchFamily="18" charset="0"/>
              </a:rPr>
              <a:t>Флаг</a:t>
            </a:r>
            <a:endParaRPr lang="ru-RU" sz="4000">
              <a:solidFill>
                <a:srgbClr val="FFFF66"/>
              </a:solidFill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83169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Прообразами флагов были военные знаки в виде шестов  с различными фигурами, иногда украшенные цветными лентами. Они помогали полководцу ориентироваться в бою.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FF9933"/>
                </a:solidFill>
                <a:latin typeface="Tahoma" pitchFamily="34" charset="0"/>
              </a:rPr>
              <a:t>Первоначально флаги использовали как знак принадлежности военного или торгового судна к определенному государству.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В допетровской Руси единого национального флага не существовало.   20 января 1705 г – день рождения будущего государственного флага России (указом Петра </a:t>
            </a:r>
            <a:r>
              <a:rPr lang="en-US" b="1">
                <a:solidFill>
                  <a:srgbClr val="FFFFFF"/>
                </a:solidFill>
                <a:latin typeface="Tahoma" pitchFamily="34" charset="0"/>
              </a:rPr>
              <a:t>I</a:t>
            </a: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74756" name="Picture 6" descr="img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97425"/>
            <a:ext cx="1727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7" descr="Копия img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797425"/>
            <a:ext cx="18716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8" descr="Копия img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97425"/>
            <a:ext cx="194468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9" descr="Копия (2) img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797425"/>
            <a:ext cx="2124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WordArt 11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089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История Российской символики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504238" cy="815975"/>
          </a:xfr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41275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325" y="1717675"/>
            <a:ext cx="45608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135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2"/>
              </a:rPr>
              <a:t>Знак</a:t>
            </a:r>
            <a:r>
              <a:rPr lang="ru-RU">
                <a:hlinkClick r:id="rId2"/>
              </a:rPr>
              <a:t> Президента</a:t>
            </a:r>
            <a:r>
              <a:rPr lang="ru-RU"/>
              <a:t> России состоит из знака и цепи знака.</a:t>
            </a:r>
          </a:p>
          <a:p>
            <a:r>
              <a:rPr lang="ru-RU"/>
              <a:t>Описание символа утверждено Указом Президента РФ от 27 июля 1999 года № 906.</a:t>
            </a:r>
          </a:p>
          <a:p>
            <a:r>
              <a:rPr lang="ru-RU"/>
              <a:t>Знак из золота представляет собой равноконечный крест с расширяющимися концами, с лицевой стороны покрытый рубиновой эмалью. Расстояние между концами креста - 60 мм. По краям креста - узкий выпуклый рант.</a:t>
            </a:r>
          </a:p>
          <a:p>
            <a:r>
              <a:rPr lang="ru-RU"/>
              <a:t>На лицевой стороне креста в центре - накладное изображение Государственного герба России. </a:t>
            </a:r>
          </a:p>
          <a:p>
            <a:r>
              <a:rPr lang="ru-RU"/>
              <a:t>На оборотной стороне креста посередине - круглый медальон, по окружности которого - девиз: "Польза, честь и слава". В центре медальона - год изготовления - 1994. В нижней части медальона - изображение лавровых ветвей. Знак при помощи венка из лавровых ветвей соединяется с цепью знака.</a:t>
            </a:r>
          </a:p>
          <a:p>
            <a:r>
              <a:rPr lang="ru-RU"/>
              <a:t>Цепь знака из золота, серебра и эмали состоит из 17 звеньев, 9 из которых - в виде изображения Государственного герба России, 8 - в виде круглых розеток с девизом: "Польза, честь и слава". На оборотной стороне звеньев цепи знака помещаются накладки, покрытые белой эмалью, на которых золотыми буквами выгравированы фамилия, имя, отчество каждого Президента России и год его вступления в должность. 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ovet.geraldika.ru/images/presc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85225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5877272"/>
            <a:ext cx="51845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 Президента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Воспитание любви к Родине, к своему Отечеству начинается прежде всего со знакомства с его символами: гербом, знаменем, Гимном. Вот почему мы уделяем этому вопросу особое внимание.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971550" y="4941888"/>
            <a:ext cx="70564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Она способствует развитию уважительного отношения к символам нашего государства, активной жизненной позиции и патриотизма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693150" cy="4248150"/>
          </a:xfrm>
          <a:noFill/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60575"/>
            <a:ext cx="8497887" cy="1849438"/>
          </a:xfrm>
          <a:noFill/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971550" y="5157788"/>
            <a:ext cx="7129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«Символ»- в переводе с греческого языка означает знак, примету, признак.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1947863"/>
            <a:ext cx="8504238" cy="3730625"/>
          </a:xfrm>
          <a:noFill/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kostyor.ru/images0/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75025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88913"/>
          <a:ext cx="8784975" cy="1944216"/>
        </p:xfrm>
        <a:graphic>
          <a:graphicData uri="http://schemas.openxmlformats.org/drawingml/2006/table">
            <a:tbl>
              <a:tblPr/>
              <a:tblGrid>
                <a:gridCol w="2928325"/>
                <a:gridCol w="2928325"/>
                <a:gridCol w="2928325"/>
              </a:tblGrid>
              <a:tr h="1944216">
                <a:tc>
                  <a:txBody>
                    <a:bodyPr/>
                    <a:lstStyle/>
                    <a:p>
                      <a:endParaRPr lang="ru-RU" sz="1300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rgbClr val="FF3300"/>
                          </a:solidFill>
                          <a:effectLst/>
                          <a:latin typeface="Arial"/>
                        </a:rPr>
                        <a:t>Герб Российской Федерации (герб России)</a:t>
                      </a:r>
                    </a:p>
                    <a:p>
                      <a:r>
                        <a:rPr lang="ru-RU" sz="1600" b="1" dirty="0" smtClean="0">
                          <a:effectLst/>
                          <a:latin typeface="Arial"/>
                        </a:rPr>
                        <a:t>Дата </a:t>
                      </a:r>
                      <a:r>
                        <a:rPr lang="ru-RU" sz="1600" b="1" dirty="0">
                          <a:effectLst/>
                          <a:latin typeface="Arial"/>
                        </a:rPr>
                        <a:t>принятия:</a:t>
                      </a:r>
                      <a:r>
                        <a:rPr lang="ru-RU" sz="1600" dirty="0">
                          <a:effectLst/>
                          <a:latin typeface="Arial"/>
                        </a:rPr>
                        <a:t> 20.12.2000</a:t>
                      </a:r>
                      <a:r>
                        <a:rPr lang="ru-RU" sz="1300" dirty="0">
                          <a:effectLst/>
                          <a:latin typeface="Arial"/>
                        </a:rPr>
                        <a:t/>
                      </a:r>
                      <a:br>
                        <a:rPr lang="ru-RU" sz="1300" dirty="0">
                          <a:effectLst/>
                          <a:latin typeface="Arial"/>
                        </a:rPr>
                      </a:br>
                      <a:endParaRPr lang="ru-RU" sz="1300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7591" name="Picture 4" descr="http://www.kostyor.ru/images0/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1431925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757363"/>
            <a:ext cx="3240088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333375"/>
            <a:ext cx="8064500" cy="101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9933"/>
                </a:solidFill>
                <a:latin typeface="Bookman Old Style" pitchFamily="18" charset="0"/>
              </a:rPr>
              <a:t>Герб</a:t>
            </a:r>
            <a:r>
              <a:rPr lang="ru-RU" sz="2400" b="1">
                <a:latin typeface="Bookman Old Style" pitchFamily="18" charset="0"/>
              </a:rPr>
              <a:t> – это отличительный знак государства, города, сословия, изображаемый на флагах, монетах печатях и других официальных документах.</a:t>
            </a:r>
          </a:p>
        </p:txBody>
      </p:sp>
      <p:pic>
        <p:nvPicPr>
          <p:cNvPr id="68611" name="Picture 4" descr="06S049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6"/>
            <a:ext cx="2657475" cy="29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219700" y="1628775"/>
            <a:ext cx="35290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Значение символов</a:t>
            </a:r>
            <a:r>
              <a:rPr lang="ru-R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: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+mn-cs"/>
              </a:rPr>
              <a:t>                                                                          </a:t>
            </a:r>
            <a:r>
              <a:rPr lang="ru-RU" sz="2000" b="1" dirty="0">
                <a:solidFill>
                  <a:srgbClr val="FF9933"/>
                </a:solidFill>
                <a:latin typeface="Tahoma" pitchFamily="34" charset="0"/>
                <a:cs typeface="+mn-cs"/>
              </a:rPr>
              <a:t>Двуглавый Орел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+mn-cs"/>
              </a:rPr>
              <a:t> – символ вечности России, символ глубокого уважения к своим историческим корнями и национальной истории символ сильного и мощного государства.                                                                          </a:t>
            </a:r>
            <a:r>
              <a:rPr lang="ru-RU" sz="2000" b="1" dirty="0">
                <a:solidFill>
                  <a:srgbClr val="FF9933"/>
                </a:solidFill>
                <a:latin typeface="Tahoma" pitchFamily="34" charset="0"/>
                <a:cs typeface="+mn-cs"/>
              </a:rPr>
              <a:t>Короны 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+mn-cs"/>
              </a:rPr>
              <a:t>– суверенитет и высокое достоинство.                                       </a:t>
            </a:r>
            <a:r>
              <a:rPr lang="ru-RU" sz="2000" b="1" dirty="0">
                <a:solidFill>
                  <a:srgbClr val="FF9933"/>
                </a:solidFill>
                <a:latin typeface="Tahoma" pitchFamily="34" charset="0"/>
                <a:cs typeface="+mn-cs"/>
              </a:rPr>
              <a:t>Скипетр и держава в когтях орла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+mn-cs"/>
              </a:rPr>
              <a:t> – образное выражение незыблемости государственных устоев России.</a:t>
            </a:r>
            <a:r>
              <a:rPr lang="ru-RU" dirty="0">
                <a:solidFill>
                  <a:srgbClr val="FFFFFF"/>
                </a:solidFill>
                <a:latin typeface="Tahoma" pitchFamily="34" charset="0"/>
                <a:cs typeface="+mn-cs"/>
              </a:rPr>
              <a:t>          </a:t>
            </a: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1619250" y="5803900"/>
            <a:ext cx="345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Государственный герб Российской федерации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  <a:latin typeface="Tahoma" pitchFamily="34" charset="0"/>
              </a:rPr>
              <a:t>     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8101013" y="6491288"/>
            <a:ext cx="900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  <a:hlinkClick r:id="rId3" action="ppaction://hlinksldjump"/>
              </a:rPr>
              <a:t>Назад</a:t>
            </a: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68615" name="WordArt 12"/>
          <p:cNvSpPr>
            <a:spLocks noChangeArrowheads="1" noChangeShapeType="1" noTextEdit="1"/>
          </p:cNvSpPr>
          <p:nvPr/>
        </p:nvSpPr>
        <p:spPr bwMode="auto">
          <a:xfrm rot="5400000">
            <a:off x="-1800224" y="2887662"/>
            <a:ext cx="4679950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Герб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97075"/>
            <a:ext cx="7956550" cy="1974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Возникновение государства всегда связано с появлением изображения, которое отражает, как правило, внутреннее устройство этого государства, его могущество, территории, входящие в его состав.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Значение и внешний вид российского герба неоднократно менялись.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Многие политические события влияли на государственные символы. Каждый из них – это своеобразное отражение эпохи.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/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6272213"/>
            <a:ext cx="230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FF9933"/>
                </a:solidFill>
                <a:latin typeface="Bookman Old Style" pitchFamily="18" charset="0"/>
                <a:cs typeface="Times New Roman" pitchFamily="18" charset="0"/>
              </a:rPr>
              <a:t>Эмблема на печати Ивана </a:t>
            </a:r>
            <a:r>
              <a:rPr lang="en-US" sz="1400" b="1">
                <a:solidFill>
                  <a:srgbClr val="FF9933"/>
                </a:solidFill>
                <a:latin typeface="Bookman Old Style" pitchFamily="18" charset="0"/>
                <a:cs typeface="Times New Roman" pitchFamily="18" charset="0"/>
              </a:rPr>
              <a:t>III</a:t>
            </a:r>
            <a:r>
              <a:rPr lang="ru-RU" sz="1400" b="1">
                <a:solidFill>
                  <a:srgbClr val="FF9933"/>
                </a:solidFill>
                <a:latin typeface="Bookman Old Style" pitchFamily="18" charset="0"/>
              </a:rPr>
              <a:t>, конец </a:t>
            </a:r>
            <a:r>
              <a:rPr lang="en-US" sz="1400" b="1">
                <a:solidFill>
                  <a:srgbClr val="FF9933"/>
                </a:solidFill>
                <a:latin typeface="Bookman Old Style" pitchFamily="18" charset="0"/>
              </a:rPr>
              <a:t>XV </a:t>
            </a:r>
            <a:r>
              <a:rPr lang="ru-RU" sz="1400" b="1">
                <a:solidFill>
                  <a:srgbClr val="FF9933"/>
                </a:solidFill>
                <a:latin typeface="Bookman Old Style" pitchFamily="18" charset="0"/>
              </a:rPr>
              <a:t>в.</a:t>
            </a:r>
          </a:p>
          <a:p>
            <a:pPr eaLnBrk="0" hangingPunct="0"/>
            <a:endParaRPr lang="ru-RU" sz="140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92600"/>
            <a:ext cx="17891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8" descr="Копия (3) img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292600"/>
            <a:ext cx="18732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9" descr="Копия (2) img1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292600"/>
            <a:ext cx="19431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3779838" y="1412875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FF66"/>
                </a:solidFill>
                <a:latin typeface="Bookman Old Style" pitchFamily="18" charset="0"/>
              </a:rPr>
              <a:t>Герб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250825" y="3500438"/>
            <a:ext cx="88931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9933"/>
                </a:solidFill>
                <a:latin typeface="Bookman Old Style" pitchFamily="18" charset="0"/>
              </a:rPr>
              <a:t>Истории возникновения и развития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9933"/>
                </a:solidFill>
                <a:latin typeface="Bookman Old Style" pitchFamily="18" charset="0"/>
              </a:rPr>
              <a:t>российского герба более 400 лет.</a:t>
            </a:r>
          </a:p>
        </p:txBody>
      </p: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2411413" y="6218238"/>
            <a:ext cx="1871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FF66"/>
                </a:solidFill>
                <a:latin typeface="Bookman Old Style" pitchFamily="18" charset="0"/>
              </a:rPr>
              <a:t>С 1882 года, правление  Александра </a:t>
            </a:r>
            <a:r>
              <a:rPr lang="en-US" sz="1200" b="1">
                <a:solidFill>
                  <a:srgbClr val="FFFF66"/>
                </a:solidFill>
                <a:latin typeface="Bookman Old Style" pitchFamily="18" charset="0"/>
              </a:rPr>
              <a:t>III</a:t>
            </a:r>
            <a:endParaRPr lang="ru-RU" sz="1200" b="1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69642" name="Text Box 14"/>
          <p:cNvSpPr txBox="1">
            <a:spLocks noChangeArrowheads="1"/>
          </p:cNvSpPr>
          <p:nvPr/>
        </p:nvSpPr>
        <p:spPr bwMode="auto">
          <a:xfrm>
            <a:off x="4643438" y="6308725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9933"/>
                </a:solidFill>
                <a:latin typeface="Bookman Old Style" pitchFamily="18" charset="0"/>
              </a:rPr>
              <a:t>С 1883 года по 1917 г.</a:t>
            </a:r>
          </a:p>
        </p:txBody>
      </p:sp>
      <p:pic>
        <p:nvPicPr>
          <p:cNvPr id="69643" name="Picture 15" descr="Копия (3) img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292600"/>
            <a:ext cx="18399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Text Box 16"/>
          <p:cNvSpPr txBox="1">
            <a:spLocks noChangeArrowheads="1"/>
          </p:cNvSpPr>
          <p:nvPr/>
        </p:nvSpPr>
        <p:spPr bwMode="auto">
          <a:xfrm>
            <a:off x="7164388" y="6308725"/>
            <a:ext cx="1763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66"/>
                </a:solidFill>
                <a:latin typeface="Bookman Old Style" pitchFamily="18" charset="0"/>
              </a:rPr>
              <a:t>С 1922 по 1990 г.</a:t>
            </a:r>
          </a:p>
        </p:txBody>
      </p:sp>
      <p:sp>
        <p:nvSpPr>
          <p:cNvPr id="69645" name="WordArt 1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089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История Российской символики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5" descr="Штандарт Президента Российской Феде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060575"/>
            <a:ext cx="36718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EAEAEA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</TotalTime>
  <Words>703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Georgia</vt:lpstr>
      <vt:lpstr>Arial</vt:lpstr>
      <vt:lpstr>Wingdings 2</vt:lpstr>
      <vt:lpstr>Wingdings</vt:lpstr>
      <vt:lpstr>Calibri</vt:lpstr>
      <vt:lpstr>Bookman Old Style</vt:lpstr>
      <vt:lpstr>Tahoma</vt:lpstr>
      <vt:lpstr>Times New Roman</vt:lpstr>
      <vt:lpstr>Официальная</vt:lpstr>
      <vt:lpstr>Лучи</vt:lpstr>
      <vt:lpstr>1_Лучи</vt:lpstr>
      <vt:lpstr>2_Лучи</vt:lpstr>
      <vt:lpstr>3_Лучи</vt:lpstr>
      <vt:lpstr>Презентация на тему: Государственные символы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конституция России и символ России</dc:title>
  <dc:creator>ALENA</dc:creator>
  <cp:lastModifiedBy>Admin</cp:lastModifiedBy>
  <cp:revision>15</cp:revision>
  <dcterms:created xsi:type="dcterms:W3CDTF">2011-12-07T20:26:54Z</dcterms:created>
  <dcterms:modified xsi:type="dcterms:W3CDTF">2013-11-26T18:33:07Z</dcterms:modified>
</cp:coreProperties>
</file>