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65" r:id="rId4"/>
    <p:sldId id="275" r:id="rId5"/>
    <p:sldId id="282" r:id="rId6"/>
    <p:sldId id="291" r:id="rId7"/>
    <p:sldId id="277" r:id="rId8"/>
    <p:sldId id="278" r:id="rId9"/>
    <p:sldId id="274" r:id="rId10"/>
    <p:sldId id="272" r:id="rId11"/>
    <p:sldId id="279" r:id="rId12"/>
    <p:sldId id="270" r:id="rId13"/>
    <p:sldId id="257" r:id="rId14"/>
    <p:sldId id="268" r:id="rId15"/>
    <p:sldId id="295" r:id="rId16"/>
    <p:sldId id="281" r:id="rId17"/>
    <p:sldId id="284" r:id="rId18"/>
    <p:sldId id="296" r:id="rId19"/>
    <p:sldId id="286" r:id="rId20"/>
    <p:sldId id="288" r:id="rId21"/>
    <p:sldId id="289" r:id="rId22"/>
    <p:sldId id="290" r:id="rId23"/>
    <p:sldId id="293" r:id="rId24"/>
    <p:sldId id="294" r:id="rId25"/>
    <p:sldId id="29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250A-76E2-4599-A866-FB94903EBBA4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8435-13A0-4A46-BBB6-89BA1C5C0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C2B7-7453-49AF-8548-5114EAFA2584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5F7F-4CCB-4E2D-8951-E509BDE8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78B7-61D1-4155-9BC9-F9EA89A5F5BF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88FF-08AE-4721-85C4-783BC265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AAE1-5C5C-4440-B39E-4D4ED8FEB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F35A-634B-4556-AE0C-98F3EC55A55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121F-43F0-4A81-9ABE-39CA9225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F8B1-94A3-4986-AA28-1C80148DFD2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206E-619C-4F86-BAB4-ADAEA7B81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456C-7E86-41A6-B2D0-34EDBA08AF35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5AEB-DB80-471E-A6AB-78DE87BE8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FB10-5892-45EF-A37E-C520364FC1D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633C-A3B9-4FAF-AF4E-9A8ABAC0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2AE-2CE4-47C0-901F-A0699F890A5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F0D8-24B3-498B-8ED8-5AE8E6BFA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04BE-2CFE-4799-9BD0-9056B8240DE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4616-0C51-4058-9FDC-6ABC7680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7CB-0D4D-4587-8848-83184CECA52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A28D-F9C9-4A17-8092-C5A83E00E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A98D-A5D0-46B2-BC68-EB1D70FCEB4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D982-1140-41CE-8BF3-D8128EE71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6C3CE-1789-4CA1-819B-8227D977698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625C6-744E-4F98-ABB4-FD86EFA8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&#1059;&#1095;&#1080;&#1090;&#1077;&#1083;&#1100;\Desktop\&#1084;&#1072;&#1088;&#1090;%20&#1055;&#1077;&#1089;&#1085;&#1100;%20&#1078;&#1072;&#1074;&#1086;&#1088;&#1086;&#1085;&#1082;&#1072;.mp3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9;&#1095;&#1080;&#1090;&#1077;&#1083;&#1100;\Desktop\&#1084;&#1072;&#1081;%20&#1041;&#1077;&#1083;&#1099;&#1077;%20&#1085;&#1086;&#1095;&#1080;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15338" cy="42148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ru-RU" sz="40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642938" y="642938"/>
            <a:ext cx="77152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bg1"/>
                </a:solidFill>
                <a:latin typeface="Times New Roman" pitchFamily="18" charset="0"/>
              </a:rPr>
              <a:t>«ВЕСНА» </a:t>
            </a:r>
          </a:p>
          <a:p>
            <a:pPr algn="ctr"/>
            <a:endParaRPr lang="ru-RU" sz="6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6000" u="sng">
                <a:solidFill>
                  <a:schemeClr val="bg1"/>
                </a:solidFill>
                <a:latin typeface="Times New Roman" pitchFamily="18" charset="0"/>
              </a:rPr>
              <a:t>Пейзаж</a:t>
            </a:r>
            <a:r>
              <a:rPr lang="ru-RU" sz="6000">
                <a:solidFill>
                  <a:schemeClr val="bg1"/>
                </a:solidFill>
                <a:latin typeface="Times New Roman" pitchFamily="18" charset="0"/>
              </a:rPr>
              <a:t> – настроение</a:t>
            </a:r>
          </a:p>
          <a:p>
            <a:pPr algn="ctr"/>
            <a:r>
              <a:rPr lang="ru-RU" sz="6000" u="sng">
                <a:solidFill>
                  <a:schemeClr val="bg1"/>
                </a:solidFill>
                <a:latin typeface="Times New Roman" pitchFamily="18" charset="0"/>
              </a:rPr>
              <a:t>Пейзаж</a:t>
            </a:r>
            <a:r>
              <a:rPr lang="ru-RU" sz="6000">
                <a:solidFill>
                  <a:schemeClr val="bg1"/>
                </a:solidFill>
                <a:latin typeface="Times New Roman" pitchFamily="18" charset="0"/>
              </a:rPr>
              <a:t> – состояние</a:t>
            </a:r>
          </a:p>
          <a:p>
            <a:pPr algn="ctr"/>
            <a:endParaRPr lang="ru-RU" sz="6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Природа и художник</a:t>
            </a:r>
          </a:p>
          <a:p>
            <a:pPr algn="ctr"/>
            <a:endParaRPr lang="ru-RU" sz="6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6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6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3317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23863"/>
            <a:ext cx="80279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-928688" y="5929313"/>
            <a:ext cx="107823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Жуковский С.Ю. Бурлящий весенний ручей.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50" cy="6308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chemeClr val="bg1"/>
                </a:solidFill>
              </a:rPr>
              <a:t>А.И. Бунин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/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Прошли дожди, апрель теплеет.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Всю ночь – туман, а поутру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Весенний воздух точно млеет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мягкой дымкою синеет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В далеких просеках в бору.</a:t>
            </a:r>
            <a:br>
              <a:rPr lang="ru-RU" sz="4400" smtClean="0">
                <a:solidFill>
                  <a:schemeClr val="bg1"/>
                </a:solidFill>
              </a:rPr>
            </a:b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5365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35000"/>
            <a:ext cx="705167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-928688" y="5929313"/>
            <a:ext cx="107823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Грицай А.М. Апрель в лесу. Снег сходит.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6389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28625"/>
            <a:ext cx="75311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714500" y="5929313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Бакшеев Н.В.  Голубая весна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1"/>
          </p:nvPr>
        </p:nvSpPr>
        <p:spPr>
          <a:xfrm>
            <a:off x="285750" y="6215063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cs typeface="Times New Roman" pitchFamily="18" charset="0"/>
              </a:rPr>
              <a:t>Мухин А.А. Весна.</a:t>
            </a:r>
            <a:endParaRPr lang="ru-RU" sz="60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30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7414" name="Рисунок 8" descr="Мухин А.А. Весна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14313"/>
            <a:ext cx="42449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8437" name="Picture 4" descr="Б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8625"/>
            <a:ext cx="69294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7140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Венецианов А.Г. Весенняя пашня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9" name="март Песнь жаворон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00572"/>
            <a:ext cx="8929718" cy="22574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ru-RU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00063" y="2143125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bg1"/>
                </a:solidFill>
                <a:latin typeface="Times New Roman" pitchFamily="18" charset="0"/>
              </a:rPr>
              <a:t>Мастер – класс</a:t>
            </a:r>
          </a:p>
          <a:p>
            <a:pPr algn="ctr"/>
            <a:r>
              <a:rPr lang="ru-RU" sz="6000">
                <a:solidFill>
                  <a:schemeClr val="bg1"/>
                </a:solidFill>
                <a:latin typeface="Times New Roman" pitchFamily="18" charset="0"/>
              </a:rPr>
              <a:t>Техника «по - сырому»</a:t>
            </a:r>
            <a:endParaRPr lang="ru-RU" sz="6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485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720725"/>
            <a:ext cx="734536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1510" name="Picture 36" descr="Б8"/>
          <p:cNvPicPr>
            <a:picLocks noChangeAspect="1" noChangeArrowheads="1"/>
          </p:cNvPicPr>
          <p:nvPr/>
        </p:nvPicPr>
        <p:blipFill>
          <a:blip r:embed="rId3" cstate="print"/>
          <a:srcRect t="54362"/>
          <a:stretch>
            <a:fillRect/>
          </a:stretch>
        </p:blipFill>
        <p:spPr bwMode="auto">
          <a:xfrm>
            <a:off x="642938" y="714375"/>
            <a:ext cx="776128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2533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928688"/>
            <a:ext cx="78597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28726" y="1643050"/>
            <a:ext cx="9786974" cy="425769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ru-RU" sz="40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-785813" y="1428750"/>
            <a:ext cx="9429751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Еще природа не проснулась,</a:t>
            </a:r>
          </a:p>
          <a:p>
            <a:pPr algn="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Но сквозь редеющего сна</a:t>
            </a:r>
          </a:p>
          <a:p>
            <a:pPr algn="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Весну прослышала она</a:t>
            </a:r>
          </a:p>
          <a:p>
            <a:pPr algn="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И ей невольно улыбнулась. </a:t>
            </a:r>
          </a:p>
          <a:p>
            <a:pPr algn="r"/>
            <a:r>
              <a:rPr lang="ru-RU" sz="4800">
                <a:solidFill>
                  <a:schemeClr val="bg1"/>
                </a:solidFill>
                <a:latin typeface="Times New Roman" pitchFamily="18" charset="0"/>
              </a:rPr>
              <a:t>Ф.И. Тютчев </a:t>
            </a:r>
          </a:p>
        </p:txBody>
      </p:sp>
      <p:pic>
        <p:nvPicPr>
          <p:cNvPr id="4" name="май Белые н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55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3557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 r="1791" b="6075"/>
          <a:stretch>
            <a:fillRect/>
          </a:stretch>
        </p:blipFill>
        <p:spPr bwMode="auto">
          <a:xfrm>
            <a:off x="714375" y="714375"/>
            <a:ext cx="787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4581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714375"/>
            <a:ext cx="7693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5605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363" y="714375"/>
            <a:ext cx="7566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-285750" y="0"/>
            <a:ext cx="9286875" cy="5143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>
                <a:solidFill>
                  <a:schemeClr val="bg1"/>
                </a:solidFill>
              </a:rPr>
              <a:t>   Пейзажи, созданные творцами русской художественной культуры, живут в нашем сознании как задушевные картины русской природы и в то же время погружают в мир прекрасных чувств, глубоких мыслей, вечных духовных ценностей.</a:t>
            </a:r>
          </a:p>
          <a:p>
            <a:pPr>
              <a:buFont typeface="Wingdings 2" pitchFamily="18" charset="2"/>
              <a:buNone/>
            </a:pPr>
            <a:r>
              <a:rPr lang="ru-RU" sz="440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chemeClr val="bg1"/>
                </a:solidFill>
              </a:rPr>
              <a:t> 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50" cy="6308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4400" smtClean="0"/>
              <a:t>  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   </a:t>
            </a:r>
            <a:r>
              <a:rPr lang="ru-RU" sz="4400" smtClean="0">
                <a:solidFill>
                  <a:schemeClr val="bg1"/>
                </a:solidFill>
              </a:rPr>
              <a:t>Каждый из художников-пейзажистов был самобытным живописцем, создавшим свой уникальный образ русской природы.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chemeClr val="bg1"/>
                </a:solidFill>
              </a:rPr>
              <a:t> 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.Энциклопедический словарь юного художника</a:t>
            </a:r>
          </a:p>
          <a:p>
            <a:pPr marL="650875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Москва «Педагогика» 1983г.</a:t>
            </a:r>
          </a:p>
          <a:p>
            <a:pPr marL="650875" indent="-51435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.Русская поэзия середины 19 века</a:t>
            </a:r>
          </a:p>
          <a:p>
            <a:pPr marL="650875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«Московский рабочий» 1985г.</a:t>
            </a:r>
          </a:p>
          <a:p>
            <a:pPr marL="650875" indent="-51435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.Русские поэты 19 века</a:t>
            </a:r>
          </a:p>
          <a:p>
            <a:pPr marL="650875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Москва «Просвещение» 1989г.</a:t>
            </a:r>
          </a:p>
          <a:p>
            <a:pPr marL="650875" indent="-51435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.И.А.Бунин «Стихотворения и переводы»</a:t>
            </a:r>
          </a:p>
          <a:p>
            <a:pPr marL="650875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  Москва «Современник»1986г</a:t>
            </a:r>
          </a:p>
          <a:p>
            <a:pPr marL="650875" indent="-514350">
              <a:buNone/>
            </a:pPr>
            <a:r>
              <a:rPr lang="ru-RU" sz="1600" smtClean="0">
                <a:solidFill>
                  <a:schemeClr val="bg1"/>
                </a:solidFill>
              </a:rPr>
              <a:t>5</a:t>
            </a:r>
            <a:r>
              <a:rPr lang="ru-RU" smtClean="0">
                <a:solidFill>
                  <a:schemeClr val="bg1"/>
                </a:solidFill>
              </a:rPr>
              <a:t>.Журналы «Юный художник»</a:t>
            </a:r>
            <a:endParaRPr lang="ru-RU" dirty="0" smtClean="0">
              <a:solidFill>
                <a:schemeClr val="bg1"/>
              </a:solidFill>
            </a:endParaRPr>
          </a:p>
          <a:p>
            <a:pPr marL="650875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054225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Левитан. Март </a:t>
            </a:r>
          </a:p>
        </p:txBody>
      </p:sp>
      <p:pic>
        <p:nvPicPr>
          <p:cNvPr id="6149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571500"/>
            <a:ext cx="653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71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7173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7188"/>
            <a:ext cx="4643438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-928688" y="5929313"/>
            <a:ext cx="107823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Левитан И.И Весна.Большая вода.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6161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Александр Полунин. Весна.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8198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06388"/>
            <a:ext cx="771525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28688" y="5929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  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9222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79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Б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00188"/>
            <a:ext cx="435768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Б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75" y="2357438"/>
            <a:ext cx="5330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0245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225" y="500063"/>
            <a:ext cx="40640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-928688" y="5929313"/>
            <a:ext cx="107823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Саврасов А.К. Грачи прилетели. 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50" cy="630872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Алексей Плещеев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 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Уж тает снег, бегут ручьи,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В окно повеяло весною...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Засвищут скоро соловьи,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И лес оденется листвою!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Чиста небесная лазурь,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Теплей и ярче солнце стало,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Пора метелей злых и бурь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Опять надолго миновала...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sz="half" idx="1"/>
          </p:nvPr>
        </p:nvSpPr>
        <p:spPr>
          <a:xfrm>
            <a:off x="14287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2357438" y="6149975"/>
            <a:ext cx="708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2293" name="Picture 4" descr="Б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593725"/>
            <a:ext cx="6805613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-928688" y="5929313"/>
            <a:ext cx="107823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Куинджи А.И. Ранняя весна.</a:t>
            </a:r>
            <a:endParaRPr lang="ru-RU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281</Words>
  <Application>Microsoft Office PowerPoint</Application>
  <PresentationFormat>Экран (4:3)</PresentationFormat>
  <Paragraphs>106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    </vt:lpstr>
      <vt:lpstr> </vt:lpstr>
      <vt:lpstr> </vt:lpstr>
      <vt:lpstr> </vt:lpstr>
      <vt:lpstr> </vt:lpstr>
      <vt:lpstr> </vt:lpstr>
      <vt:lpstr> </vt:lpstr>
      <vt:lpstr>Слайд 8</vt:lpstr>
      <vt:lpstr> </vt:lpstr>
      <vt:lpstr> </vt:lpstr>
      <vt:lpstr>Слайд 11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23</vt:lpstr>
      <vt:lpstr>Слайд 24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весны               в разных видах искусства</dc:title>
  <dc:creator>Учитель</dc:creator>
  <cp:lastModifiedBy>Учитель</cp:lastModifiedBy>
  <cp:revision>40</cp:revision>
  <dcterms:created xsi:type="dcterms:W3CDTF">2011-04-16T06:23:35Z</dcterms:created>
  <dcterms:modified xsi:type="dcterms:W3CDTF">2014-02-19T10:43:19Z</dcterms:modified>
</cp:coreProperties>
</file>