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7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2.xml"/><Relationship Id="rId1" Type="http://schemas.openxmlformats.org/officeDocument/2006/relationships/slide" Target="../slides/slide11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28FBD-7405-4D03-8973-EC2FF4E7539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C48B9A-E7ED-4E75-B3D0-CD61A9C1D853}">
      <dgm:prSet phldrT="[Текст]"/>
      <dgm:spPr/>
      <dgm:t>
        <a:bodyPr/>
        <a:lstStyle/>
        <a:p>
          <a:r>
            <a:rPr lang="ru-RU" dirty="0" smtClean="0"/>
            <a:t>растворители</a:t>
          </a:r>
          <a:endParaRPr lang="ru-RU" dirty="0"/>
        </a:p>
      </dgm:t>
    </dgm:pt>
    <dgm:pt modelId="{AF183F44-7572-48FB-9659-1734984C2FF9}" type="parTrans" cxnId="{5FF8A548-9BD5-4058-AC68-2364147FF4B9}">
      <dgm:prSet/>
      <dgm:spPr/>
      <dgm:t>
        <a:bodyPr/>
        <a:lstStyle/>
        <a:p>
          <a:endParaRPr lang="ru-RU"/>
        </a:p>
      </dgm:t>
    </dgm:pt>
    <dgm:pt modelId="{CA9C629B-F9F1-4438-9E23-3D56A51C9814}" type="sibTrans" cxnId="{5FF8A548-9BD5-4058-AC68-2364147FF4B9}">
      <dgm:prSet/>
      <dgm:spPr/>
      <dgm:t>
        <a:bodyPr/>
        <a:lstStyle/>
        <a:p>
          <a:endParaRPr lang="ru-RU"/>
        </a:p>
      </dgm:t>
    </dgm:pt>
    <dgm:pt modelId="{236EECE8-7AA0-46B7-A717-687F06C66077}">
      <dgm:prSet phldrT="[Текст]"/>
      <dgm:spPr/>
      <dgm:t>
        <a:bodyPr/>
        <a:lstStyle/>
        <a:p>
          <a:r>
            <a:rPr lang="ru-RU" dirty="0" smtClean="0"/>
            <a:t>Неорганический</a:t>
          </a:r>
        </a:p>
        <a:p>
          <a:r>
            <a:rPr lang="ru-RU" dirty="0" smtClean="0"/>
            <a:t>(вода)</a:t>
          </a:r>
          <a:endParaRPr lang="ru-RU" dirty="0"/>
        </a:p>
      </dgm:t>
    </dgm:pt>
    <dgm:pt modelId="{98D4A50A-4DF7-44CC-8B58-503702872434}" type="parTrans" cxnId="{D24FE458-2B33-4202-BFA7-DAE3860D1B8D}">
      <dgm:prSet/>
      <dgm:spPr/>
      <dgm:t>
        <a:bodyPr/>
        <a:lstStyle/>
        <a:p>
          <a:endParaRPr lang="ru-RU"/>
        </a:p>
      </dgm:t>
    </dgm:pt>
    <dgm:pt modelId="{6D7449AC-84FA-42C6-BC86-84E1E7FAD901}" type="sibTrans" cxnId="{D24FE458-2B33-4202-BFA7-DAE3860D1B8D}">
      <dgm:prSet/>
      <dgm:spPr/>
      <dgm:t>
        <a:bodyPr/>
        <a:lstStyle/>
        <a:p>
          <a:endParaRPr lang="ru-RU"/>
        </a:p>
      </dgm:t>
    </dgm:pt>
    <dgm:pt modelId="{17FDB3E4-D82C-458D-8D9B-6707D86B44E4}">
      <dgm:prSet phldrT="[Текст]"/>
      <dgm:spPr/>
      <dgm:t>
        <a:bodyPr/>
        <a:lstStyle/>
        <a:p>
          <a:r>
            <a:rPr lang="ru-RU" dirty="0" smtClean="0"/>
            <a:t>Органические (спирт, ацетон, бензин)</a:t>
          </a:r>
          <a:endParaRPr lang="ru-RU" dirty="0"/>
        </a:p>
      </dgm:t>
    </dgm:pt>
    <dgm:pt modelId="{089C149E-BBEB-4105-859E-48B377137F6A}" type="parTrans" cxnId="{52711E0B-13E6-4C0D-8918-59287B46F6B0}">
      <dgm:prSet/>
      <dgm:spPr/>
      <dgm:t>
        <a:bodyPr/>
        <a:lstStyle/>
        <a:p>
          <a:endParaRPr lang="ru-RU"/>
        </a:p>
      </dgm:t>
    </dgm:pt>
    <dgm:pt modelId="{F8B422A2-6A3E-4DF4-AC8F-987938BF29C2}" type="sibTrans" cxnId="{52711E0B-13E6-4C0D-8918-59287B46F6B0}">
      <dgm:prSet/>
      <dgm:spPr/>
      <dgm:t>
        <a:bodyPr/>
        <a:lstStyle/>
        <a:p>
          <a:endParaRPr lang="ru-RU"/>
        </a:p>
      </dgm:t>
    </dgm:pt>
    <dgm:pt modelId="{AA48A645-BB91-4FC1-B9CF-19D3629E3DE4}" type="pres">
      <dgm:prSet presAssocID="{FCC28FBD-7405-4D03-8973-EC2FF4E753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8E725-E1DD-4F2C-AD3C-854B8EDABF4E}" type="pres">
      <dgm:prSet presAssocID="{FAC48B9A-E7ED-4E75-B3D0-CD61A9C1D853}" presName="root1" presStyleCnt="0"/>
      <dgm:spPr/>
    </dgm:pt>
    <dgm:pt modelId="{B0D2B411-C253-460D-A084-8324CC2DABE0}" type="pres">
      <dgm:prSet presAssocID="{FAC48B9A-E7ED-4E75-B3D0-CD61A9C1D85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C64DA9-CE4F-4BFC-B64E-20565BCAA19F}" type="pres">
      <dgm:prSet presAssocID="{FAC48B9A-E7ED-4E75-B3D0-CD61A9C1D853}" presName="level2hierChild" presStyleCnt="0"/>
      <dgm:spPr/>
    </dgm:pt>
    <dgm:pt modelId="{922B0024-51E3-4AA3-B5CE-73C947EA4064}" type="pres">
      <dgm:prSet presAssocID="{98D4A50A-4DF7-44CC-8B58-50370287243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1A5B41C-8EB6-4B04-904F-116124F95EC8}" type="pres">
      <dgm:prSet presAssocID="{98D4A50A-4DF7-44CC-8B58-50370287243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F53E339-A7DE-4C9E-BC08-7B91F14993B7}" type="pres">
      <dgm:prSet presAssocID="{236EECE8-7AA0-46B7-A717-687F06C66077}" presName="root2" presStyleCnt="0"/>
      <dgm:spPr/>
    </dgm:pt>
    <dgm:pt modelId="{9ADAFAEF-51DE-4826-AFF7-1512D11FA533}" type="pres">
      <dgm:prSet presAssocID="{236EECE8-7AA0-46B7-A717-687F06C6607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1591D-1BB9-4FBE-9347-2E222AA58EAD}" type="pres">
      <dgm:prSet presAssocID="{236EECE8-7AA0-46B7-A717-687F06C66077}" presName="level3hierChild" presStyleCnt="0"/>
      <dgm:spPr/>
    </dgm:pt>
    <dgm:pt modelId="{89E72139-6972-49D5-A2E6-22777ACAD7DF}" type="pres">
      <dgm:prSet presAssocID="{089C149E-BBEB-4105-859E-48B377137F6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FE0884A-7DE7-4DCD-84BE-65117E1E0A12}" type="pres">
      <dgm:prSet presAssocID="{089C149E-BBEB-4105-859E-48B377137F6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A56BA8F-9AA4-4216-AA7B-B268D2DB0A0A}" type="pres">
      <dgm:prSet presAssocID="{17FDB3E4-D82C-458D-8D9B-6707D86B44E4}" presName="root2" presStyleCnt="0"/>
      <dgm:spPr/>
    </dgm:pt>
    <dgm:pt modelId="{F48776FD-D3E6-41FA-AC3F-BBB52A0DE215}" type="pres">
      <dgm:prSet presAssocID="{17FDB3E4-D82C-458D-8D9B-6707D86B44E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058585-ED8C-43F6-898E-2CA22B52C54A}" type="pres">
      <dgm:prSet presAssocID="{17FDB3E4-D82C-458D-8D9B-6707D86B44E4}" presName="level3hierChild" presStyleCnt="0"/>
      <dgm:spPr/>
    </dgm:pt>
  </dgm:ptLst>
  <dgm:cxnLst>
    <dgm:cxn modelId="{5D52C2FA-2B53-44D8-9E5D-581405BB014B}" type="presOf" srcId="{FCC28FBD-7405-4D03-8973-EC2FF4E75398}" destId="{AA48A645-BB91-4FC1-B9CF-19D3629E3DE4}" srcOrd="0" destOrd="0" presId="urn:microsoft.com/office/officeart/2005/8/layout/hierarchy2"/>
    <dgm:cxn modelId="{02E3BC82-2F62-4BDA-9DB2-C0802E52D654}" type="presOf" srcId="{17FDB3E4-D82C-458D-8D9B-6707D86B44E4}" destId="{F48776FD-D3E6-41FA-AC3F-BBB52A0DE215}" srcOrd="0" destOrd="0" presId="urn:microsoft.com/office/officeart/2005/8/layout/hierarchy2"/>
    <dgm:cxn modelId="{800C620C-71C6-49A9-AB42-A87B0E32602B}" type="presOf" srcId="{089C149E-BBEB-4105-859E-48B377137F6A}" destId="{BFE0884A-7DE7-4DCD-84BE-65117E1E0A12}" srcOrd="1" destOrd="0" presId="urn:microsoft.com/office/officeart/2005/8/layout/hierarchy2"/>
    <dgm:cxn modelId="{52711E0B-13E6-4C0D-8918-59287B46F6B0}" srcId="{FAC48B9A-E7ED-4E75-B3D0-CD61A9C1D853}" destId="{17FDB3E4-D82C-458D-8D9B-6707D86B44E4}" srcOrd="1" destOrd="0" parTransId="{089C149E-BBEB-4105-859E-48B377137F6A}" sibTransId="{F8B422A2-6A3E-4DF4-AC8F-987938BF29C2}"/>
    <dgm:cxn modelId="{894F7C93-E8CB-408E-8254-4D707E679479}" type="presOf" srcId="{98D4A50A-4DF7-44CC-8B58-503702872434}" destId="{922B0024-51E3-4AA3-B5CE-73C947EA4064}" srcOrd="0" destOrd="0" presId="urn:microsoft.com/office/officeart/2005/8/layout/hierarchy2"/>
    <dgm:cxn modelId="{A11F2059-913C-4275-BD72-E3150E9582D4}" type="presOf" srcId="{089C149E-BBEB-4105-859E-48B377137F6A}" destId="{89E72139-6972-49D5-A2E6-22777ACAD7DF}" srcOrd="0" destOrd="0" presId="urn:microsoft.com/office/officeart/2005/8/layout/hierarchy2"/>
    <dgm:cxn modelId="{5FF8A548-9BD5-4058-AC68-2364147FF4B9}" srcId="{FCC28FBD-7405-4D03-8973-EC2FF4E75398}" destId="{FAC48B9A-E7ED-4E75-B3D0-CD61A9C1D853}" srcOrd="0" destOrd="0" parTransId="{AF183F44-7572-48FB-9659-1734984C2FF9}" sibTransId="{CA9C629B-F9F1-4438-9E23-3D56A51C9814}"/>
    <dgm:cxn modelId="{E13CAC5E-0CB8-4E06-A2F4-0DA8D25C2B7B}" type="presOf" srcId="{98D4A50A-4DF7-44CC-8B58-503702872434}" destId="{B1A5B41C-8EB6-4B04-904F-116124F95EC8}" srcOrd="1" destOrd="0" presId="urn:microsoft.com/office/officeart/2005/8/layout/hierarchy2"/>
    <dgm:cxn modelId="{D24FE458-2B33-4202-BFA7-DAE3860D1B8D}" srcId="{FAC48B9A-E7ED-4E75-B3D0-CD61A9C1D853}" destId="{236EECE8-7AA0-46B7-A717-687F06C66077}" srcOrd="0" destOrd="0" parTransId="{98D4A50A-4DF7-44CC-8B58-503702872434}" sibTransId="{6D7449AC-84FA-42C6-BC86-84E1E7FAD901}"/>
    <dgm:cxn modelId="{62C2FDC1-47AF-4DDC-B129-97E8899215BD}" type="presOf" srcId="{236EECE8-7AA0-46B7-A717-687F06C66077}" destId="{9ADAFAEF-51DE-4826-AFF7-1512D11FA533}" srcOrd="0" destOrd="0" presId="urn:microsoft.com/office/officeart/2005/8/layout/hierarchy2"/>
    <dgm:cxn modelId="{44391425-A104-438C-91B7-1B61CBC68FAA}" type="presOf" srcId="{FAC48B9A-E7ED-4E75-B3D0-CD61A9C1D853}" destId="{B0D2B411-C253-460D-A084-8324CC2DABE0}" srcOrd="0" destOrd="0" presId="urn:microsoft.com/office/officeart/2005/8/layout/hierarchy2"/>
    <dgm:cxn modelId="{47F1096F-36EE-46C1-97A2-CB95AC3943A4}" type="presParOf" srcId="{AA48A645-BB91-4FC1-B9CF-19D3629E3DE4}" destId="{2948E725-E1DD-4F2C-AD3C-854B8EDABF4E}" srcOrd="0" destOrd="0" presId="urn:microsoft.com/office/officeart/2005/8/layout/hierarchy2"/>
    <dgm:cxn modelId="{21C8DCDB-B3D8-4693-9679-7FEC108D7957}" type="presParOf" srcId="{2948E725-E1DD-4F2C-AD3C-854B8EDABF4E}" destId="{B0D2B411-C253-460D-A084-8324CC2DABE0}" srcOrd="0" destOrd="0" presId="urn:microsoft.com/office/officeart/2005/8/layout/hierarchy2"/>
    <dgm:cxn modelId="{D222E833-7636-41B2-8BAD-823A4487F9BF}" type="presParOf" srcId="{2948E725-E1DD-4F2C-AD3C-854B8EDABF4E}" destId="{09C64DA9-CE4F-4BFC-B64E-20565BCAA19F}" srcOrd="1" destOrd="0" presId="urn:microsoft.com/office/officeart/2005/8/layout/hierarchy2"/>
    <dgm:cxn modelId="{8DC224DB-5145-4744-8DE0-506C1B60617A}" type="presParOf" srcId="{09C64DA9-CE4F-4BFC-B64E-20565BCAA19F}" destId="{922B0024-51E3-4AA3-B5CE-73C947EA4064}" srcOrd="0" destOrd="0" presId="urn:microsoft.com/office/officeart/2005/8/layout/hierarchy2"/>
    <dgm:cxn modelId="{5A8D634D-4FEF-4A00-A5FB-A0481A589ACF}" type="presParOf" srcId="{922B0024-51E3-4AA3-B5CE-73C947EA4064}" destId="{B1A5B41C-8EB6-4B04-904F-116124F95EC8}" srcOrd="0" destOrd="0" presId="urn:microsoft.com/office/officeart/2005/8/layout/hierarchy2"/>
    <dgm:cxn modelId="{9D69377F-7508-4523-9E39-8B9421B7F8FB}" type="presParOf" srcId="{09C64DA9-CE4F-4BFC-B64E-20565BCAA19F}" destId="{FF53E339-A7DE-4C9E-BC08-7B91F14993B7}" srcOrd="1" destOrd="0" presId="urn:microsoft.com/office/officeart/2005/8/layout/hierarchy2"/>
    <dgm:cxn modelId="{E8126621-4FC6-4BD7-A104-0598A78F4E8C}" type="presParOf" srcId="{FF53E339-A7DE-4C9E-BC08-7B91F14993B7}" destId="{9ADAFAEF-51DE-4826-AFF7-1512D11FA533}" srcOrd="0" destOrd="0" presId="urn:microsoft.com/office/officeart/2005/8/layout/hierarchy2"/>
    <dgm:cxn modelId="{38D3E889-761F-4063-A2AE-38758E34B6B1}" type="presParOf" srcId="{FF53E339-A7DE-4C9E-BC08-7B91F14993B7}" destId="{BFC1591D-1BB9-4FBE-9347-2E222AA58EAD}" srcOrd="1" destOrd="0" presId="urn:microsoft.com/office/officeart/2005/8/layout/hierarchy2"/>
    <dgm:cxn modelId="{8BC3F135-8D85-4B18-852A-778F02CF5691}" type="presParOf" srcId="{09C64DA9-CE4F-4BFC-B64E-20565BCAA19F}" destId="{89E72139-6972-49D5-A2E6-22777ACAD7DF}" srcOrd="2" destOrd="0" presId="urn:microsoft.com/office/officeart/2005/8/layout/hierarchy2"/>
    <dgm:cxn modelId="{BEDF7218-7078-4A74-97C1-B335579DF06C}" type="presParOf" srcId="{89E72139-6972-49D5-A2E6-22777ACAD7DF}" destId="{BFE0884A-7DE7-4DCD-84BE-65117E1E0A12}" srcOrd="0" destOrd="0" presId="urn:microsoft.com/office/officeart/2005/8/layout/hierarchy2"/>
    <dgm:cxn modelId="{D46D5F63-9FA3-4E78-A846-73B0B7910AFA}" type="presParOf" srcId="{09C64DA9-CE4F-4BFC-B64E-20565BCAA19F}" destId="{AA56BA8F-9AA4-4216-AA7B-B268D2DB0A0A}" srcOrd="3" destOrd="0" presId="urn:microsoft.com/office/officeart/2005/8/layout/hierarchy2"/>
    <dgm:cxn modelId="{192B8846-102E-43C4-BEF6-3B21557CD42A}" type="presParOf" srcId="{AA56BA8F-9AA4-4216-AA7B-B268D2DB0A0A}" destId="{F48776FD-D3E6-41FA-AC3F-BBB52A0DE215}" srcOrd="0" destOrd="0" presId="urn:microsoft.com/office/officeart/2005/8/layout/hierarchy2"/>
    <dgm:cxn modelId="{F6B850D5-5296-4EAD-B217-37E07F690EEF}" type="presParOf" srcId="{AA56BA8F-9AA4-4216-AA7B-B268D2DB0A0A}" destId="{89058585-ED8C-43F6-898E-2CA22B52C5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A7FE2-0BBA-499A-B043-E1D0E839ED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94837-0082-4D92-BCEA-2328D5E064A7}">
      <dgm:prSet phldrT="[Текст]"/>
      <dgm:spPr/>
      <dgm:t>
        <a:bodyPr/>
        <a:lstStyle/>
        <a:p>
          <a:r>
            <a:rPr lang="ru-RU" u="sng" dirty="0" smtClean="0">
              <a:hlinkClick xmlns:r="http://schemas.openxmlformats.org/officeDocument/2006/relationships" r:id="rId1" action="ppaction://hlinksldjump"/>
            </a:rPr>
            <a:t>Концентрированные</a:t>
          </a:r>
          <a:endParaRPr lang="ru-RU" u="sng" dirty="0"/>
        </a:p>
      </dgm:t>
    </dgm:pt>
    <dgm:pt modelId="{B96D3068-964E-48DA-B7B0-2A1579B436EE}" type="parTrans" cxnId="{96135568-A731-4C8D-930C-C683C846858F}">
      <dgm:prSet/>
      <dgm:spPr/>
      <dgm:t>
        <a:bodyPr/>
        <a:lstStyle/>
        <a:p>
          <a:endParaRPr lang="ru-RU"/>
        </a:p>
      </dgm:t>
    </dgm:pt>
    <dgm:pt modelId="{778A95E5-6F10-41E6-B2F8-D575FEF8B77E}" type="sibTrans" cxnId="{96135568-A731-4C8D-930C-C683C846858F}">
      <dgm:prSet/>
      <dgm:spPr/>
      <dgm:t>
        <a:bodyPr/>
        <a:lstStyle/>
        <a:p>
          <a:endParaRPr lang="ru-RU"/>
        </a:p>
      </dgm:t>
    </dgm:pt>
    <dgm:pt modelId="{3A8DC47F-2696-4E56-AB99-653F11272945}">
      <dgm:prSet phldrT="[Текст]" custT="1"/>
      <dgm:spPr/>
      <dgm:t>
        <a:bodyPr/>
        <a:lstStyle/>
        <a:p>
          <a:r>
            <a:rPr lang="ru-RU" sz="5400" u="sng" dirty="0" smtClean="0">
              <a:hlinkClick xmlns:r="http://schemas.openxmlformats.org/officeDocument/2006/relationships" r:id="rId2" action="ppaction://hlinksldjump"/>
            </a:rPr>
            <a:t>Разбавленные</a:t>
          </a:r>
          <a:endParaRPr lang="ru-RU" sz="5400" u="sng" dirty="0"/>
        </a:p>
      </dgm:t>
    </dgm:pt>
    <dgm:pt modelId="{568BEAB5-CAD5-4792-816A-28EEFB9F571B}" type="parTrans" cxnId="{CAABE5F5-2674-4008-A987-48F08BE6F076}">
      <dgm:prSet/>
      <dgm:spPr/>
      <dgm:t>
        <a:bodyPr/>
        <a:lstStyle/>
        <a:p>
          <a:endParaRPr lang="ru-RU"/>
        </a:p>
      </dgm:t>
    </dgm:pt>
    <dgm:pt modelId="{281B0A4E-F0AC-4E31-A7AC-1DCD182CBE2B}" type="sibTrans" cxnId="{CAABE5F5-2674-4008-A987-48F08BE6F076}">
      <dgm:prSet/>
      <dgm:spPr/>
      <dgm:t>
        <a:bodyPr/>
        <a:lstStyle/>
        <a:p>
          <a:endParaRPr lang="ru-RU"/>
        </a:p>
      </dgm:t>
    </dgm:pt>
    <dgm:pt modelId="{1C3A1551-AD53-4D34-9B45-5AACDA74A6E3}">
      <dgm:prSet phldrT="[Текст]"/>
      <dgm:spPr/>
      <dgm:t>
        <a:bodyPr/>
        <a:lstStyle/>
        <a:p>
          <a:r>
            <a:rPr lang="ru-RU" u="sng" dirty="0" smtClean="0">
              <a:hlinkClick xmlns:r="http://schemas.openxmlformats.org/officeDocument/2006/relationships" r:id="rId3" action="ppaction://hlinksldjump"/>
            </a:rPr>
            <a:t>Насыщенные</a:t>
          </a:r>
          <a:endParaRPr lang="ru-RU" u="sng" dirty="0"/>
        </a:p>
      </dgm:t>
    </dgm:pt>
    <dgm:pt modelId="{D7BD9F71-2E40-4A74-B3AF-466E1E26E318}" type="parTrans" cxnId="{F3452D06-D2CB-46F8-8C81-F9CFAC892FDF}">
      <dgm:prSet/>
      <dgm:spPr/>
      <dgm:t>
        <a:bodyPr/>
        <a:lstStyle/>
        <a:p>
          <a:endParaRPr lang="ru-RU"/>
        </a:p>
      </dgm:t>
    </dgm:pt>
    <dgm:pt modelId="{CEC8668C-D0B3-424D-B1C1-D5BFDF9FF045}" type="sibTrans" cxnId="{F3452D06-D2CB-46F8-8C81-F9CFAC892FDF}">
      <dgm:prSet/>
      <dgm:spPr/>
      <dgm:t>
        <a:bodyPr/>
        <a:lstStyle/>
        <a:p>
          <a:endParaRPr lang="ru-RU"/>
        </a:p>
      </dgm:t>
    </dgm:pt>
    <dgm:pt modelId="{21B51E7B-F12D-4B3F-82A4-99293CDD0BF0}">
      <dgm:prSet phldrT="[Текст]" custT="1"/>
      <dgm:spPr/>
      <dgm:t>
        <a:bodyPr/>
        <a:lstStyle/>
        <a:p>
          <a:r>
            <a:rPr lang="ru-RU" sz="5400" u="sng" dirty="0" smtClean="0">
              <a:hlinkClick xmlns:r="http://schemas.openxmlformats.org/officeDocument/2006/relationships" r:id="rId4" action="ppaction://hlinksldjump"/>
            </a:rPr>
            <a:t>Ненасыщенные</a:t>
          </a:r>
          <a:endParaRPr lang="ru-RU" sz="5400" u="sng" dirty="0"/>
        </a:p>
      </dgm:t>
    </dgm:pt>
    <dgm:pt modelId="{C2A1C2B8-208E-41AB-AC13-903A0B78D6EC}" type="parTrans" cxnId="{5CC43B12-E648-4D9F-8C19-E7EB258AA6DA}">
      <dgm:prSet/>
      <dgm:spPr/>
      <dgm:t>
        <a:bodyPr/>
        <a:lstStyle/>
        <a:p>
          <a:endParaRPr lang="ru-RU"/>
        </a:p>
      </dgm:t>
    </dgm:pt>
    <dgm:pt modelId="{B8C0E4A4-7A04-45BE-8582-0EFDAFD7E5BF}" type="sibTrans" cxnId="{5CC43B12-E648-4D9F-8C19-E7EB258AA6DA}">
      <dgm:prSet/>
      <dgm:spPr/>
      <dgm:t>
        <a:bodyPr/>
        <a:lstStyle/>
        <a:p>
          <a:endParaRPr lang="ru-RU"/>
        </a:p>
      </dgm:t>
    </dgm:pt>
    <dgm:pt modelId="{B5ED6BE9-511B-4B24-9742-9052ED2AC939}" type="pres">
      <dgm:prSet presAssocID="{C40A7FE2-0BBA-499A-B043-E1D0E839ED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A6D6AA-8393-44B2-862E-9C74A290AD7D}" type="pres">
      <dgm:prSet presAssocID="{2AD94837-0082-4D92-BCEA-2328D5E064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DC546-7FAA-4FF0-9D03-EDAD9A38B44C}" type="pres">
      <dgm:prSet presAssocID="{2AD94837-0082-4D92-BCEA-2328D5E064A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C5CA9-9A7A-45CD-BDE7-9333CFB37C33}" type="pres">
      <dgm:prSet presAssocID="{1C3A1551-AD53-4D34-9B45-5AACDA74A6E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2F78E-1FD2-4EAB-8A02-FE9C9C4CA880}" type="pres">
      <dgm:prSet presAssocID="{1C3A1551-AD53-4D34-9B45-5AACDA74A6E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CD511-A828-488F-96D8-5B8495DFA01E}" type="presOf" srcId="{3A8DC47F-2696-4E56-AB99-653F11272945}" destId="{933DC546-7FAA-4FF0-9D03-EDAD9A38B44C}" srcOrd="0" destOrd="0" presId="urn:microsoft.com/office/officeart/2005/8/layout/vList2"/>
    <dgm:cxn modelId="{25CE7712-E545-43E7-ABCA-F635D42F69D8}" type="presOf" srcId="{21B51E7B-F12D-4B3F-82A4-99293CDD0BF0}" destId="{E7F2F78E-1FD2-4EAB-8A02-FE9C9C4CA880}" srcOrd="0" destOrd="0" presId="urn:microsoft.com/office/officeart/2005/8/layout/vList2"/>
    <dgm:cxn modelId="{F3452D06-D2CB-46F8-8C81-F9CFAC892FDF}" srcId="{C40A7FE2-0BBA-499A-B043-E1D0E839ED81}" destId="{1C3A1551-AD53-4D34-9B45-5AACDA74A6E3}" srcOrd="1" destOrd="0" parTransId="{D7BD9F71-2E40-4A74-B3AF-466E1E26E318}" sibTransId="{CEC8668C-D0B3-424D-B1C1-D5BFDF9FF045}"/>
    <dgm:cxn modelId="{A7085459-1C27-4684-9F06-5481AE02D8B4}" type="presOf" srcId="{1C3A1551-AD53-4D34-9B45-5AACDA74A6E3}" destId="{C19C5CA9-9A7A-45CD-BDE7-9333CFB37C33}" srcOrd="0" destOrd="0" presId="urn:microsoft.com/office/officeart/2005/8/layout/vList2"/>
    <dgm:cxn modelId="{CAABE5F5-2674-4008-A987-48F08BE6F076}" srcId="{2AD94837-0082-4D92-BCEA-2328D5E064A7}" destId="{3A8DC47F-2696-4E56-AB99-653F11272945}" srcOrd="0" destOrd="0" parTransId="{568BEAB5-CAD5-4792-816A-28EEFB9F571B}" sibTransId="{281B0A4E-F0AC-4E31-A7AC-1DCD182CBE2B}"/>
    <dgm:cxn modelId="{1006AAA9-E1D8-44BC-9271-DB6DE2351642}" type="presOf" srcId="{C40A7FE2-0BBA-499A-B043-E1D0E839ED81}" destId="{B5ED6BE9-511B-4B24-9742-9052ED2AC939}" srcOrd="0" destOrd="0" presId="urn:microsoft.com/office/officeart/2005/8/layout/vList2"/>
    <dgm:cxn modelId="{D0122E15-C30E-49D3-8C9E-F4AE28637B12}" type="presOf" srcId="{2AD94837-0082-4D92-BCEA-2328D5E064A7}" destId="{09A6D6AA-8393-44B2-862E-9C74A290AD7D}" srcOrd="0" destOrd="0" presId="urn:microsoft.com/office/officeart/2005/8/layout/vList2"/>
    <dgm:cxn modelId="{96135568-A731-4C8D-930C-C683C846858F}" srcId="{C40A7FE2-0BBA-499A-B043-E1D0E839ED81}" destId="{2AD94837-0082-4D92-BCEA-2328D5E064A7}" srcOrd="0" destOrd="0" parTransId="{B96D3068-964E-48DA-B7B0-2A1579B436EE}" sibTransId="{778A95E5-6F10-41E6-B2F8-D575FEF8B77E}"/>
    <dgm:cxn modelId="{5CC43B12-E648-4D9F-8C19-E7EB258AA6DA}" srcId="{1C3A1551-AD53-4D34-9B45-5AACDA74A6E3}" destId="{21B51E7B-F12D-4B3F-82A4-99293CDD0BF0}" srcOrd="0" destOrd="0" parTransId="{C2A1C2B8-208E-41AB-AC13-903A0B78D6EC}" sibTransId="{B8C0E4A4-7A04-45BE-8582-0EFDAFD7E5BF}"/>
    <dgm:cxn modelId="{ABE215F0-DAF0-4C76-92DF-1FDD147E78B6}" type="presParOf" srcId="{B5ED6BE9-511B-4B24-9742-9052ED2AC939}" destId="{09A6D6AA-8393-44B2-862E-9C74A290AD7D}" srcOrd="0" destOrd="0" presId="urn:microsoft.com/office/officeart/2005/8/layout/vList2"/>
    <dgm:cxn modelId="{E43C2D1F-478F-4496-B4DB-31E3B1161A07}" type="presParOf" srcId="{B5ED6BE9-511B-4B24-9742-9052ED2AC939}" destId="{933DC546-7FAA-4FF0-9D03-EDAD9A38B44C}" srcOrd="1" destOrd="0" presId="urn:microsoft.com/office/officeart/2005/8/layout/vList2"/>
    <dgm:cxn modelId="{9BDCF070-C793-442B-A226-995F08DD79F1}" type="presParOf" srcId="{B5ED6BE9-511B-4B24-9742-9052ED2AC939}" destId="{C19C5CA9-9A7A-45CD-BDE7-9333CFB37C33}" srcOrd="2" destOrd="0" presId="urn:microsoft.com/office/officeart/2005/8/layout/vList2"/>
    <dgm:cxn modelId="{5E9709B4-C87D-43DA-9636-B19EB8BFD9C5}" type="presParOf" srcId="{B5ED6BE9-511B-4B24-9742-9052ED2AC939}" destId="{E7F2F78E-1FD2-4EAB-8A02-FE9C9C4CA88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2B411-C253-460D-A084-8324CC2DABE0}">
      <dsp:nvSpPr>
        <dsp:cNvPr id="0" name=""/>
        <dsp:cNvSpPr/>
      </dsp:nvSpPr>
      <dsp:spPr>
        <a:xfrm>
          <a:off x="4306" y="1406628"/>
          <a:ext cx="3425411" cy="1712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растворители</a:t>
          </a:r>
          <a:endParaRPr lang="ru-RU" sz="3600" kern="1200" dirty="0"/>
        </a:p>
      </dsp:txBody>
      <dsp:txXfrm>
        <a:off x="54469" y="1456791"/>
        <a:ext cx="3325085" cy="1612379"/>
      </dsp:txXfrm>
    </dsp:sp>
    <dsp:sp modelId="{922B0024-51E3-4AA3-B5CE-73C947EA4064}">
      <dsp:nvSpPr>
        <dsp:cNvPr id="0" name=""/>
        <dsp:cNvSpPr/>
      </dsp:nvSpPr>
      <dsp:spPr>
        <a:xfrm rot="19457599">
          <a:off x="3271118" y="1736520"/>
          <a:ext cx="1687362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687362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072615" y="1728394"/>
        <a:ext cx="84368" cy="84368"/>
      </dsp:txXfrm>
    </dsp:sp>
    <dsp:sp modelId="{9ADAFAEF-51DE-4826-AFF7-1512D11FA533}">
      <dsp:nvSpPr>
        <dsp:cNvPr id="0" name=""/>
        <dsp:cNvSpPr/>
      </dsp:nvSpPr>
      <dsp:spPr>
        <a:xfrm>
          <a:off x="4799882" y="421822"/>
          <a:ext cx="3425411" cy="1712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Неорганический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(вода)</a:t>
          </a:r>
          <a:endParaRPr lang="ru-RU" sz="3600" kern="1200" dirty="0"/>
        </a:p>
      </dsp:txBody>
      <dsp:txXfrm>
        <a:off x="4850045" y="471985"/>
        <a:ext cx="3325085" cy="1612379"/>
      </dsp:txXfrm>
    </dsp:sp>
    <dsp:sp modelId="{89E72139-6972-49D5-A2E6-22777ACAD7DF}">
      <dsp:nvSpPr>
        <dsp:cNvPr id="0" name=""/>
        <dsp:cNvSpPr/>
      </dsp:nvSpPr>
      <dsp:spPr>
        <a:xfrm rot="2142401">
          <a:off x="3271118" y="2721326"/>
          <a:ext cx="1687362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687362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072615" y="2713200"/>
        <a:ext cx="84368" cy="84368"/>
      </dsp:txXfrm>
    </dsp:sp>
    <dsp:sp modelId="{F48776FD-D3E6-41FA-AC3F-BBB52A0DE215}">
      <dsp:nvSpPr>
        <dsp:cNvPr id="0" name=""/>
        <dsp:cNvSpPr/>
      </dsp:nvSpPr>
      <dsp:spPr>
        <a:xfrm>
          <a:off x="4799882" y="2391434"/>
          <a:ext cx="3425411" cy="1712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Органические (спирт, ацетон, бензин)</a:t>
          </a:r>
          <a:endParaRPr lang="ru-RU" sz="3600" kern="1200" dirty="0"/>
        </a:p>
      </dsp:txBody>
      <dsp:txXfrm>
        <a:off x="4850045" y="2441597"/>
        <a:ext cx="3325085" cy="1612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D6AA-8393-44B2-862E-9C74A290AD7D}">
      <dsp:nvSpPr>
        <dsp:cNvPr id="0" name=""/>
        <dsp:cNvSpPr/>
      </dsp:nvSpPr>
      <dsp:spPr>
        <a:xfrm>
          <a:off x="0" y="24517"/>
          <a:ext cx="8208912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u="sng" kern="1200" dirty="0" smtClean="0">
              <a:hlinkClick xmlns:r="http://schemas.openxmlformats.org/officeDocument/2006/relationships" r:id="" action="ppaction://hlinksldjump"/>
            </a:rPr>
            <a:t>Концентрированные</a:t>
          </a:r>
          <a:endParaRPr lang="ru-RU" sz="6000" u="sng" kern="1200" dirty="0"/>
        </a:p>
      </dsp:txBody>
      <dsp:txXfrm>
        <a:off x="70251" y="94768"/>
        <a:ext cx="8068410" cy="1298597"/>
      </dsp:txXfrm>
    </dsp:sp>
    <dsp:sp modelId="{933DC546-7FAA-4FF0-9D03-EDAD9A38B44C}">
      <dsp:nvSpPr>
        <dsp:cNvPr id="0" name=""/>
        <dsp:cNvSpPr/>
      </dsp:nvSpPr>
      <dsp:spPr>
        <a:xfrm>
          <a:off x="0" y="1463617"/>
          <a:ext cx="8208912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68580" rIns="384048" bIns="6858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5400" u="sng" kern="1200" dirty="0" smtClean="0">
              <a:hlinkClick xmlns:r="http://schemas.openxmlformats.org/officeDocument/2006/relationships" r:id="" action="ppaction://hlinksldjump"/>
            </a:rPr>
            <a:t>Разбавленные</a:t>
          </a:r>
          <a:endParaRPr lang="ru-RU" sz="5400" u="sng" kern="1200" dirty="0"/>
        </a:p>
      </dsp:txBody>
      <dsp:txXfrm>
        <a:off x="0" y="1463617"/>
        <a:ext cx="8208912" cy="993600"/>
      </dsp:txXfrm>
    </dsp:sp>
    <dsp:sp modelId="{C19C5CA9-9A7A-45CD-BDE7-9333CFB37C33}">
      <dsp:nvSpPr>
        <dsp:cNvPr id="0" name=""/>
        <dsp:cNvSpPr/>
      </dsp:nvSpPr>
      <dsp:spPr>
        <a:xfrm>
          <a:off x="0" y="2457217"/>
          <a:ext cx="8208912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u="sng" kern="1200" dirty="0" smtClean="0">
              <a:hlinkClick xmlns:r="http://schemas.openxmlformats.org/officeDocument/2006/relationships" r:id="" action="ppaction://hlinksldjump"/>
            </a:rPr>
            <a:t>Насыщенные</a:t>
          </a:r>
          <a:endParaRPr lang="ru-RU" sz="6000" u="sng" kern="1200" dirty="0"/>
        </a:p>
      </dsp:txBody>
      <dsp:txXfrm>
        <a:off x="70251" y="2527468"/>
        <a:ext cx="8068410" cy="1298597"/>
      </dsp:txXfrm>
    </dsp:sp>
    <dsp:sp modelId="{E7F2F78E-1FD2-4EAB-8A02-FE9C9C4CA880}">
      <dsp:nvSpPr>
        <dsp:cNvPr id="0" name=""/>
        <dsp:cNvSpPr/>
      </dsp:nvSpPr>
      <dsp:spPr>
        <a:xfrm>
          <a:off x="0" y="3896317"/>
          <a:ext cx="8208912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68580" rIns="384048" bIns="6858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5400" u="sng" kern="1200" dirty="0" smtClean="0">
              <a:hlinkClick xmlns:r="http://schemas.openxmlformats.org/officeDocument/2006/relationships" r:id="" action="ppaction://hlinksldjump"/>
            </a:rPr>
            <a:t>Ненасыщенные</a:t>
          </a:r>
          <a:endParaRPr lang="ru-RU" sz="5400" u="sng" kern="1200" dirty="0"/>
        </a:p>
      </dsp:txBody>
      <dsp:txXfrm>
        <a:off x="0" y="3896317"/>
        <a:ext cx="8208912" cy="99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4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3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2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5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0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0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94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2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7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2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319C-2E81-44C8-B94B-FBA942769EAE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0796-25D3-4ED6-94DD-C7820B8D9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1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1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56578A6C-CA44-45CC-839B-023EE5A5F0A4}" type="datetime1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0"/>
            <a:ext cx="8643998" cy="100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МБОУ «Обоянская средняя общеобразовательная  школа №1»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4215" y="1357298"/>
            <a:ext cx="65670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Вода – ра</a:t>
            </a:r>
            <a:r>
              <a:rPr lang="ru-RU" sz="5400" b="1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оритель.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Растворы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14884"/>
            <a:ext cx="7215238" cy="142876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Выполнила: </a:t>
            </a:r>
          </a:p>
          <a:p>
            <a:pPr algn="l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учитель химии </a:t>
            </a:r>
          </a:p>
          <a:p>
            <a:pPr algn="l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Климова Татьяна Анатольевна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588224" y="6492875"/>
            <a:ext cx="2545804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МБОУ «Обоянская СОШ №1»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2078" y="6551264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МБОУ «Обоянская СОШ №1»</a:t>
            </a:r>
            <a:endParaRPr lang="ru-RU" sz="12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49705576"/>
              </p:ext>
            </p:extLst>
          </p:nvPr>
        </p:nvGraphicFramePr>
        <p:xfrm>
          <a:off x="361348" y="1268760"/>
          <a:ext cx="8208912" cy="491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9580" y="34900"/>
            <a:ext cx="6990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+mj-lt"/>
              </a:rPr>
              <a:t>Виды растворов</a:t>
            </a:r>
            <a:endParaRPr lang="ru-RU" sz="6600" dirty="0">
              <a:latin typeface="+mj-lt"/>
            </a:endParaRPr>
          </a:p>
        </p:txBody>
      </p:sp>
      <p:sp>
        <p:nvSpPr>
          <p:cNvPr id="11" name="Блок-схема: объединение 10">
            <a:hlinkClick r:id="rId7" action="ppaction://hlinksldjump"/>
          </p:cNvPr>
          <p:cNvSpPr/>
          <p:nvPr/>
        </p:nvSpPr>
        <p:spPr>
          <a:xfrm rot="16200000">
            <a:off x="7596336" y="6093296"/>
            <a:ext cx="576064" cy="44153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2078" y="6551264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МБОУ «Обоянская СОШ №1»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994" y="1988840"/>
            <a:ext cx="8147248" cy="363326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Концентрированные растворы – растворы, содержащие много растворенного вещества и мало растворителя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" name="Равнобедренный треугольник 1">
            <a:hlinkClick r:id="rId2" action="ppaction://hlinksldjump"/>
          </p:cNvPr>
          <p:cNvSpPr/>
          <p:nvPr/>
        </p:nvSpPr>
        <p:spPr>
          <a:xfrm rot="16200000">
            <a:off x="7524328" y="5445224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33074" y="6551264"/>
            <a:ext cx="2210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.  МБОУ «Обоянская СОШ №1»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8147248" cy="442535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Разбавленные растворы – растворы, содержащие мало растворенного вещества и много растворителя</a:t>
            </a:r>
            <a:endParaRPr lang="ru-RU" sz="4000" dirty="0"/>
          </a:p>
        </p:txBody>
      </p:sp>
      <p:sp>
        <p:nvSpPr>
          <p:cNvPr id="8" name="Равнобедренный треугольник 7">
            <a:hlinkClick r:id="rId2" action="ppaction://hlinksldjump"/>
          </p:cNvPr>
          <p:cNvSpPr/>
          <p:nvPr/>
        </p:nvSpPr>
        <p:spPr>
          <a:xfrm rot="16200000">
            <a:off x="7524328" y="5445224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39945" y="6551264"/>
            <a:ext cx="2210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.  МБОУ «Обоянская СОШ №1»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931224" cy="46910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Насыщенные растворы – растворы, в которых при данной температуре вещество уже не может больше растворяться</a:t>
            </a:r>
            <a:endParaRPr lang="ru-RU" sz="4000" dirty="0"/>
          </a:p>
        </p:txBody>
      </p:sp>
      <p:sp>
        <p:nvSpPr>
          <p:cNvPr id="8" name="Равнобедренный треугольник 7">
            <a:hlinkClick r:id="rId2" action="ppaction://hlinksldjump"/>
          </p:cNvPr>
          <p:cNvSpPr/>
          <p:nvPr/>
        </p:nvSpPr>
        <p:spPr>
          <a:xfrm rot="16200000">
            <a:off x="7524328" y="5445224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2078" y="6544565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МБОУ «Обоянская СОШ №1»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19256" cy="46910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Ненасыщенные растворы – растворы, в которых при данной температуре вещество еще может растворяться</a:t>
            </a:r>
            <a:endParaRPr lang="ru-RU" sz="4000" dirty="0"/>
          </a:p>
        </p:txBody>
      </p:sp>
      <p:sp>
        <p:nvSpPr>
          <p:cNvPr id="8" name="Равнобедренный треугольник 7">
            <a:hlinkClick r:id="rId2" action="ppaction://hlinksldjump"/>
          </p:cNvPr>
          <p:cNvSpPr/>
          <p:nvPr/>
        </p:nvSpPr>
        <p:spPr>
          <a:xfrm rot="16200000">
            <a:off x="7524328" y="5445224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2078" y="6581001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МБОУ «Обоянская СОШ №1»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128374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Концентрация раствора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7787208" cy="377728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Концентрация раствора – содержание растворенного вещества в растворе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762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Способы выражения концентрации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8219256" cy="4209331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600" dirty="0" smtClean="0">
                <a:hlinkClick r:id="rId2" action="ppaction://hlinksldjump"/>
              </a:rPr>
              <a:t>Коэффициент растворимости или растворимость</a:t>
            </a:r>
            <a:endParaRPr lang="ru-RU" sz="36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3600" dirty="0" smtClean="0">
                <a:hlinkClick r:id="rId3" action="ppaction://hlinksldjump"/>
              </a:rPr>
              <a:t>Массовая доля или процентная концентрация растворенного вещества</a:t>
            </a:r>
            <a:endParaRPr lang="ru-RU" sz="36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3600" dirty="0" smtClean="0"/>
              <a:t>Молярная концентрация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42078" y="6568856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МБОУ «Обоянская СОШ №1»</a:t>
            </a:r>
          </a:p>
        </p:txBody>
      </p:sp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7524328" y="5589240"/>
            <a:ext cx="21602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Коэффициент растворимости или растворимость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8291264" cy="5053369"/>
          </a:xfrm>
        </p:spPr>
        <p:txBody>
          <a:bodyPr/>
          <a:lstStyle/>
          <a:p>
            <a:pPr indent="457200"/>
            <a:r>
              <a:rPr lang="ru-RU" sz="3200" dirty="0" smtClean="0"/>
              <a:t>Коэффициент растворимости показывает, какая максимальная масса вещества может раствориться в 100 г (или 1000 г) растворителя</a:t>
            </a:r>
          </a:p>
          <a:p>
            <a:pPr indent="457200" algn="ctr"/>
            <a:r>
              <a:rPr lang="ru-RU" sz="3200" b="1" dirty="0" smtClean="0"/>
              <a:t>Растворимость веществ</a:t>
            </a:r>
          </a:p>
          <a:p>
            <a:pPr indent="457200" algn="ctr"/>
            <a:r>
              <a:rPr lang="ru-RU" sz="2800" dirty="0" smtClean="0"/>
              <a:t>(</a:t>
            </a:r>
            <a:r>
              <a:rPr lang="ru-RU" sz="2800" u="sng" dirty="0" smtClean="0"/>
              <a:t>на 100 г воды при 20 ° С)</a:t>
            </a:r>
            <a:endParaRPr lang="ru-RU" sz="2800" u="sng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07704" y="4005064"/>
            <a:ext cx="1008112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88024" y="4042196"/>
            <a:ext cx="0" cy="1547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96136" y="4005064"/>
            <a:ext cx="122413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1395" y="4725144"/>
            <a:ext cx="35186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Хорошо растворимые</a:t>
            </a:r>
          </a:p>
          <a:p>
            <a:r>
              <a:rPr lang="ru-RU" sz="2800" u="sng" dirty="0" smtClean="0"/>
              <a:t>(больше 1 г)</a:t>
            </a:r>
            <a:endParaRPr lang="ru-RU" sz="28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470723" y="5589240"/>
            <a:ext cx="4634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Практически нерастворимые</a:t>
            </a:r>
          </a:p>
          <a:p>
            <a:pPr algn="ctr"/>
            <a:r>
              <a:rPr lang="ru-RU" sz="2800" u="sng" dirty="0" smtClean="0"/>
              <a:t>меньше 0,01 г</a:t>
            </a:r>
            <a:endParaRPr lang="ru-RU" sz="28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890434" y="4815718"/>
            <a:ext cx="3090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Малорастворимые</a:t>
            </a:r>
          </a:p>
          <a:p>
            <a:pPr algn="ctr"/>
            <a:r>
              <a:rPr lang="ru-RU" sz="2800" u="sng" dirty="0" smtClean="0"/>
              <a:t>(меньше 1 г)</a:t>
            </a:r>
            <a:endParaRPr lang="ru-RU" sz="2800" u="sng" dirty="0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360040" cy="23402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042078" y="6575136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МБОУ «Обоянская СОШ №1»</a:t>
            </a:r>
          </a:p>
        </p:txBody>
      </p:sp>
    </p:spTree>
    <p:extLst>
      <p:ext uri="{BB962C8B-B14F-4D97-AF65-F5344CB8AC3E}">
        <p14:creationId xmlns:p14="http://schemas.microsoft.com/office/powerpoint/2010/main" val="10073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8291264" cy="564949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el-GR" sz="3600" dirty="0" smtClean="0"/>
              <a:t>ω</a:t>
            </a:r>
            <a:r>
              <a:rPr lang="ru-RU" sz="3600" baseline="-25000" dirty="0" smtClean="0"/>
              <a:t>в – </a:t>
            </a:r>
            <a:r>
              <a:rPr lang="ru-RU" sz="3600" baseline="-25000" dirty="0" err="1" smtClean="0"/>
              <a:t>ва</a:t>
            </a:r>
            <a:r>
              <a:rPr lang="ru-RU" sz="3600" baseline="-25000" dirty="0" smtClean="0"/>
              <a:t> </a:t>
            </a:r>
            <a:r>
              <a:rPr lang="ru-RU" sz="3600" dirty="0" smtClean="0"/>
              <a:t> - массовая доля растворенного вещества в растворе</a:t>
            </a:r>
          </a:p>
          <a:p>
            <a:r>
              <a:rPr lang="en-US" sz="3600" dirty="0" smtClean="0"/>
              <a:t> m </a:t>
            </a:r>
            <a:r>
              <a:rPr lang="ru-RU" sz="3600" baseline="-25000" dirty="0" smtClean="0"/>
              <a:t>в – </a:t>
            </a:r>
            <a:r>
              <a:rPr lang="ru-RU" sz="3600" baseline="-25000" dirty="0" err="1" smtClean="0"/>
              <a:t>ва</a:t>
            </a:r>
            <a:r>
              <a:rPr lang="ru-RU" sz="3600" baseline="-25000" dirty="0" smtClean="0"/>
              <a:t> </a:t>
            </a:r>
            <a:r>
              <a:rPr lang="ru-RU" sz="3600" dirty="0" smtClean="0"/>
              <a:t>– масса растворенного вещества</a:t>
            </a:r>
          </a:p>
          <a:p>
            <a:r>
              <a:rPr lang="en-US" sz="3600" dirty="0" smtClean="0"/>
              <a:t> m </a:t>
            </a:r>
            <a:r>
              <a:rPr lang="ru-RU" sz="3600" baseline="-25000" dirty="0" smtClean="0"/>
              <a:t>р – </a:t>
            </a:r>
            <a:r>
              <a:rPr lang="ru-RU" sz="3600" baseline="-25000" dirty="0" err="1" smtClean="0"/>
              <a:t>ра</a:t>
            </a:r>
            <a:r>
              <a:rPr lang="ru-RU" sz="3600" dirty="0" smtClean="0"/>
              <a:t> – масса раствора</a:t>
            </a:r>
          </a:p>
          <a:p>
            <a:endParaRPr lang="ru-RU" sz="3600" dirty="0"/>
          </a:p>
          <a:p>
            <a:r>
              <a:rPr lang="el-GR" sz="3600" dirty="0"/>
              <a:t>ω</a:t>
            </a:r>
            <a:r>
              <a:rPr lang="ru-RU" sz="3600" baseline="-25000" dirty="0"/>
              <a:t>в – </a:t>
            </a:r>
            <a:r>
              <a:rPr lang="ru-RU" sz="3600" baseline="-25000" dirty="0" err="1" smtClean="0"/>
              <a:t>ва</a:t>
            </a:r>
            <a:r>
              <a:rPr lang="ru-RU" sz="3600" baseline="-25000" dirty="0" smtClean="0"/>
              <a:t> </a:t>
            </a:r>
            <a:r>
              <a:rPr lang="ru-RU" sz="3600" dirty="0" smtClean="0"/>
              <a:t>= </a:t>
            </a:r>
            <a:r>
              <a:rPr lang="en-US" sz="3600" baseline="30000" dirty="0" smtClean="0"/>
              <a:t>m </a:t>
            </a:r>
            <a:r>
              <a:rPr lang="ru-RU" sz="3600" baseline="30000" dirty="0" smtClean="0"/>
              <a:t>в – </a:t>
            </a:r>
            <a:r>
              <a:rPr lang="ru-RU" sz="3600" baseline="30000" dirty="0" err="1" smtClean="0"/>
              <a:t>ва</a:t>
            </a:r>
            <a:r>
              <a:rPr lang="ru-RU" sz="3600" baseline="30000" dirty="0" smtClean="0"/>
              <a:t>                   </a:t>
            </a:r>
          </a:p>
          <a:p>
            <a:r>
              <a:rPr lang="ru-RU" sz="3600" baseline="30000" dirty="0"/>
              <a:t> </a:t>
            </a:r>
            <a:r>
              <a:rPr lang="ru-RU" sz="3600" baseline="30000" dirty="0" smtClean="0"/>
              <a:t>                    </a:t>
            </a:r>
            <a:r>
              <a:rPr lang="en-US" sz="3600" baseline="46000" dirty="0" smtClean="0"/>
              <a:t>m </a:t>
            </a:r>
            <a:r>
              <a:rPr lang="ru-RU" sz="3600" baseline="46000" dirty="0"/>
              <a:t>р – </a:t>
            </a:r>
            <a:r>
              <a:rPr lang="ru-RU" sz="3600" baseline="46000" dirty="0" err="1"/>
              <a:t>ра</a:t>
            </a:r>
            <a:endParaRPr lang="ru-RU" sz="3600" baseline="46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79712" y="4077072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7884368" y="6309320"/>
            <a:ext cx="360040" cy="23402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32900" y="6574065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МБОУ «Обоянская СОШ №1»</a:t>
            </a:r>
          </a:p>
        </p:txBody>
      </p:sp>
    </p:spTree>
    <p:extLst>
      <p:ext uri="{BB962C8B-B14F-4D97-AF65-F5344CB8AC3E}">
        <p14:creationId xmlns:p14="http://schemas.microsoft.com/office/powerpoint/2010/main" val="35534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Рефлексия</a:t>
            </a:r>
            <a:endParaRPr lang="ru-RU" sz="4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7888"/>
              </p:ext>
            </p:extLst>
          </p:nvPr>
        </p:nvGraphicFramePr>
        <p:xfrm>
          <a:off x="467544" y="1124744"/>
          <a:ext cx="820891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87"/>
                <a:gridCol w="2745387"/>
                <a:gridCol w="2718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Урок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Теоретик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Активные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Интересный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Аналитик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Внимательные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Увлекательный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Ученик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Трудолюбивые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Полезный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Экспериментатор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Любознательные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Нужный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Сотрудник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Креативные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Коллективный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Химик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Целеустремленные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Творческий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4797152"/>
            <a:ext cx="5710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Кем был каждый из вас сегодня на уроке?</a:t>
            </a:r>
          </a:p>
          <a:p>
            <a:r>
              <a:rPr lang="ru-RU" sz="2400" dirty="0" smtClean="0"/>
              <a:t>Какими мы были на уроке?</a:t>
            </a:r>
          </a:p>
          <a:p>
            <a:r>
              <a:rPr lang="ru-RU" sz="2400" dirty="0" smtClean="0"/>
              <a:t>Каким вы видите сегодняшний урок?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42078" y="6581001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МБОУ «Обоянская СОШ №1»</a:t>
            </a:r>
          </a:p>
        </p:txBody>
      </p:sp>
    </p:spTree>
    <p:extLst>
      <p:ext uri="{BB962C8B-B14F-4D97-AF65-F5344CB8AC3E}">
        <p14:creationId xmlns:p14="http://schemas.microsoft.com/office/powerpoint/2010/main" val="37682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0"/>
            <a:ext cx="8643998" cy="100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0054"/>
            <a:ext cx="8643998" cy="564359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Тема урока: «Вода – растворитель. Растворы»</a:t>
            </a:r>
          </a:p>
          <a:p>
            <a:pPr algn="l"/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Цели урока: сформировать представления о воде как растворителе, о видах растворов;  расширить представления о значении воды и растворов в жизни человека; дать представление о массовой доле вещества в растворе (процентной концентрации); развивать интеллектуальные и когнитивные компетенции обучающихся; воспитывать личностные качества (самостоятельность, инициативу).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Задачи урока: ознакомить с видами растворов (концентрированные, разбавленные, насыщенные, ненасыщенные); видами растворителей; разобрать способы выражения концентрации – растворимость и массовую долю.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Учебник: Г.Е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 Рудзитис, Ф.Г. Фельдман «Химия 8 класс»</a:t>
            </a:r>
          </a:p>
          <a:p>
            <a:pPr algn="just"/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516216" y="6473403"/>
            <a:ext cx="2627784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МБОУ «Обоянская СОШ №1»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8264" y="6574673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МБОУ «Обоянская СОШ №1»</a:t>
            </a:r>
            <a:endParaRPr lang="ru-RU" sz="1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3213993" cy="5505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Вода… Ты не имеешь ни вкуса, ни цвета, ни запаха, тебя невозможно описать – тобой наслаждаешься, не ведая, что ты такое.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Ты не просто необходима для жизни, ты и есть сама жизнь.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Ты божество, ты совершенство, ты самое большое богатство на свете</a:t>
            </a:r>
          </a:p>
          <a:p>
            <a:pPr algn="r">
              <a:lnSpc>
                <a:spcPct val="80000"/>
              </a:lnSpc>
            </a:pPr>
            <a:r>
              <a:rPr lang="ru-RU" sz="2400" dirty="0" smtClean="0"/>
              <a:t> А. де Сент-Экзюпери</a:t>
            </a:r>
            <a:endParaRPr lang="ru-RU" sz="2400" dirty="0"/>
          </a:p>
        </p:txBody>
      </p:sp>
      <p:pic>
        <p:nvPicPr>
          <p:cNvPr id="9" name="Picture 7" descr="вода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17" y="548679"/>
            <a:ext cx="4959115" cy="521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3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4906" y="95013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/>
                </a:solidFill>
                <a:latin typeface="+mj-lt"/>
              </a:rPr>
              <a:t>Вода в природе</a:t>
            </a:r>
            <a:endParaRPr lang="ru-RU" sz="5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2078" y="6581001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МБОУ «Обоянская СОШ №1»</a:t>
            </a:r>
            <a:endParaRPr lang="ru-RU" sz="1200" dirty="0"/>
          </a:p>
        </p:txBody>
      </p:sp>
      <p:pic>
        <p:nvPicPr>
          <p:cNvPr id="10" name="Picture 7" descr="вода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8" y="836712"/>
            <a:ext cx="7415146" cy="56440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8042" y="6554569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МБОУ «Обоянская СОШ №1»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960440" cy="527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1261" y="260648"/>
            <a:ext cx="4445857" cy="29523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7511" y="3330349"/>
            <a:ext cx="4445857" cy="29396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66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466" y="1412776"/>
            <a:ext cx="7950974" cy="4691063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/>
              <a:t>Чем природная вода (морская, речная, колодезная) отличается по вкусу от кипяченой воды?</a:t>
            </a:r>
          </a:p>
          <a:p>
            <a:pPr algn="just"/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42078" y="6553407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МБОУ «Обоянская СОШ №1»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120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Содержание соли в воде океанов и морей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8253"/>
              </p:ext>
            </p:extLst>
          </p:nvPr>
        </p:nvGraphicFramePr>
        <p:xfrm>
          <a:off x="467544" y="1628800"/>
          <a:ext cx="842493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2484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Источник воды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Содержание соли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Вода океанов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35 г</a:t>
                      </a:r>
                      <a:r>
                        <a:rPr lang="en-US" sz="2800" dirty="0" smtClean="0"/>
                        <a:t>/</a:t>
                      </a:r>
                      <a:r>
                        <a:rPr lang="ru-RU" sz="2800" dirty="0" smtClean="0"/>
                        <a:t>л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Черное море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 г</a:t>
                      </a:r>
                      <a:r>
                        <a:rPr lang="en-US" sz="2800" dirty="0" smtClean="0"/>
                        <a:t>/</a:t>
                      </a:r>
                      <a:r>
                        <a:rPr lang="ru-RU" sz="2800" dirty="0" smtClean="0"/>
                        <a:t>л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Каспийское море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13 г</a:t>
                      </a:r>
                      <a:r>
                        <a:rPr lang="en-US" sz="2800" dirty="0" smtClean="0"/>
                        <a:t>/</a:t>
                      </a:r>
                      <a:r>
                        <a:rPr lang="ru-RU" sz="2800" dirty="0" smtClean="0"/>
                        <a:t>л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Мертвое море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260 г</a:t>
                      </a:r>
                      <a:r>
                        <a:rPr lang="en-US" sz="2800" dirty="0" smtClean="0"/>
                        <a:t>/</a:t>
                      </a:r>
                      <a:r>
                        <a:rPr lang="ru-RU" sz="2800" dirty="0" smtClean="0"/>
                        <a:t>л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06812" y="6568856"/>
            <a:ext cx="2137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 МБОУ «Обоянская СОШ №1»</a:t>
            </a:r>
          </a:p>
        </p:txBody>
      </p:sp>
    </p:spTree>
    <p:extLst>
      <p:ext uri="{BB962C8B-B14F-4D97-AF65-F5344CB8AC3E}">
        <p14:creationId xmlns:p14="http://schemas.microsoft.com/office/powerpoint/2010/main" val="37763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2078" y="6551264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МБОУ «Обоянская СОШ №1»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03232" cy="4691063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Растворы – однородные системы, состоящие из молекул растворителя и частиц растворенного вещества, между которыми происходят физические и химические взаимодействия.</a:t>
            </a:r>
          </a:p>
          <a:p>
            <a:pPr algn="r"/>
            <a:r>
              <a:rPr lang="ru-RU" sz="3200" dirty="0" smtClean="0"/>
              <a:t>Раствор = Растворитель + Растворенное вещество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342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8264" y="6544565"/>
            <a:ext cx="2101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МБОУ «Обоянская СОШ №1»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растворителей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3794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2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647</Words>
  <Application>Microsoft Office PowerPoint</Application>
  <PresentationFormat>Экран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соли в воде океанов и морей</vt:lpstr>
      <vt:lpstr>Презентация PowerPoint</vt:lpstr>
      <vt:lpstr>Виды растворителей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Концентрация раствора</vt:lpstr>
      <vt:lpstr>Способы выражения концентрации</vt:lpstr>
      <vt:lpstr>Коэффициент растворимости или растворимость</vt:lpstr>
      <vt:lpstr>Презентация PowerPoint</vt:lpstr>
      <vt:lpstr>Рефлексия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2012-12-05T13:37:15Z</dcterms:created>
  <dcterms:modified xsi:type="dcterms:W3CDTF">2012-12-08T05:34:10Z</dcterms:modified>
</cp:coreProperties>
</file>