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72" r:id="rId4"/>
    <p:sldId id="260" r:id="rId5"/>
    <p:sldId id="261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65" r:id="rId14"/>
    <p:sldId id="280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24970-CCC7-4DED-A070-253F52770DB8}" type="datetimeFigureOut">
              <a:rPr lang="ru-RU" smtClean="0"/>
              <a:t>16.06.2013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71335-D7D5-4261-AA57-E88BAC181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927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A80A81-F79B-4F5A-877C-B1A86EA69985}" type="slidenum">
              <a:rPr lang="ru-RU" sz="1200" smtClean="0">
                <a:latin typeface="Arial" charset="0"/>
              </a:rPr>
              <a:pPr eaLnBrk="1" hangingPunct="1"/>
              <a:t>3</a:t>
            </a:fld>
            <a:endParaRPr lang="ru-RU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36CE237-A86D-4F37-A2E5-FA2422B6B139}" type="slidenum">
              <a:rPr lang="ru-RU" sz="1200" smtClean="0">
                <a:latin typeface="Arial" charset="0"/>
              </a:rPr>
              <a:pPr eaLnBrk="1" hangingPunct="1"/>
              <a:t>6</a:t>
            </a:fld>
            <a:endParaRPr lang="ru-RU" sz="1200" smtClean="0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1DC1795-EF4C-4D35-AD82-AAA7057582F2}" type="slidenum">
              <a:rPr lang="ru-RU" sz="1200" smtClean="0">
                <a:latin typeface="Arial" charset="0"/>
              </a:rPr>
              <a:pPr eaLnBrk="1" hangingPunct="1"/>
              <a:t>7</a:t>
            </a:fld>
            <a:endParaRPr lang="ru-RU" sz="1200" smtClean="0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2C462E-D9E9-4D63-BAD3-D6F23E4D422F}" type="slidenum">
              <a:rPr lang="ru-RU" sz="1200" smtClean="0">
                <a:latin typeface="Arial" charset="0"/>
              </a:rPr>
              <a:pPr eaLnBrk="1" hangingPunct="1"/>
              <a:t>8</a:t>
            </a:fld>
            <a:endParaRPr lang="ru-RU" sz="1200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A826F7-70B4-4AB1-B470-700F18A4D05A}" type="slidenum">
              <a:rPr lang="ru-RU" sz="1200" smtClean="0">
                <a:latin typeface="Arial" charset="0"/>
              </a:rPr>
              <a:pPr eaLnBrk="1" hangingPunct="1"/>
              <a:t>9</a:t>
            </a:fld>
            <a:endParaRPr lang="ru-RU" sz="1200" smtClean="0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729D6A-185A-4942-ABA9-F873BED58BF3}" type="slidenum">
              <a:rPr lang="ru-RU" sz="1200" smtClean="0">
                <a:latin typeface="Arial" charset="0"/>
              </a:rPr>
              <a:pPr eaLnBrk="1" hangingPunct="1"/>
              <a:t>10</a:t>
            </a:fld>
            <a:endParaRPr lang="ru-RU" sz="1200" smtClean="0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C7935D-4E62-455E-99E0-D65641052DD1}" type="slidenum">
              <a:rPr lang="ru-RU" sz="1200" smtClean="0">
                <a:latin typeface="Arial" charset="0"/>
              </a:rPr>
              <a:pPr eaLnBrk="1" hangingPunct="1"/>
              <a:t>11</a:t>
            </a:fld>
            <a:endParaRPr lang="ru-RU" sz="1200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D242B9A-2CAE-4CBF-9CC4-51990C954595}" type="slidenum">
              <a:rPr lang="ru-RU" sz="1200" smtClean="0">
                <a:latin typeface="Arial" charset="0"/>
              </a:rPr>
              <a:pPr eaLnBrk="1" hangingPunct="1"/>
              <a:t>12</a:t>
            </a:fld>
            <a:endParaRPr lang="ru-RU" sz="1200" smtClean="0"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B82D-0249-4183-AFAB-00B6D908BBD2}" type="datetimeFigureOut">
              <a:rPr lang="ru-RU" smtClean="0"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10BC-6FCB-4E74-A303-C8985E030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1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B82D-0249-4183-AFAB-00B6D908BBD2}" type="datetimeFigureOut">
              <a:rPr lang="ru-RU" smtClean="0"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10BC-6FCB-4E74-A303-C8985E030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25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B82D-0249-4183-AFAB-00B6D908BBD2}" type="datetimeFigureOut">
              <a:rPr lang="ru-RU" smtClean="0"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10BC-6FCB-4E74-A303-C8985E030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449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химии МОУ "СОШ с.Кубанка Переволоцкого района" Герасименко Елена Викторовнаучитель химии МОУ "СОШ с.Кубанка Переволоцкеого района" Герасименко Елена Викторовна</a:t>
            </a:r>
          </a:p>
        </p:txBody>
      </p:sp>
    </p:spTree>
    <p:extLst>
      <p:ext uri="{BB962C8B-B14F-4D97-AF65-F5344CB8AC3E}">
        <p14:creationId xmlns:p14="http://schemas.microsoft.com/office/powerpoint/2010/main" val="305578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B82D-0249-4183-AFAB-00B6D908BBD2}" type="datetimeFigureOut">
              <a:rPr lang="ru-RU" smtClean="0"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10BC-6FCB-4E74-A303-C8985E030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26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B82D-0249-4183-AFAB-00B6D908BBD2}" type="datetimeFigureOut">
              <a:rPr lang="ru-RU" smtClean="0"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10BC-6FCB-4E74-A303-C8985E030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64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B82D-0249-4183-AFAB-00B6D908BBD2}" type="datetimeFigureOut">
              <a:rPr lang="ru-RU" smtClean="0"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10BC-6FCB-4E74-A303-C8985E030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66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B82D-0249-4183-AFAB-00B6D908BBD2}" type="datetimeFigureOut">
              <a:rPr lang="ru-RU" smtClean="0"/>
              <a:t>16.06.2013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10BC-6FCB-4E74-A303-C8985E030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657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B82D-0249-4183-AFAB-00B6D908BBD2}" type="datetimeFigureOut">
              <a:rPr lang="ru-RU" smtClean="0"/>
              <a:t>16.06.2013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10BC-6FCB-4E74-A303-C8985E030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19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B82D-0249-4183-AFAB-00B6D908BBD2}" type="datetimeFigureOut">
              <a:rPr lang="ru-RU" smtClean="0"/>
              <a:t>16.06.2013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10BC-6FCB-4E74-A303-C8985E030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64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B82D-0249-4183-AFAB-00B6D908BBD2}" type="datetimeFigureOut">
              <a:rPr lang="ru-RU" smtClean="0"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10BC-6FCB-4E74-A303-C8985E030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04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B82D-0249-4183-AFAB-00B6D908BBD2}" type="datetimeFigureOut">
              <a:rPr lang="ru-RU" smtClean="0"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10BC-6FCB-4E74-A303-C8985E030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31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AB82D-0249-4183-AFAB-00B6D908BBD2}" type="datetimeFigureOut">
              <a:rPr lang="ru-RU" smtClean="0"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10BC-6FCB-4E74-A303-C8985E030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81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jpeg"/><Relationship Id="rId5" Type="http://schemas.openxmlformats.org/officeDocument/2006/relationships/image" Target="../media/image10.wmf"/><Relationship Id="rId10" Type="http://schemas.openxmlformats.org/officeDocument/2006/relationships/image" Target="../media/image16.jpeg"/><Relationship Id="rId4" Type="http://schemas.openxmlformats.org/officeDocument/2006/relationships/oleObject" Target="../embeddings/oleObject4.bin"/><Relationship Id="rId9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МБОУ «Обоянская средняя общеобразовательная  школа №1»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6002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89877" y="2209800"/>
            <a:ext cx="636424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Получение спиртов. </a:t>
            </a:r>
          </a:p>
          <a:p>
            <a:pPr algn="ctr"/>
            <a:r>
              <a:rPr lang="ru-RU" sz="54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Применение</a:t>
            </a:r>
            <a:endParaRPr lang="ru-RU" sz="5400" b="1" cap="none" spc="0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9" y="4565103"/>
            <a:ext cx="358745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Выполнила: 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учитель химии 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Климова Татьяна Анатольевна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952264" y="6581001"/>
            <a:ext cx="21782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МБОУ «Обоянская СОШ №1»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43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5"/>
          <p:cNvSpPr>
            <a:spLocks noGrp="1" noChangeArrowheads="1"/>
          </p:cNvSpPr>
          <p:nvPr>
            <p:ph type="title"/>
          </p:nvPr>
        </p:nvSpPr>
        <p:spPr>
          <a:xfrm>
            <a:off x="2895600" y="381000"/>
            <a:ext cx="3429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</a:rPr>
              <a:t>Метаболит спирта</a:t>
            </a:r>
          </a:p>
        </p:txBody>
      </p:sp>
      <p:graphicFrame>
        <p:nvGraphicFramePr>
          <p:cNvPr id="7066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743200" y="1600200"/>
          <a:ext cx="33528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S ChemDraw Drawing" r:id="rId4" imgW="1711960" imgH="1069340" progId="ChemDraw.Document.5.0">
                  <p:embed/>
                </p:oleObj>
              </mc:Choice>
              <mc:Fallback>
                <p:oleObj name="CS ChemDraw Drawing" r:id="rId4" imgW="1711960" imgH="106934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600200"/>
                        <a:ext cx="33528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228600" y="304800"/>
            <a:ext cx="2598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Повреждение печени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7010400" y="304800"/>
            <a:ext cx="1908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Цирроз печени</a:t>
            </a: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2692722" y="3359289"/>
            <a:ext cx="3962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Мутации и уродства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эмбрионов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70666" name="Picture 10" descr="1219353699_snapshot200808220116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038600"/>
            <a:ext cx="32766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7" name="Picture 11" descr="1260181925_1800094_48f13d1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65" b="10660"/>
          <a:stretch>
            <a:fillRect/>
          </a:stretch>
        </p:blipFill>
        <p:spPr bwMode="auto">
          <a:xfrm>
            <a:off x="6400800" y="3124200"/>
            <a:ext cx="2360613" cy="319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8" name="Picture 12" descr="1260182004_1800093_6863415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6" b="16444"/>
          <a:stretch>
            <a:fillRect/>
          </a:stretch>
        </p:blipFill>
        <p:spPr bwMode="auto">
          <a:xfrm>
            <a:off x="228600" y="2971800"/>
            <a:ext cx="24669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9" name="Picture 13" descr="3862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762000"/>
            <a:ext cx="167481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70" name="Picture 14" descr="706187_110067249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1905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7042078" y="6568856"/>
            <a:ext cx="2101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МБОУ «Обоянская СОШ №1»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60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/>
      <p:bldP spid="70663" grpId="0"/>
      <p:bldP spid="70664" grpId="0"/>
      <p:bldP spid="706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6019800" cy="9144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</a:rPr>
              <a:t>Пивной алкоголизм</a:t>
            </a: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1143000" y="5943600"/>
            <a:ext cx="68693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Кто </a:t>
            </a:r>
            <a:r>
              <a:rPr lang="ru-RU" sz="2800" b="1" dirty="0" smtClean="0">
                <a:solidFill>
                  <a:schemeClr val="bg1"/>
                </a:solidFill>
              </a:rPr>
              <a:t>пива </a:t>
            </a:r>
            <a:r>
              <a:rPr lang="ru-RU" sz="2800" b="1" dirty="0">
                <a:solidFill>
                  <a:schemeClr val="bg1"/>
                </a:solidFill>
              </a:rPr>
              <a:t>пьет больше, у того </a:t>
            </a:r>
            <a:r>
              <a:rPr lang="ru-RU" sz="2800" b="1" dirty="0" smtClean="0">
                <a:solidFill>
                  <a:schemeClr val="bg1"/>
                </a:solidFill>
              </a:rPr>
              <a:t>живот </a:t>
            </a:r>
            <a:r>
              <a:rPr lang="ru-RU" sz="2800" b="1" dirty="0">
                <a:solidFill>
                  <a:schemeClr val="bg1"/>
                </a:solidFill>
              </a:rPr>
              <a:t>толще.</a:t>
            </a: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6248400" y="1447800"/>
            <a:ext cx="203613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«</a:t>
            </a:r>
            <a:r>
              <a:rPr lang="ru-RU" sz="2800" b="1" dirty="0" smtClean="0">
                <a:solidFill>
                  <a:schemeClr val="bg1"/>
                </a:solidFill>
              </a:rPr>
              <a:t>Ожирение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сердца»</a:t>
            </a:r>
          </a:p>
        </p:txBody>
      </p:sp>
      <p:pic>
        <p:nvPicPr>
          <p:cNvPr id="115724" name="Picture 12" descr="AG00624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895600"/>
            <a:ext cx="22193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726" name="Picture 14" descr="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3048000"/>
            <a:ext cx="30861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727" name="Picture 15" descr="1241535762_pivo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23653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728" name="Picture 16" descr="6794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990600"/>
            <a:ext cx="3835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042078" y="6568856"/>
            <a:ext cx="2101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МБОУ «Обоянская СОШ №1»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69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6" grpId="0"/>
      <p:bldP spid="1157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458200" cy="122899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Токсическое воздействие этилового спирта 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на различные уровни организации живой материи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</a:br>
            <a:endParaRPr lang="ru-RU" sz="2400" b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6091" name="Rectangle 75"/>
          <p:cNvSpPr>
            <a:spLocks noChangeArrowheads="1"/>
          </p:cNvSpPr>
          <p:nvPr/>
        </p:nvSpPr>
        <p:spPr bwMode="auto">
          <a:xfrm>
            <a:off x="4068763" y="5335588"/>
            <a:ext cx="477043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chemeClr val="bg1"/>
                </a:solidFill>
              </a:rPr>
              <a:t>Сбой функций, смерть</a:t>
            </a:r>
          </a:p>
          <a:p>
            <a:pPr>
              <a:spcBef>
                <a:spcPct val="20000"/>
              </a:spcBef>
            </a:pP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86089" name="Rectangle 73"/>
          <p:cNvSpPr>
            <a:spLocks noChangeArrowheads="1"/>
          </p:cNvSpPr>
          <p:nvPr/>
        </p:nvSpPr>
        <p:spPr bwMode="auto">
          <a:xfrm>
            <a:off x="304800" y="5335588"/>
            <a:ext cx="3763963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chemeClr val="bg1"/>
                </a:solidFill>
              </a:rPr>
              <a:t>Целый организм</a:t>
            </a:r>
          </a:p>
        </p:txBody>
      </p:sp>
      <p:sp>
        <p:nvSpPr>
          <p:cNvPr id="86081" name="Rectangle 65"/>
          <p:cNvSpPr>
            <a:spLocks noChangeArrowheads="1"/>
          </p:cNvSpPr>
          <p:nvPr/>
        </p:nvSpPr>
        <p:spPr bwMode="auto">
          <a:xfrm>
            <a:off x="4068763" y="4494213"/>
            <a:ext cx="4770437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chemeClr val="bg1"/>
                </a:solidFill>
              </a:rPr>
              <a:t>Нервная система, пищеварительная система, выделительная, половая</a:t>
            </a:r>
          </a:p>
        </p:txBody>
      </p:sp>
      <p:sp>
        <p:nvSpPr>
          <p:cNvPr id="86079" name="Rectangle 63"/>
          <p:cNvSpPr>
            <a:spLocks noChangeArrowheads="1"/>
          </p:cNvSpPr>
          <p:nvPr/>
        </p:nvSpPr>
        <p:spPr bwMode="auto">
          <a:xfrm>
            <a:off x="304800" y="4494213"/>
            <a:ext cx="376396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chemeClr val="bg1"/>
                </a:solidFill>
              </a:rPr>
              <a:t>Система органов</a:t>
            </a:r>
          </a:p>
        </p:txBody>
      </p:sp>
      <p:sp>
        <p:nvSpPr>
          <p:cNvPr id="86069" name="Rectangle 53"/>
          <p:cNvSpPr>
            <a:spLocks noChangeArrowheads="1"/>
          </p:cNvSpPr>
          <p:nvPr/>
        </p:nvSpPr>
        <p:spPr bwMode="auto">
          <a:xfrm>
            <a:off x="4068763" y="3962400"/>
            <a:ext cx="477043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chemeClr val="bg1"/>
                </a:solidFill>
              </a:rPr>
              <a:t>Разрушение ткани печени, слепота</a:t>
            </a:r>
          </a:p>
        </p:txBody>
      </p:sp>
      <p:sp>
        <p:nvSpPr>
          <p:cNvPr id="86067" name="Rectangle 51"/>
          <p:cNvSpPr>
            <a:spLocks noChangeArrowheads="1"/>
          </p:cNvSpPr>
          <p:nvPr/>
        </p:nvSpPr>
        <p:spPr bwMode="auto">
          <a:xfrm>
            <a:off x="304800" y="3962400"/>
            <a:ext cx="376396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chemeClr val="bg1"/>
                </a:solidFill>
              </a:rPr>
              <a:t>Уровень органов</a:t>
            </a:r>
          </a:p>
        </p:txBody>
      </p:sp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4068763" y="3240088"/>
            <a:ext cx="4770437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chemeClr val="bg1"/>
                </a:solidFill>
              </a:rPr>
              <a:t>Разрушение мембран, нейронов</a:t>
            </a:r>
          </a:p>
        </p:txBody>
      </p:sp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304800" y="3240088"/>
            <a:ext cx="3763963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chemeClr val="bg1"/>
                </a:solidFill>
              </a:rPr>
              <a:t>Клеточный уровень</a:t>
            </a:r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4068763" y="2600325"/>
            <a:ext cx="477043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chemeClr val="bg1"/>
                </a:solidFill>
              </a:rPr>
              <a:t>Накопление альдегидов, разрушение ферментов</a:t>
            </a: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304800" y="2600325"/>
            <a:ext cx="37639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chemeClr val="bg1"/>
                </a:solidFill>
              </a:rPr>
              <a:t>Внутриклеточный уровень</a:t>
            </a: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4068763" y="2087563"/>
            <a:ext cx="4770437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chemeClr val="bg1"/>
                </a:solidFill>
              </a:rPr>
              <a:t>Денатурация белков, мутации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304800" y="2087563"/>
            <a:ext cx="3763963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chemeClr val="bg1"/>
                </a:solidFill>
              </a:rPr>
              <a:t>Молекулярный уровень</a:t>
            </a:r>
          </a:p>
        </p:txBody>
      </p:sp>
      <p:sp>
        <p:nvSpPr>
          <p:cNvPr id="27663" name="Rectangle 6"/>
          <p:cNvSpPr>
            <a:spLocks noChangeArrowheads="1"/>
          </p:cNvSpPr>
          <p:nvPr/>
        </p:nvSpPr>
        <p:spPr bwMode="auto">
          <a:xfrm>
            <a:off x="4038600" y="1447800"/>
            <a:ext cx="4770438" cy="639763"/>
          </a:xfrm>
          <a:prstGeom prst="rect">
            <a:avLst/>
          </a:prstGeom>
          <a:solidFill>
            <a:srgbClr val="1702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000" b="1" dirty="0">
                <a:solidFill>
                  <a:schemeClr val="bg1"/>
                </a:solidFill>
              </a:rPr>
              <a:t>Проявление спиртом токсических свойств</a:t>
            </a:r>
          </a:p>
        </p:txBody>
      </p:sp>
      <p:sp>
        <p:nvSpPr>
          <p:cNvPr id="27664" name="Rectangle 5"/>
          <p:cNvSpPr>
            <a:spLocks noChangeArrowheads="1"/>
          </p:cNvSpPr>
          <p:nvPr/>
        </p:nvSpPr>
        <p:spPr bwMode="auto">
          <a:xfrm>
            <a:off x="304800" y="1447800"/>
            <a:ext cx="3763963" cy="639763"/>
          </a:xfrm>
          <a:prstGeom prst="rect">
            <a:avLst/>
          </a:prstGeom>
          <a:solidFill>
            <a:srgbClr val="1702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000" b="1" dirty="0">
                <a:solidFill>
                  <a:schemeClr val="bg1"/>
                </a:solidFill>
              </a:rPr>
              <a:t>Уровень органической живой материи</a:t>
            </a:r>
          </a:p>
        </p:txBody>
      </p:sp>
      <p:sp>
        <p:nvSpPr>
          <p:cNvPr id="27665" name="Line 13"/>
          <p:cNvSpPr>
            <a:spLocks noChangeShapeType="1"/>
          </p:cNvSpPr>
          <p:nvPr/>
        </p:nvSpPr>
        <p:spPr bwMode="auto">
          <a:xfrm>
            <a:off x="304800" y="1447800"/>
            <a:ext cx="8534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6" name="Line 14"/>
          <p:cNvSpPr>
            <a:spLocks noChangeShapeType="1"/>
          </p:cNvSpPr>
          <p:nvPr/>
        </p:nvSpPr>
        <p:spPr bwMode="auto">
          <a:xfrm>
            <a:off x="304800" y="2087563"/>
            <a:ext cx="853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7" name="Line 15"/>
          <p:cNvSpPr>
            <a:spLocks noChangeShapeType="1"/>
          </p:cNvSpPr>
          <p:nvPr/>
        </p:nvSpPr>
        <p:spPr bwMode="auto">
          <a:xfrm>
            <a:off x="304800" y="2600325"/>
            <a:ext cx="853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8" name="Line 16"/>
          <p:cNvSpPr>
            <a:spLocks noChangeShapeType="1"/>
          </p:cNvSpPr>
          <p:nvPr/>
        </p:nvSpPr>
        <p:spPr bwMode="auto">
          <a:xfrm>
            <a:off x="304800" y="3240088"/>
            <a:ext cx="853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9" name="Line 17"/>
          <p:cNvSpPr>
            <a:spLocks noChangeShapeType="1"/>
          </p:cNvSpPr>
          <p:nvPr/>
        </p:nvSpPr>
        <p:spPr bwMode="auto">
          <a:xfrm>
            <a:off x="304800" y="6030913"/>
            <a:ext cx="8534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70" name="Line 18"/>
          <p:cNvSpPr>
            <a:spLocks noChangeShapeType="1"/>
          </p:cNvSpPr>
          <p:nvPr/>
        </p:nvSpPr>
        <p:spPr bwMode="auto">
          <a:xfrm>
            <a:off x="304800" y="1447800"/>
            <a:ext cx="0" cy="45831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71" name="Line 19"/>
          <p:cNvSpPr>
            <a:spLocks noChangeShapeType="1"/>
          </p:cNvSpPr>
          <p:nvPr/>
        </p:nvSpPr>
        <p:spPr bwMode="auto">
          <a:xfrm>
            <a:off x="4068763" y="1447800"/>
            <a:ext cx="0" cy="4583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72" name="Line 20"/>
          <p:cNvSpPr>
            <a:spLocks noChangeShapeType="1"/>
          </p:cNvSpPr>
          <p:nvPr/>
        </p:nvSpPr>
        <p:spPr bwMode="auto">
          <a:xfrm>
            <a:off x="8839200" y="1447800"/>
            <a:ext cx="0" cy="45831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73" name="Line 52"/>
          <p:cNvSpPr>
            <a:spLocks noChangeShapeType="1"/>
          </p:cNvSpPr>
          <p:nvPr/>
        </p:nvSpPr>
        <p:spPr bwMode="auto">
          <a:xfrm>
            <a:off x="304800" y="3962400"/>
            <a:ext cx="853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74" name="Line 64"/>
          <p:cNvSpPr>
            <a:spLocks noChangeShapeType="1"/>
          </p:cNvSpPr>
          <p:nvPr/>
        </p:nvSpPr>
        <p:spPr bwMode="auto">
          <a:xfrm>
            <a:off x="304800" y="4494213"/>
            <a:ext cx="853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75" name="Line 74"/>
          <p:cNvSpPr>
            <a:spLocks noChangeShapeType="1"/>
          </p:cNvSpPr>
          <p:nvPr/>
        </p:nvSpPr>
        <p:spPr bwMode="auto">
          <a:xfrm>
            <a:off x="304800" y="5335588"/>
            <a:ext cx="853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042078" y="6568856"/>
            <a:ext cx="2101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МБОУ «Обоянская СОШ №1»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7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6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6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6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6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91" grpId="0"/>
      <p:bldP spid="86089" grpId="0"/>
      <p:bldP spid="86081" grpId="0"/>
      <p:bldP spid="86079" grpId="0"/>
      <p:bldP spid="86069" grpId="0"/>
      <p:bldP spid="86067" grpId="0"/>
      <p:bldP spid="86028" grpId="0"/>
      <p:bldP spid="86027" grpId="0"/>
      <p:bldP spid="86026" grpId="0"/>
      <p:bldP spid="86025" grpId="0"/>
      <p:bldP spid="860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Получение спиртов (общие способы)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8784976" cy="530009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Гидратация алкенов</a:t>
            </a:r>
          </a:p>
          <a:p>
            <a:pPr marL="400050" lvl="1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Н</a:t>
            </a:r>
            <a:r>
              <a:rPr lang="ru-RU" sz="2800" baseline="-25000" dirty="0" smtClean="0">
                <a:solidFill>
                  <a:schemeClr val="bg1"/>
                </a:solidFill>
              </a:rPr>
              <a:t>2</a:t>
            </a:r>
            <a:r>
              <a:rPr lang="ru-RU" sz="2800" dirty="0" smtClean="0">
                <a:solidFill>
                  <a:schemeClr val="bg1"/>
                </a:solidFill>
              </a:rPr>
              <a:t>С = СН</a:t>
            </a:r>
            <a:r>
              <a:rPr lang="ru-RU" sz="2800" baseline="-25000" dirty="0" smtClean="0">
                <a:solidFill>
                  <a:schemeClr val="bg1"/>
                </a:solidFill>
              </a:rPr>
              <a:t>2</a:t>
            </a:r>
            <a:r>
              <a:rPr lang="ru-RU" sz="2800" dirty="0" smtClean="0">
                <a:solidFill>
                  <a:schemeClr val="bg1"/>
                </a:solidFill>
              </a:rPr>
              <a:t> + НОН                        Н</a:t>
            </a:r>
            <a:r>
              <a:rPr lang="ru-RU" sz="2800" baseline="-25000" dirty="0" smtClean="0">
                <a:solidFill>
                  <a:schemeClr val="bg1"/>
                </a:solidFill>
              </a:rPr>
              <a:t>3</a:t>
            </a:r>
            <a:r>
              <a:rPr lang="ru-RU" sz="2800" dirty="0" smtClean="0">
                <a:solidFill>
                  <a:schemeClr val="bg1"/>
                </a:solidFill>
              </a:rPr>
              <a:t>С – СН</a:t>
            </a:r>
            <a:r>
              <a:rPr lang="ru-RU" sz="2800" baseline="-25000" dirty="0" smtClean="0">
                <a:solidFill>
                  <a:schemeClr val="bg1"/>
                </a:solidFill>
              </a:rPr>
              <a:t>2</a:t>
            </a:r>
            <a:r>
              <a:rPr lang="ru-RU" sz="2800" dirty="0" smtClean="0">
                <a:solidFill>
                  <a:schemeClr val="bg1"/>
                </a:solidFill>
              </a:rPr>
              <a:t>ОН</a:t>
            </a:r>
          </a:p>
          <a:p>
            <a:pPr marL="400050" lvl="1" indent="0" algn="just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(алкены с парами воды пропускают над ортофосфорной кислотой в промышленности, в лаборатории можно использовать серную кислоту). Реакция идет по правилу Марковникова.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Гидролиз  моногалогеналканов под действием водных растворов щелочей: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R – CI + NaOH                      ROH + NaCI</a:t>
            </a:r>
            <a:endParaRPr lang="ru-RU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52264" y="6581001"/>
            <a:ext cx="21782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МБОУ «Обоянская СОШ №1»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42078" y="6568856"/>
            <a:ext cx="2101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МБОУ «Обоянская СОШ №1»</a:t>
            </a:r>
            <a:endParaRPr lang="ru-RU" sz="1200" dirty="0">
              <a:solidFill>
                <a:schemeClr val="bg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347864" y="2060848"/>
            <a:ext cx="1152128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73951" y="1712685"/>
            <a:ext cx="1126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</a:t>
            </a:r>
            <a:r>
              <a:rPr lang="ru-RU" baseline="-25000" dirty="0" smtClean="0">
                <a:solidFill>
                  <a:schemeClr val="bg1"/>
                </a:solidFill>
              </a:rPr>
              <a:t>3</a:t>
            </a:r>
            <a:r>
              <a:rPr lang="ru-RU" dirty="0" smtClean="0">
                <a:solidFill>
                  <a:schemeClr val="bg1"/>
                </a:solidFill>
              </a:rPr>
              <a:t>РО</a:t>
            </a:r>
            <a:r>
              <a:rPr lang="ru-RU" baseline="-25000" dirty="0" smtClean="0">
                <a:solidFill>
                  <a:schemeClr val="bg1"/>
                </a:solidFill>
              </a:rPr>
              <a:t>4</a:t>
            </a:r>
            <a:endParaRPr lang="ru-RU" baseline="-25000" dirty="0">
              <a:solidFill>
                <a:schemeClr val="bg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471213" y="5301208"/>
            <a:ext cx="1008112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19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Получение спиртов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(специфические способы)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Метанол получают из синтез-газа (водяного газа):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   СО + 2Н</a:t>
            </a:r>
            <a:r>
              <a:rPr lang="ru-RU" baseline="-25000" dirty="0" smtClean="0">
                <a:solidFill>
                  <a:schemeClr val="bg1"/>
                </a:solidFill>
              </a:rPr>
              <a:t>2 </a:t>
            </a:r>
            <a:r>
              <a:rPr lang="ru-RU" dirty="0" smtClean="0">
                <a:solidFill>
                  <a:schemeClr val="bg1"/>
                </a:solidFill>
              </a:rPr>
              <a:t>                          СН</a:t>
            </a:r>
            <a:r>
              <a:rPr lang="ru-RU" baseline="-25000" dirty="0" smtClean="0">
                <a:solidFill>
                  <a:schemeClr val="bg1"/>
                </a:solidFill>
              </a:rPr>
              <a:t>3</a:t>
            </a:r>
            <a:r>
              <a:rPr lang="ru-RU" dirty="0" smtClean="0">
                <a:solidFill>
                  <a:schemeClr val="bg1"/>
                </a:solidFill>
              </a:rPr>
              <a:t>ОН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Раньше метанол выделяли из продуктов пиролиза древесины, поэтому сохранилось название древесный спирт.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Брожение углеводов – способ получения этанола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   С</a:t>
            </a:r>
            <a:r>
              <a:rPr lang="ru-RU" baseline="-25000" dirty="0" smtClean="0">
                <a:solidFill>
                  <a:schemeClr val="bg1"/>
                </a:solidFill>
              </a:rPr>
              <a:t>6</a:t>
            </a:r>
            <a:r>
              <a:rPr lang="ru-RU" dirty="0" smtClean="0">
                <a:solidFill>
                  <a:schemeClr val="bg1"/>
                </a:solidFill>
              </a:rPr>
              <a:t>Н</a:t>
            </a:r>
            <a:r>
              <a:rPr lang="ru-RU" baseline="-25000" dirty="0" smtClean="0">
                <a:solidFill>
                  <a:schemeClr val="bg1"/>
                </a:solidFill>
              </a:rPr>
              <a:t>12</a:t>
            </a:r>
            <a:r>
              <a:rPr lang="ru-RU" dirty="0" smtClean="0">
                <a:solidFill>
                  <a:schemeClr val="bg1"/>
                </a:solidFill>
              </a:rPr>
              <a:t>О</a:t>
            </a:r>
            <a:r>
              <a:rPr lang="ru-RU" baseline="-25000" dirty="0" smtClean="0">
                <a:solidFill>
                  <a:schemeClr val="bg1"/>
                </a:solidFill>
              </a:rPr>
              <a:t>6</a:t>
            </a:r>
            <a:r>
              <a:rPr lang="ru-RU" dirty="0" smtClean="0">
                <a:solidFill>
                  <a:schemeClr val="bg1"/>
                </a:solidFill>
              </a:rPr>
              <a:t>                      2С</a:t>
            </a:r>
            <a:r>
              <a:rPr lang="ru-RU" baseline="-25000" dirty="0" smtClean="0">
                <a:solidFill>
                  <a:schemeClr val="bg1"/>
                </a:solidFill>
              </a:rPr>
              <a:t>2</a:t>
            </a:r>
            <a:r>
              <a:rPr lang="ru-RU" dirty="0" smtClean="0">
                <a:solidFill>
                  <a:schemeClr val="bg1"/>
                </a:solidFill>
              </a:rPr>
              <a:t>Н</a:t>
            </a:r>
            <a:r>
              <a:rPr lang="ru-RU" baseline="-25000" dirty="0" smtClean="0">
                <a:solidFill>
                  <a:schemeClr val="bg1"/>
                </a:solidFill>
              </a:rPr>
              <a:t>5</a:t>
            </a:r>
            <a:r>
              <a:rPr lang="ru-RU" dirty="0" smtClean="0">
                <a:solidFill>
                  <a:schemeClr val="bg1"/>
                </a:solidFill>
              </a:rPr>
              <a:t>ОН + 2СО</a:t>
            </a:r>
            <a:r>
              <a:rPr lang="ru-RU" baseline="-25000" dirty="0" smtClean="0">
                <a:solidFill>
                  <a:schemeClr val="bg1"/>
                </a:solidFill>
              </a:rPr>
              <a:t>2</a:t>
            </a:r>
            <a:endParaRPr lang="ru-RU" baseline="-25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52264" y="6581001"/>
            <a:ext cx="21782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МБОУ «Обоянская СОШ №1»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42078" y="6568856"/>
            <a:ext cx="2101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МБОУ «Обоянская СОШ №1»</a:t>
            </a:r>
            <a:endParaRPr lang="ru-RU" sz="1200" dirty="0">
              <a:solidFill>
                <a:schemeClr val="bg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534332" y="2412901"/>
            <a:ext cx="1584176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11760" y="2100719"/>
            <a:ext cx="1829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Т°С, р, </a:t>
            </a:r>
            <a:r>
              <a:rPr lang="en-US" b="1" dirty="0" smtClean="0">
                <a:solidFill>
                  <a:schemeClr val="bg1"/>
                </a:solidFill>
              </a:rPr>
              <a:t>Cu, </a:t>
            </a:r>
            <a:r>
              <a:rPr lang="en-US" b="1" dirty="0" err="1" smtClean="0">
                <a:solidFill>
                  <a:schemeClr val="bg1"/>
                </a:solidFill>
              </a:rPr>
              <a:t>ZnO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073394" y="4877147"/>
            <a:ext cx="1317588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73394" y="4507815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ферменты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53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 е ф л е к с и 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Как вы оцениваете свои знания полученные на сегодняшнем уроке?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Как вы оцениваете работу ваших одноклассников на уроке?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Как вы оцениваете урок в целом?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solidFill>
                  <a:schemeClr val="bg1"/>
                </a:solidFill>
              </a:rPr>
              <a:t>Синяя карточка – «3»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solidFill>
                  <a:schemeClr val="bg1"/>
                </a:solidFill>
              </a:rPr>
              <a:t>Желтая карточка – «4»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solidFill>
                  <a:schemeClr val="bg1"/>
                </a:solidFill>
              </a:rPr>
              <a:t>Красная карточка – «5»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52264" y="6581001"/>
            <a:ext cx="21782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МБОУ «Обоянская СОШ №1»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42078" y="6568856"/>
            <a:ext cx="2101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МБОУ «Обоянская СОШ №1»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53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8305800" cy="5668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bg1"/>
                </a:solidFill>
              </a:rPr>
              <a:t>Тема урока</a:t>
            </a:r>
            <a:r>
              <a:rPr lang="ru-RU" sz="2400" b="1" dirty="0" smtClean="0">
                <a:solidFill>
                  <a:schemeClr val="bg1"/>
                </a:solidFill>
              </a:rPr>
              <a:t>: «Получение спиртов. Применение»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Цели урока</a:t>
            </a:r>
            <a:r>
              <a:rPr lang="ru-RU" sz="2400" b="1" dirty="0" smtClean="0">
                <a:solidFill>
                  <a:schemeClr val="bg1"/>
                </a:solidFill>
              </a:rPr>
              <a:t>: расширить представления о направлениях применения спиртов в жизни человека, сформировать представлений о способах получения спиртов в промышленности и лаборатории, развивать интеллектуальные, когнитивные, коммуникативные компетенции обучающихся, воспитывать бережное отношение к своему здоровью, целеустремленность и самостоятельность.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bg1"/>
                </a:solidFill>
              </a:rPr>
              <a:t>Задачи урока</a:t>
            </a:r>
            <a:r>
              <a:rPr lang="ru-RU" sz="2400" b="1" dirty="0" smtClean="0">
                <a:solidFill>
                  <a:schemeClr val="bg1"/>
                </a:solidFill>
              </a:rPr>
              <a:t>: расширить представления о применении спиртов, углубить знания  о вреде алкогольных напитков на здоровье человека, рассмотреть основные лабораторные и промышленные способы получения спиртов.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Учебник: Г.Е. Рудзитис, Ф.Г. Фельдман «Химия 10 класс»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52264" y="6581001"/>
            <a:ext cx="21782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МБОУ «Обоянская СОШ №1»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3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8" descr="405699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287043"/>
            <a:ext cx="2743200" cy="19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5724525" y="260350"/>
            <a:ext cx="29003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i="1" dirty="0">
                <a:solidFill>
                  <a:srgbClr val="382D7B"/>
                </a:solidFill>
                <a:latin typeface="Tahoma" pitchFamily="34" charset="0"/>
              </a:rPr>
              <a:t>“</a:t>
            </a:r>
            <a:r>
              <a:rPr lang="ru-RU" i="1" dirty="0">
                <a:solidFill>
                  <a:schemeClr val="bg1"/>
                </a:solidFill>
                <a:latin typeface="Tahoma" pitchFamily="34" charset="0"/>
              </a:rPr>
              <a:t>Всё есть яд!</a:t>
            </a:r>
          </a:p>
          <a:p>
            <a:pPr algn="r" eaLnBrk="1" hangingPunct="1"/>
            <a:r>
              <a:rPr lang="ru-RU" i="1" dirty="0">
                <a:solidFill>
                  <a:schemeClr val="bg1"/>
                </a:solidFill>
                <a:latin typeface="Tahoma" pitchFamily="34" charset="0"/>
              </a:rPr>
              <a:t>Всё есть лекарство</a:t>
            </a:r>
            <a:endParaRPr lang="en-US" i="1" dirty="0">
              <a:solidFill>
                <a:schemeClr val="bg1"/>
              </a:solidFill>
              <a:latin typeface="Tahoma" pitchFamily="34" charset="0"/>
            </a:endParaRPr>
          </a:p>
          <a:p>
            <a:pPr algn="r" eaLnBrk="1" hangingPunct="1"/>
            <a:r>
              <a:rPr lang="ru-RU" i="1" dirty="0">
                <a:solidFill>
                  <a:schemeClr val="bg1"/>
                </a:solidFill>
                <a:latin typeface="Tahoma" pitchFamily="34" charset="0"/>
              </a:rPr>
              <a:t>Всё дело в дозе</a:t>
            </a:r>
            <a:r>
              <a:rPr lang="en-US" i="1" dirty="0">
                <a:solidFill>
                  <a:schemeClr val="bg1"/>
                </a:solidFill>
                <a:latin typeface="Tahoma" pitchFamily="34" charset="0"/>
              </a:rPr>
              <a:t>”</a:t>
            </a:r>
            <a:r>
              <a:rPr lang="ru-RU" i="1" dirty="0">
                <a:solidFill>
                  <a:schemeClr val="bg1"/>
                </a:solidFill>
                <a:latin typeface="Tahoma" pitchFamily="34" charset="0"/>
              </a:rPr>
              <a:t>.</a:t>
            </a:r>
          </a:p>
          <a:p>
            <a:pPr algn="r" eaLnBrk="1" hangingPunct="1"/>
            <a:r>
              <a:rPr lang="ru-RU" i="1" dirty="0">
                <a:solidFill>
                  <a:schemeClr val="bg1"/>
                </a:solidFill>
                <a:latin typeface="Tahoma" pitchFamily="34" charset="0"/>
              </a:rPr>
              <a:t>Парацельс</a:t>
            </a:r>
          </a:p>
        </p:txBody>
      </p:sp>
      <p:sp>
        <p:nvSpPr>
          <p:cNvPr id="5125" name="Line 4"/>
          <p:cNvSpPr>
            <a:spLocks noChangeShapeType="1"/>
          </p:cNvSpPr>
          <p:nvPr/>
        </p:nvSpPr>
        <p:spPr bwMode="auto">
          <a:xfrm flipV="1">
            <a:off x="4419600" y="1412875"/>
            <a:ext cx="0" cy="54451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126" name="Line 5"/>
          <p:cNvSpPr>
            <a:spLocks noChangeShapeType="1"/>
          </p:cNvSpPr>
          <p:nvPr/>
        </p:nvSpPr>
        <p:spPr bwMode="auto">
          <a:xfrm>
            <a:off x="971550" y="1412875"/>
            <a:ext cx="7200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762000" y="1752600"/>
            <a:ext cx="340360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sz="2800" dirty="0">
                <a:solidFill>
                  <a:schemeClr val="bg1"/>
                </a:solidFill>
              </a:rPr>
              <a:t>Топливо</a:t>
            </a:r>
          </a:p>
          <a:p>
            <a:pPr eaLnBrk="1" hangingPunct="1">
              <a:buFontTx/>
              <a:buAutoNum type="arabicPeriod"/>
            </a:pPr>
            <a:r>
              <a:rPr lang="ru-RU" sz="2800" dirty="0">
                <a:solidFill>
                  <a:schemeClr val="bg1"/>
                </a:solidFill>
              </a:rPr>
              <a:t>Растворитель</a:t>
            </a:r>
          </a:p>
          <a:p>
            <a:pPr eaLnBrk="1" hangingPunct="1">
              <a:buFontTx/>
              <a:buAutoNum type="arabicPeriod"/>
            </a:pPr>
            <a:r>
              <a:rPr lang="ru-RU" sz="2800" dirty="0">
                <a:solidFill>
                  <a:schemeClr val="bg1"/>
                </a:solidFill>
              </a:rPr>
              <a:t>Лекарственные препараты</a:t>
            </a:r>
          </a:p>
          <a:p>
            <a:pPr eaLnBrk="1" hangingPunct="1">
              <a:buFontTx/>
              <a:buAutoNum type="arabicPeriod"/>
            </a:pPr>
            <a:r>
              <a:rPr lang="ru-RU" sz="2800" dirty="0">
                <a:solidFill>
                  <a:schemeClr val="bg1"/>
                </a:solidFill>
              </a:rPr>
              <a:t>Лаки, краски</a:t>
            </a:r>
          </a:p>
          <a:p>
            <a:pPr eaLnBrk="1" hangingPunct="1">
              <a:buFontTx/>
              <a:buAutoNum type="arabicPeriod"/>
            </a:pPr>
            <a:r>
              <a:rPr lang="ru-RU" sz="2800" dirty="0">
                <a:solidFill>
                  <a:schemeClr val="bg1"/>
                </a:solidFill>
              </a:rPr>
              <a:t>Сложные эфиры</a:t>
            </a:r>
          </a:p>
          <a:p>
            <a:pPr eaLnBrk="1" hangingPunct="1">
              <a:buFontTx/>
              <a:buAutoNum type="arabicPeriod"/>
            </a:pPr>
            <a:r>
              <a:rPr lang="ru-RU" sz="2800" dirty="0">
                <a:solidFill>
                  <a:schemeClr val="bg1"/>
                </a:solidFill>
              </a:rPr>
              <a:t>Уксусная кислота</a:t>
            </a:r>
          </a:p>
          <a:p>
            <a:pPr eaLnBrk="1" hangingPunct="1">
              <a:buFontTx/>
              <a:buAutoNum type="arabicPeriod"/>
            </a:pPr>
            <a:r>
              <a:rPr lang="ru-RU" sz="2800" dirty="0">
                <a:solidFill>
                  <a:schemeClr val="bg1"/>
                </a:solidFill>
              </a:rPr>
              <a:t>Каучук</a:t>
            </a:r>
          </a:p>
          <a:p>
            <a:pPr eaLnBrk="1" hangingPunct="1">
              <a:buFontTx/>
              <a:buAutoNum type="arabicPeriod"/>
            </a:pPr>
            <a:r>
              <a:rPr lang="ru-RU" sz="2800" dirty="0">
                <a:solidFill>
                  <a:schemeClr val="bg1"/>
                </a:solidFill>
              </a:rPr>
              <a:t>Косметическая промышленность</a:t>
            </a: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914400" y="152400"/>
            <a:ext cx="4038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3600" b="1" i="1" dirty="0">
                <a:solidFill>
                  <a:schemeClr val="bg1"/>
                </a:solidFill>
              </a:rPr>
              <a:t>Спирты в жизни человека</a:t>
            </a: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4495800" y="1981200"/>
            <a:ext cx="439668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sz="2800" dirty="0">
                <a:solidFill>
                  <a:schemeClr val="bg1"/>
                </a:solidFill>
              </a:rPr>
              <a:t>Слабый наркотик</a:t>
            </a:r>
          </a:p>
          <a:p>
            <a:pPr eaLnBrk="1" hangingPunct="1">
              <a:buFontTx/>
              <a:buAutoNum type="arabicPeriod"/>
            </a:pPr>
            <a:r>
              <a:rPr lang="ru-RU" sz="2800" dirty="0">
                <a:solidFill>
                  <a:schemeClr val="bg1"/>
                </a:solidFill>
              </a:rPr>
              <a:t>Производство </a:t>
            </a:r>
            <a:r>
              <a:rPr lang="ru-RU" sz="2800" dirty="0" smtClean="0">
                <a:solidFill>
                  <a:schemeClr val="bg1"/>
                </a:solidFill>
              </a:rPr>
              <a:t>алкогольных напитков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4876800" y="3429000"/>
            <a:ext cx="38893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“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</a:rPr>
              <a:t>аль </a:t>
            </a:r>
            <a:r>
              <a:rPr lang="ru-RU" b="1" dirty="0" err="1">
                <a:solidFill>
                  <a:schemeClr val="bg1"/>
                </a:solidFill>
                <a:latin typeface="Tahoma" pitchFamily="34" charset="0"/>
              </a:rPr>
              <a:t>коголь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” (</a:t>
            </a:r>
            <a:r>
              <a:rPr lang="ru-RU" dirty="0">
                <a:solidFill>
                  <a:schemeClr val="bg1"/>
                </a:solidFill>
                <a:latin typeface="Tahoma" pitchFamily="34" charset="0"/>
              </a:rPr>
              <a:t>арабское) –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</a:rPr>
              <a:t>одурманивающий</a:t>
            </a:r>
          </a:p>
        </p:txBody>
      </p:sp>
      <p:grpSp>
        <p:nvGrpSpPr>
          <p:cNvPr id="5133" name="Group 13"/>
          <p:cNvGrpSpPr>
            <a:grpSpLocks/>
          </p:cNvGrpSpPr>
          <p:nvPr/>
        </p:nvGrpSpPr>
        <p:grpSpPr bwMode="auto">
          <a:xfrm>
            <a:off x="228600" y="1447800"/>
            <a:ext cx="749300" cy="661988"/>
            <a:chOff x="436" y="1002"/>
            <a:chExt cx="472" cy="417"/>
          </a:xfrm>
        </p:grpSpPr>
        <p:sp>
          <p:nvSpPr>
            <p:cNvPr id="5135" name="Freeform 14"/>
            <p:cNvSpPr>
              <a:spLocks/>
            </p:cNvSpPr>
            <p:nvPr/>
          </p:nvSpPr>
          <p:spPr bwMode="auto">
            <a:xfrm>
              <a:off x="442" y="1002"/>
              <a:ext cx="430" cy="344"/>
            </a:xfrm>
            <a:custGeom>
              <a:avLst/>
              <a:gdLst>
                <a:gd name="T0" fmla="*/ 29 w 860"/>
                <a:gd name="T1" fmla="*/ 0 h 686"/>
                <a:gd name="T2" fmla="*/ 0 w 860"/>
                <a:gd name="T3" fmla="*/ 344 h 686"/>
                <a:gd name="T4" fmla="*/ 380 w 860"/>
                <a:gd name="T5" fmla="*/ 324 h 686"/>
                <a:gd name="T6" fmla="*/ 430 w 860"/>
                <a:gd name="T7" fmla="*/ 32 h 686"/>
                <a:gd name="T8" fmla="*/ 29 w 860"/>
                <a:gd name="T9" fmla="*/ 0 h 6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0"/>
                <a:gd name="T16" fmla="*/ 0 h 686"/>
                <a:gd name="T17" fmla="*/ 860 w 860"/>
                <a:gd name="T18" fmla="*/ 686 h 6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0" h="686">
                  <a:moveTo>
                    <a:pt x="57" y="0"/>
                  </a:moveTo>
                  <a:lnTo>
                    <a:pt x="0" y="686"/>
                  </a:lnTo>
                  <a:lnTo>
                    <a:pt x="760" y="646"/>
                  </a:lnTo>
                  <a:lnTo>
                    <a:pt x="860" y="6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9E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Freeform 15"/>
            <p:cNvSpPr>
              <a:spLocks/>
            </p:cNvSpPr>
            <p:nvPr/>
          </p:nvSpPr>
          <p:spPr bwMode="auto">
            <a:xfrm>
              <a:off x="436" y="1045"/>
              <a:ext cx="442" cy="374"/>
            </a:xfrm>
            <a:custGeom>
              <a:avLst/>
              <a:gdLst>
                <a:gd name="T0" fmla="*/ 421 w 883"/>
                <a:gd name="T1" fmla="*/ 29 h 748"/>
                <a:gd name="T2" fmla="*/ 417 w 883"/>
                <a:gd name="T3" fmla="*/ 50 h 748"/>
                <a:gd name="T4" fmla="*/ 401 w 883"/>
                <a:gd name="T5" fmla="*/ 83 h 748"/>
                <a:gd name="T6" fmla="*/ 372 w 883"/>
                <a:gd name="T7" fmla="*/ 103 h 748"/>
                <a:gd name="T8" fmla="*/ 357 w 883"/>
                <a:gd name="T9" fmla="*/ 93 h 748"/>
                <a:gd name="T10" fmla="*/ 350 w 883"/>
                <a:gd name="T11" fmla="*/ 76 h 748"/>
                <a:gd name="T12" fmla="*/ 340 w 883"/>
                <a:gd name="T13" fmla="*/ 59 h 748"/>
                <a:gd name="T14" fmla="*/ 324 w 883"/>
                <a:gd name="T15" fmla="*/ 41 h 748"/>
                <a:gd name="T16" fmla="*/ 304 w 883"/>
                <a:gd name="T17" fmla="*/ 26 h 748"/>
                <a:gd name="T18" fmla="*/ 281 w 883"/>
                <a:gd name="T19" fmla="*/ 14 h 748"/>
                <a:gd name="T20" fmla="*/ 255 w 883"/>
                <a:gd name="T21" fmla="*/ 5 h 748"/>
                <a:gd name="T22" fmla="*/ 227 w 883"/>
                <a:gd name="T23" fmla="*/ 1 h 748"/>
                <a:gd name="T24" fmla="*/ 182 w 883"/>
                <a:gd name="T25" fmla="*/ 1 h 748"/>
                <a:gd name="T26" fmla="*/ 130 w 883"/>
                <a:gd name="T27" fmla="*/ 14 h 748"/>
                <a:gd name="T28" fmla="*/ 83 w 883"/>
                <a:gd name="T29" fmla="*/ 35 h 748"/>
                <a:gd name="T30" fmla="*/ 44 w 883"/>
                <a:gd name="T31" fmla="*/ 67 h 748"/>
                <a:gd name="T32" fmla="*/ 16 w 883"/>
                <a:gd name="T33" fmla="*/ 104 h 748"/>
                <a:gd name="T34" fmla="*/ 2 w 883"/>
                <a:gd name="T35" fmla="*/ 145 h 748"/>
                <a:gd name="T36" fmla="*/ 2 w 883"/>
                <a:gd name="T37" fmla="*/ 182 h 748"/>
                <a:gd name="T38" fmla="*/ 14 w 883"/>
                <a:gd name="T39" fmla="*/ 216 h 748"/>
                <a:gd name="T40" fmla="*/ 29 w 883"/>
                <a:gd name="T41" fmla="*/ 237 h 748"/>
                <a:gd name="T42" fmla="*/ 44 w 883"/>
                <a:gd name="T43" fmla="*/ 251 h 748"/>
                <a:gd name="T44" fmla="*/ 60 w 883"/>
                <a:gd name="T45" fmla="*/ 262 h 748"/>
                <a:gd name="T46" fmla="*/ 79 w 883"/>
                <a:gd name="T47" fmla="*/ 272 h 748"/>
                <a:gd name="T48" fmla="*/ 100 w 883"/>
                <a:gd name="T49" fmla="*/ 278 h 748"/>
                <a:gd name="T50" fmla="*/ 68 w 883"/>
                <a:gd name="T51" fmla="*/ 352 h 748"/>
                <a:gd name="T52" fmla="*/ 144 w 883"/>
                <a:gd name="T53" fmla="*/ 374 h 748"/>
                <a:gd name="T54" fmla="*/ 154 w 883"/>
                <a:gd name="T55" fmla="*/ 365 h 748"/>
                <a:gd name="T56" fmla="*/ 150 w 883"/>
                <a:gd name="T57" fmla="*/ 352 h 748"/>
                <a:gd name="T58" fmla="*/ 143 w 883"/>
                <a:gd name="T59" fmla="*/ 285 h 748"/>
                <a:gd name="T60" fmla="*/ 167 w 883"/>
                <a:gd name="T61" fmla="*/ 285 h 748"/>
                <a:gd name="T62" fmla="*/ 191 w 883"/>
                <a:gd name="T63" fmla="*/ 283 h 748"/>
                <a:gd name="T64" fmla="*/ 239 w 883"/>
                <a:gd name="T65" fmla="*/ 374 h 748"/>
                <a:gd name="T66" fmla="*/ 307 w 883"/>
                <a:gd name="T67" fmla="*/ 337 h 748"/>
                <a:gd name="T68" fmla="*/ 308 w 883"/>
                <a:gd name="T69" fmla="*/ 324 h 748"/>
                <a:gd name="T70" fmla="*/ 296 w 883"/>
                <a:gd name="T71" fmla="*/ 317 h 748"/>
                <a:gd name="T72" fmla="*/ 230 w 883"/>
                <a:gd name="T73" fmla="*/ 273 h 748"/>
                <a:gd name="T74" fmla="*/ 263 w 883"/>
                <a:gd name="T75" fmla="*/ 259 h 748"/>
                <a:gd name="T76" fmla="*/ 293 w 883"/>
                <a:gd name="T77" fmla="*/ 240 h 748"/>
                <a:gd name="T78" fmla="*/ 319 w 883"/>
                <a:gd name="T79" fmla="*/ 217 h 748"/>
                <a:gd name="T80" fmla="*/ 339 w 883"/>
                <a:gd name="T81" fmla="*/ 192 h 748"/>
                <a:gd name="T82" fmla="*/ 353 w 883"/>
                <a:gd name="T83" fmla="*/ 164 h 748"/>
                <a:gd name="T84" fmla="*/ 359 w 883"/>
                <a:gd name="T85" fmla="*/ 142 h 748"/>
                <a:gd name="T86" fmla="*/ 368 w 883"/>
                <a:gd name="T87" fmla="*/ 129 h 748"/>
                <a:gd name="T88" fmla="*/ 390 w 883"/>
                <a:gd name="T89" fmla="*/ 121 h 748"/>
                <a:gd name="T90" fmla="*/ 410 w 883"/>
                <a:gd name="T91" fmla="*/ 109 h 748"/>
                <a:gd name="T92" fmla="*/ 426 w 883"/>
                <a:gd name="T93" fmla="*/ 90 h 748"/>
                <a:gd name="T94" fmla="*/ 438 w 883"/>
                <a:gd name="T95" fmla="*/ 65 h 748"/>
                <a:gd name="T96" fmla="*/ 442 w 883"/>
                <a:gd name="T97" fmla="*/ 38 h 748"/>
                <a:gd name="T98" fmla="*/ 434 w 883"/>
                <a:gd name="T99" fmla="*/ 27 h 74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83"/>
                <a:gd name="T151" fmla="*/ 0 h 748"/>
                <a:gd name="T152" fmla="*/ 883 w 883"/>
                <a:gd name="T153" fmla="*/ 748 h 74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83" h="748">
                  <a:moveTo>
                    <a:pt x="859" y="51"/>
                  </a:moveTo>
                  <a:lnTo>
                    <a:pt x="850" y="53"/>
                  </a:lnTo>
                  <a:lnTo>
                    <a:pt x="842" y="58"/>
                  </a:lnTo>
                  <a:lnTo>
                    <a:pt x="837" y="66"/>
                  </a:lnTo>
                  <a:lnTo>
                    <a:pt x="835" y="75"/>
                  </a:lnTo>
                  <a:lnTo>
                    <a:pt x="833" y="100"/>
                  </a:lnTo>
                  <a:lnTo>
                    <a:pt x="826" y="123"/>
                  </a:lnTo>
                  <a:lnTo>
                    <a:pt x="815" y="145"/>
                  </a:lnTo>
                  <a:lnTo>
                    <a:pt x="802" y="165"/>
                  </a:lnTo>
                  <a:lnTo>
                    <a:pt x="784" y="182"/>
                  </a:lnTo>
                  <a:lnTo>
                    <a:pt x="765" y="195"/>
                  </a:lnTo>
                  <a:lnTo>
                    <a:pt x="743" y="205"/>
                  </a:lnTo>
                  <a:lnTo>
                    <a:pt x="719" y="211"/>
                  </a:lnTo>
                  <a:lnTo>
                    <a:pt x="716" y="198"/>
                  </a:lnTo>
                  <a:lnTo>
                    <a:pt x="713" y="186"/>
                  </a:lnTo>
                  <a:lnTo>
                    <a:pt x="709" y="174"/>
                  </a:lnTo>
                  <a:lnTo>
                    <a:pt x="705" y="162"/>
                  </a:lnTo>
                  <a:lnTo>
                    <a:pt x="699" y="151"/>
                  </a:lnTo>
                  <a:lnTo>
                    <a:pt x="693" y="139"/>
                  </a:lnTo>
                  <a:lnTo>
                    <a:pt x="686" y="128"/>
                  </a:lnTo>
                  <a:lnTo>
                    <a:pt x="680" y="118"/>
                  </a:lnTo>
                  <a:lnTo>
                    <a:pt x="670" y="105"/>
                  </a:lnTo>
                  <a:lnTo>
                    <a:pt x="659" y="92"/>
                  </a:lnTo>
                  <a:lnTo>
                    <a:pt x="647" y="81"/>
                  </a:lnTo>
                  <a:lnTo>
                    <a:pt x="636" y="70"/>
                  </a:lnTo>
                  <a:lnTo>
                    <a:pt x="622" y="60"/>
                  </a:lnTo>
                  <a:lnTo>
                    <a:pt x="608" y="51"/>
                  </a:lnTo>
                  <a:lnTo>
                    <a:pt x="593" y="42"/>
                  </a:lnTo>
                  <a:lnTo>
                    <a:pt x="578" y="35"/>
                  </a:lnTo>
                  <a:lnTo>
                    <a:pt x="562" y="27"/>
                  </a:lnTo>
                  <a:lnTo>
                    <a:pt x="545" y="21"/>
                  </a:lnTo>
                  <a:lnTo>
                    <a:pt x="529" y="15"/>
                  </a:lnTo>
                  <a:lnTo>
                    <a:pt x="510" y="10"/>
                  </a:lnTo>
                  <a:lnTo>
                    <a:pt x="492" y="7"/>
                  </a:lnTo>
                  <a:lnTo>
                    <a:pt x="473" y="3"/>
                  </a:lnTo>
                  <a:lnTo>
                    <a:pt x="454" y="1"/>
                  </a:lnTo>
                  <a:lnTo>
                    <a:pt x="434" y="0"/>
                  </a:lnTo>
                  <a:lnTo>
                    <a:pt x="399" y="0"/>
                  </a:lnTo>
                  <a:lnTo>
                    <a:pt x="363" y="2"/>
                  </a:lnTo>
                  <a:lnTo>
                    <a:pt x="327" y="8"/>
                  </a:lnTo>
                  <a:lnTo>
                    <a:pt x="293" y="16"/>
                  </a:lnTo>
                  <a:lnTo>
                    <a:pt x="259" y="27"/>
                  </a:lnTo>
                  <a:lnTo>
                    <a:pt x="227" y="39"/>
                  </a:lnTo>
                  <a:lnTo>
                    <a:pt x="195" y="54"/>
                  </a:lnTo>
                  <a:lnTo>
                    <a:pt x="166" y="70"/>
                  </a:lnTo>
                  <a:lnTo>
                    <a:pt x="137" y="90"/>
                  </a:lnTo>
                  <a:lnTo>
                    <a:pt x="112" y="111"/>
                  </a:lnTo>
                  <a:lnTo>
                    <a:pt x="88" y="133"/>
                  </a:lnTo>
                  <a:lnTo>
                    <a:pt x="66" y="157"/>
                  </a:lnTo>
                  <a:lnTo>
                    <a:pt x="48" y="181"/>
                  </a:lnTo>
                  <a:lnTo>
                    <a:pt x="31" y="207"/>
                  </a:lnTo>
                  <a:lnTo>
                    <a:pt x="19" y="235"/>
                  </a:lnTo>
                  <a:lnTo>
                    <a:pt x="8" y="264"/>
                  </a:lnTo>
                  <a:lnTo>
                    <a:pt x="3" y="289"/>
                  </a:lnTo>
                  <a:lnTo>
                    <a:pt x="0" y="313"/>
                  </a:lnTo>
                  <a:lnTo>
                    <a:pt x="0" y="339"/>
                  </a:lnTo>
                  <a:lnTo>
                    <a:pt x="3" y="363"/>
                  </a:lnTo>
                  <a:lnTo>
                    <a:pt x="8" y="387"/>
                  </a:lnTo>
                  <a:lnTo>
                    <a:pt x="16" y="410"/>
                  </a:lnTo>
                  <a:lnTo>
                    <a:pt x="28" y="432"/>
                  </a:lnTo>
                  <a:lnTo>
                    <a:pt x="42" y="453"/>
                  </a:lnTo>
                  <a:lnTo>
                    <a:pt x="50" y="463"/>
                  </a:lnTo>
                  <a:lnTo>
                    <a:pt x="58" y="474"/>
                  </a:lnTo>
                  <a:lnTo>
                    <a:pt x="67" y="483"/>
                  </a:lnTo>
                  <a:lnTo>
                    <a:pt x="76" y="492"/>
                  </a:lnTo>
                  <a:lnTo>
                    <a:pt x="87" y="501"/>
                  </a:lnTo>
                  <a:lnTo>
                    <a:pt x="97" y="509"/>
                  </a:lnTo>
                  <a:lnTo>
                    <a:pt x="109" y="517"/>
                  </a:lnTo>
                  <a:lnTo>
                    <a:pt x="120" y="524"/>
                  </a:lnTo>
                  <a:lnTo>
                    <a:pt x="133" y="531"/>
                  </a:lnTo>
                  <a:lnTo>
                    <a:pt x="145" y="537"/>
                  </a:lnTo>
                  <a:lnTo>
                    <a:pt x="158" y="543"/>
                  </a:lnTo>
                  <a:lnTo>
                    <a:pt x="172" y="548"/>
                  </a:lnTo>
                  <a:lnTo>
                    <a:pt x="186" y="553"/>
                  </a:lnTo>
                  <a:lnTo>
                    <a:pt x="200" y="556"/>
                  </a:lnTo>
                  <a:lnTo>
                    <a:pt x="214" y="560"/>
                  </a:lnTo>
                  <a:lnTo>
                    <a:pt x="229" y="563"/>
                  </a:lnTo>
                  <a:lnTo>
                    <a:pt x="135" y="704"/>
                  </a:lnTo>
                  <a:lnTo>
                    <a:pt x="277" y="747"/>
                  </a:lnTo>
                  <a:lnTo>
                    <a:pt x="287" y="748"/>
                  </a:lnTo>
                  <a:lnTo>
                    <a:pt x="296" y="744"/>
                  </a:lnTo>
                  <a:lnTo>
                    <a:pt x="303" y="738"/>
                  </a:lnTo>
                  <a:lnTo>
                    <a:pt x="308" y="729"/>
                  </a:lnTo>
                  <a:lnTo>
                    <a:pt x="309" y="720"/>
                  </a:lnTo>
                  <a:lnTo>
                    <a:pt x="305" y="711"/>
                  </a:lnTo>
                  <a:lnTo>
                    <a:pt x="300" y="704"/>
                  </a:lnTo>
                  <a:lnTo>
                    <a:pt x="292" y="699"/>
                  </a:lnTo>
                  <a:lnTo>
                    <a:pt x="213" y="676"/>
                  </a:lnTo>
                  <a:lnTo>
                    <a:pt x="285" y="570"/>
                  </a:lnTo>
                  <a:lnTo>
                    <a:pt x="301" y="570"/>
                  </a:lnTo>
                  <a:lnTo>
                    <a:pt x="317" y="570"/>
                  </a:lnTo>
                  <a:lnTo>
                    <a:pt x="333" y="570"/>
                  </a:lnTo>
                  <a:lnTo>
                    <a:pt x="349" y="569"/>
                  </a:lnTo>
                  <a:lnTo>
                    <a:pt x="365" y="567"/>
                  </a:lnTo>
                  <a:lnTo>
                    <a:pt x="381" y="565"/>
                  </a:lnTo>
                  <a:lnTo>
                    <a:pt x="396" y="562"/>
                  </a:lnTo>
                  <a:lnTo>
                    <a:pt x="412" y="559"/>
                  </a:lnTo>
                  <a:lnTo>
                    <a:pt x="478" y="747"/>
                  </a:lnTo>
                  <a:lnTo>
                    <a:pt x="606" y="680"/>
                  </a:lnTo>
                  <a:lnTo>
                    <a:pt x="613" y="674"/>
                  </a:lnTo>
                  <a:lnTo>
                    <a:pt x="617" y="666"/>
                  </a:lnTo>
                  <a:lnTo>
                    <a:pt x="619" y="657"/>
                  </a:lnTo>
                  <a:lnTo>
                    <a:pt x="616" y="647"/>
                  </a:lnTo>
                  <a:lnTo>
                    <a:pt x="609" y="639"/>
                  </a:lnTo>
                  <a:lnTo>
                    <a:pt x="601" y="635"/>
                  </a:lnTo>
                  <a:lnTo>
                    <a:pt x="592" y="634"/>
                  </a:lnTo>
                  <a:lnTo>
                    <a:pt x="583" y="637"/>
                  </a:lnTo>
                  <a:lnTo>
                    <a:pt x="506" y="676"/>
                  </a:lnTo>
                  <a:lnTo>
                    <a:pt x="460" y="545"/>
                  </a:lnTo>
                  <a:lnTo>
                    <a:pt x="483" y="537"/>
                  </a:lnTo>
                  <a:lnTo>
                    <a:pt x="505" y="528"/>
                  </a:lnTo>
                  <a:lnTo>
                    <a:pt x="526" y="517"/>
                  </a:lnTo>
                  <a:lnTo>
                    <a:pt x="547" y="506"/>
                  </a:lnTo>
                  <a:lnTo>
                    <a:pt x="567" y="493"/>
                  </a:lnTo>
                  <a:lnTo>
                    <a:pt x="586" y="479"/>
                  </a:lnTo>
                  <a:lnTo>
                    <a:pt x="605" y="465"/>
                  </a:lnTo>
                  <a:lnTo>
                    <a:pt x="621" y="450"/>
                  </a:lnTo>
                  <a:lnTo>
                    <a:pt x="637" y="434"/>
                  </a:lnTo>
                  <a:lnTo>
                    <a:pt x="652" y="418"/>
                  </a:lnTo>
                  <a:lnTo>
                    <a:pt x="666" y="401"/>
                  </a:lnTo>
                  <a:lnTo>
                    <a:pt x="678" y="384"/>
                  </a:lnTo>
                  <a:lnTo>
                    <a:pt x="689" y="365"/>
                  </a:lnTo>
                  <a:lnTo>
                    <a:pt x="698" y="347"/>
                  </a:lnTo>
                  <a:lnTo>
                    <a:pt x="706" y="327"/>
                  </a:lnTo>
                  <a:lnTo>
                    <a:pt x="713" y="308"/>
                  </a:lnTo>
                  <a:lnTo>
                    <a:pt x="715" y="296"/>
                  </a:lnTo>
                  <a:lnTo>
                    <a:pt x="718" y="283"/>
                  </a:lnTo>
                  <a:lnTo>
                    <a:pt x="720" y="272"/>
                  </a:lnTo>
                  <a:lnTo>
                    <a:pt x="721" y="260"/>
                  </a:lnTo>
                  <a:lnTo>
                    <a:pt x="736" y="258"/>
                  </a:lnTo>
                  <a:lnTo>
                    <a:pt x="751" y="253"/>
                  </a:lnTo>
                  <a:lnTo>
                    <a:pt x="766" y="249"/>
                  </a:lnTo>
                  <a:lnTo>
                    <a:pt x="780" y="242"/>
                  </a:lnTo>
                  <a:lnTo>
                    <a:pt x="794" y="235"/>
                  </a:lnTo>
                  <a:lnTo>
                    <a:pt x="806" y="227"/>
                  </a:lnTo>
                  <a:lnTo>
                    <a:pt x="819" y="217"/>
                  </a:lnTo>
                  <a:lnTo>
                    <a:pt x="830" y="206"/>
                  </a:lnTo>
                  <a:lnTo>
                    <a:pt x="842" y="192"/>
                  </a:lnTo>
                  <a:lnTo>
                    <a:pt x="852" y="179"/>
                  </a:lnTo>
                  <a:lnTo>
                    <a:pt x="861" y="162"/>
                  </a:lnTo>
                  <a:lnTo>
                    <a:pt x="869" y="146"/>
                  </a:lnTo>
                  <a:lnTo>
                    <a:pt x="875" y="129"/>
                  </a:lnTo>
                  <a:lnTo>
                    <a:pt x="880" y="112"/>
                  </a:lnTo>
                  <a:lnTo>
                    <a:pt x="882" y="93"/>
                  </a:lnTo>
                  <a:lnTo>
                    <a:pt x="883" y="75"/>
                  </a:lnTo>
                  <a:lnTo>
                    <a:pt x="881" y="66"/>
                  </a:lnTo>
                  <a:lnTo>
                    <a:pt x="876" y="58"/>
                  </a:lnTo>
                  <a:lnTo>
                    <a:pt x="868" y="53"/>
                  </a:lnTo>
                  <a:lnTo>
                    <a:pt x="859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Freeform 16"/>
            <p:cNvSpPr>
              <a:spLocks/>
            </p:cNvSpPr>
            <p:nvPr/>
          </p:nvSpPr>
          <p:spPr bwMode="auto">
            <a:xfrm>
              <a:off x="695" y="1077"/>
              <a:ext cx="66" cy="49"/>
            </a:xfrm>
            <a:custGeom>
              <a:avLst/>
              <a:gdLst>
                <a:gd name="T0" fmla="*/ 61 w 133"/>
                <a:gd name="T1" fmla="*/ 41 h 99"/>
                <a:gd name="T2" fmla="*/ 62 w 133"/>
                <a:gd name="T3" fmla="*/ 43 h 99"/>
                <a:gd name="T4" fmla="*/ 64 w 133"/>
                <a:gd name="T5" fmla="*/ 45 h 99"/>
                <a:gd name="T6" fmla="*/ 65 w 133"/>
                <a:gd name="T7" fmla="*/ 47 h 99"/>
                <a:gd name="T8" fmla="*/ 66 w 133"/>
                <a:gd name="T9" fmla="*/ 49 h 99"/>
                <a:gd name="T10" fmla="*/ 25 w 133"/>
                <a:gd name="T11" fmla="*/ 47 h 99"/>
                <a:gd name="T12" fmla="*/ 22 w 133"/>
                <a:gd name="T13" fmla="*/ 39 h 99"/>
                <a:gd name="T14" fmla="*/ 19 w 133"/>
                <a:gd name="T15" fmla="*/ 32 h 99"/>
                <a:gd name="T16" fmla="*/ 16 w 133"/>
                <a:gd name="T17" fmla="*/ 25 h 99"/>
                <a:gd name="T18" fmla="*/ 13 w 133"/>
                <a:gd name="T19" fmla="*/ 20 h 99"/>
                <a:gd name="T20" fmla="*/ 10 w 133"/>
                <a:gd name="T21" fmla="*/ 14 h 99"/>
                <a:gd name="T22" fmla="*/ 6 w 133"/>
                <a:gd name="T23" fmla="*/ 9 h 99"/>
                <a:gd name="T24" fmla="*/ 3 w 133"/>
                <a:gd name="T25" fmla="*/ 4 h 99"/>
                <a:gd name="T26" fmla="*/ 0 w 133"/>
                <a:gd name="T27" fmla="*/ 0 h 99"/>
                <a:gd name="T28" fmla="*/ 9 w 133"/>
                <a:gd name="T29" fmla="*/ 3 h 99"/>
                <a:gd name="T30" fmla="*/ 18 w 133"/>
                <a:gd name="T31" fmla="*/ 7 h 99"/>
                <a:gd name="T32" fmla="*/ 27 w 133"/>
                <a:gd name="T33" fmla="*/ 11 h 99"/>
                <a:gd name="T34" fmla="*/ 35 w 133"/>
                <a:gd name="T35" fmla="*/ 17 h 99"/>
                <a:gd name="T36" fmla="*/ 43 w 133"/>
                <a:gd name="T37" fmla="*/ 22 h 99"/>
                <a:gd name="T38" fmla="*/ 49 w 133"/>
                <a:gd name="T39" fmla="*/ 28 h 99"/>
                <a:gd name="T40" fmla="*/ 55 w 133"/>
                <a:gd name="T41" fmla="*/ 35 h 99"/>
                <a:gd name="T42" fmla="*/ 61 w 133"/>
                <a:gd name="T43" fmla="*/ 41 h 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33"/>
                <a:gd name="T67" fmla="*/ 0 h 99"/>
                <a:gd name="T68" fmla="*/ 133 w 133"/>
                <a:gd name="T69" fmla="*/ 99 h 9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33" h="99">
                  <a:moveTo>
                    <a:pt x="122" y="83"/>
                  </a:moveTo>
                  <a:lnTo>
                    <a:pt x="125" y="87"/>
                  </a:lnTo>
                  <a:lnTo>
                    <a:pt x="128" y="91"/>
                  </a:lnTo>
                  <a:lnTo>
                    <a:pt x="130" y="95"/>
                  </a:lnTo>
                  <a:lnTo>
                    <a:pt x="133" y="99"/>
                  </a:lnTo>
                  <a:lnTo>
                    <a:pt x="50" y="94"/>
                  </a:lnTo>
                  <a:lnTo>
                    <a:pt x="44" y="79"/>
                  </a:lnTo>
                  <a:lnTo>
                    <a:pt x="38" y="65"/>
                  </a:lnTo>
                  <a:lnTo>
                    <a:pt x="33" y="51"/>
                  </a:lnTo>
                  <a:lnTo>
                    <a:pt x="26" y="40"/>
                  </a:lnTo>
                  <a:lnTo>
                    <a:pt x="20" y="28"/>
                  </a:lnTo>
                  <a:lnTo>
                    <a:pt x="13" y="18"/>
                  </a:lnTo>
                  <a:lnTo>
                    <a:pt x="6" y="8"/>
                  </a:lnTo>
                  <a:lnTo>
                    <a:pt x="0" y="0"/>
                  </a:lnTo>
                  <a:lnTo>
                    <a:pt x="19" y="7"/>
                  </a:lnTo>
                  <a:lnTo>
                    <a:pt x="37" y="15"/>
                  </a:lnTo>
                  <a:lnTo>
                    <a:pt x="54" y="23"/>
                  </a:lnTo>
                  <a:lnTo>
                    <a:pt x="71" y="34"/>
                  </a:lnTo>
                  <a:lnTo>
                    <a:pt x="86" y="44"/>
                  </a:lnTo>
                  <a:lnTo>
                    <a:pt x="99" y="57"/>
                  </a:lnTo>
                  <a:lnTo>
                    <a:pt x="111" y="70"/>
                  </a:lnTo>
                  <a:lnTo>
                    <a:pt x="122" y="83"/>
                  </a:lnTo>
                  <a:close/>
                </a:path>
              </a:pathLst>
            </a:custGeom>
            <a:solidFill>
              <a:srgbClr val="9E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Freeform 17"/>
            <p:cNvSpPr>
              <a:spLocks/>
            </p:cNvSpPr>
            <p:nvPr/>
          </p:nvSpPr>
          <p:spPr bwMode="auto">
            <a:xfrm>
              <a:off x="604" y="1197"/>
              <a:ext cx="112" cy="48"/>
            </a:xfrm>
            <a:custGeom>
              <a:avLst/>
              <a:gdLst>
                <a:gd name="T0" fmla="*/ 56 w 225"/>
                <a:gd name="T1" fmla="*/ 47 h 97"/>
                <a:gd name="T2" fmla="*/ 53 w 225"/>
                <a:gd name="T3" fmla="*/ 48 h 97"/>
                <a:gd name="T4" fmla="*/ 51 w 225"/>
                <a:gd name="T5" fmla="*/ 48 h 97"/>
                <a:gd name="T6" fmla="*/ 48 w 225"/>
                <a:gd name="T7" fmla="*/ 48 h 97"/>
                <a:gd name="T8" fmla="*/ 45 w 225"/>
                <a:gd name="T9" fmla="*/ 48 h 97"/>
                <a:gd name="T10" fmla="*/ 41 w 225"/>
                <a:gd name="T11" fmla="*/ 48 h 97"/>
                <a:gd name="T12" fmla="*/ 38 w 225"/>
                <a:gd name="T13" fmla="*/ 48 h 97"/>
                <a:gd name="T14" fmla="*/ 36 w 225"/>
                <a:gd name="T15" fmla="*/ 48 h 97"/>
                <a:gd name="T16" fmla="*/ 33 w 225"/>
                <a:gd name="T17" fmla="*/ 48 h 97"/>
                <a:gd name="T18" fmla="*/ 32 w 225"/>
                <a:gd name="T19" fmla="*/ 48 h 97"/>
                <a:gd name="T20" fmla="*/ 28 w 225"/>
                <a:gd name="T21" fmla="*/ 48 h 97"/>
                <a:gd name="T22" fmla="*/ 24 w 225"/>
                <a:gd name="T23" fmla="*/ 47 h 97"/>
                <a:gd name="T24" fmla="*/ 20 w 225"/>
                <a:gd name="T25" fmla="*/ 46 h 97"/>
                <a:gd name="T26" fmla="*/ 16 w 225"/>
                <a:gd name="T27" fmla="*/ 46 h 97"/>
                <a:gd name="T28" fmla="*/ 12 w 225"/>
                <a:gd name="T29" fmla="*/ 45 h 97"/>
                <a:gd name="T30" fmla="*/ 8 w 225"/>
                <a:gd name="T31" fmla="*/ 44 h 97"/>
                <a:gd name="T32" fmla="*/ 4 w 225"/>
                <a:gd name="T33" fmla="*/ 44 h 97"/>
                <a:gd name="T34" fmla="*/ 0 w 225"/>
                <a:gd name="T35" fmla="*/ 42 h 97"/>
                <a:gd name="T36" fmla="*/ 7 w 225"/>
                <a:gd name="T37" fmla="*/ 0 h 97"/>
                <a:gd name="T38" fmla="*/ 112 w 225"/>
                <a:gd name="T39" fmla="*/ 8 h 97"/>
                <a:gd name="T40" fmla="*/ 111 w 225"/>
                <a:gd name="T41" fmla="*/ 14 h 97"/>
                <a:gd name="T42" fmla="*/ 110 w 225"/>
                <a:gd name="T43" fmla="*/ 21 h 97"/>
                <a:gd name="T44" fmla="*/ 108 w 225"/>
                <a:gd name="T45" fmla="*/ 28 h 97"/>
                <a:gd name="T46" fmla="*/ 106 w 225"/>
                <a:gd name="T47" fmla="*/ 35 h 97"/>
                <a:gd name="T48" fmla="*/ 100 w 225"/>
                <a:gd name="T49" fmla="*/ 38 h 97"/>
                <a:gd name="T50" fmla="*/ 95 w 225"/>
                <a:gd name="T51" fmla="*/ 40 h 97"/>
                <a:gd name="T52" fmla="*/ 89 w 225"/>
                <a:gd name="T53" fmla="*/ 41 h 97"/>
                <a:gd name="T54" fmla="*/ 83 w 225"/>
                <a:gd name="T55" fmla="*/ 43 h 97"/>
                <a:gd name="T56" fmla="*/ 76 w 225"/>
                <a:gd name="T57" fmla="*/ 44 h 97"/>
                <a:gd name="T58" fmla="*/ 70 w 225"/>
                <a:gd name="T59" fmla="*/ 45 h 97"/>
                <a:gd name="T60" fmla="*/ 63 w 225"/>
                <a:gd name="T61" fmla="*/ 46 h 97"/>
                <a:gd name="T62" fmla="*/ 56 w 225"/>
                <a:gd name="T63" fmla="*/ 47 h 9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25"/>
                <a:gd name="T97" fmla="*/ 0 h 97"/>
                <a:gd name="T98" fmla="*/ 225 w 225"/>
                <a:gd name="T99" fmla="*/ 97 h 9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25" h="97">
                  <a:moveTo>
                    <a:pt x="113" y="94"/>
                  </a:moveTo>
                  <a:lnTo>
                    <a:pt x="107" y="96"/>
                  </a:lnTo>
                  <a:lnTo>
                    <a:pt x="102" y="96"/>
                  </a:lnTo>
                  <a:lnTo>
                    <a:pt x="96" y="97"/>
                  </a:lnTo>
                  <a:lnTo>
                    <a:pt x="90" y="97"/>
                  </a:lnTo>
                  <a:lnTo>
                    <a:pt x="83" y="97"/>
                  </a:lnTo>
                  <a:lnTo>
                    <a:pt x="77" y="97"/>
                  </a:lnTo>
                  <a:lnTo>
                    <a:pt x="72" y="97"/>
                  </a:lnTo>
                  <a:lnTo>
                    <a:pt x="66" y="97"/>
                  </a:lnTo>
                  <a:lnTo>
                    <a:pt x="65" y="97"/>
                  </a:lnTo>
                  <a:lnTo>
                    <a:pt x="57" y="96"/>
                  </a:lnTo>
                  <a:lnTo>
                    <a:pt x="49" y="94"/>
                  </a:lnTo>
                  <a:lnTo>
                    <a:pt x="41" y="93"/>
                  </a:lnTo>
                  <a:lnTo>
                    <a:pt x="33" y="92"/>
                  </a:lnTo>
                  <a:lnTo>
                    <a:pt x="25" y="91"/>
                  </a:lnTo>
                  <a:lnTo>
                    <a:pt x="16" y="89"/>
                  </a:lnTo>
                  <a:lnTo>
                    <a:pt x="8" y="88"/>
                  </a:lnTo>
                  <a:lnTo>
                    <a:pt x="0" y="85"/>
                  </a:lnTo>
                  <a:lnTo>
                    <a:pt x="14" y="0"/>
                  </a:lnTo>
                  <a:lnTo>
                    <a:pt x="225" y="16"/>
                  </a:lnTo>
                  <a:lnTo>
                    <a:pt x="223" y="29"/>
                  </a:lnTo>
                  <a:lnTo>
                    <a:pt x="220" y="43"/>
                  </a:lnTo>
                  <a:lnTo>
                    <a:pt x="217" y="56"/>
                  </a:lnTo>
                  <a:lnTo>
                    <a:pt x="212" y="71"/>
                  </a:lnTo>
                  <a:lnTo>
                    <a:pt x="201" y="76"/>
                  </a:lnTo>
                  <a:lnTo>
                    <a:pt x="190" y="80"/>
                  </a:lnTo>
                  <a:lnTo>
                    <a:pt x="178" y="83"/>
                  </a:lnTo>
                  <a:lnTo>
                    <a:pt x="166" y="86"/>
                  </a:lnTo>
                  <a:lnTo>
                    <a:pt x="153" y="89"/>
                  </a:lnTo>
                  <a:lnTo>
                    <a:pt x="140" y="91"/>
                  </a:lnTo>
                  <a:lnTo>
                    <a:pt x="127" y="93"/>
                  </a:lnTo>
                  <a:lnTo>
                    <a:pt x="113" y="94"/>
                  </a:lnTo>
                  <a:close/>
                </a:path>
              </a:pathLst>
            </a:custGeom>
            <a:solidFill>
              <a:srgbClr val="9E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Freeform 18"/>
            <p:cNvSpPr>
              <a:spLocks/>
            </p:cNvSpPr>
            <p:nvPr/>
          </p:nvSpPr>
          <p:spPr bwMode="auto">
            <a:xfrm>
              <a:off x="512" y="1121"/>
              <a:ext cx="121" cy="67"/>
            </a:xfrm>
            <a:custGeom>
              <a:avLst/>
              <a:gdLst>
                <a:gd name="T0" fmla="*/ 121 w 243"/>
                <a:gd name="T1" fmla="*/ 67 h 134"/>
                <a:gd name="T2" fmla="*/ 0 w 243"/>
                <a:gd name="T3" fmla="*/ 57 h 134"/>
                <a:gd name="T4" fmla="*/ 3 w 243"/>
                <a:gd name="T5" fmla="*/ 50 h 134"/>
                <a:gd name="T6" fmla="*/ 6 w 243"/>
                <a:gd name="T7" fmla="*/ 42 h 134"/>
                <a:gd name="T8" fmla="*/ 10 w 243"/>
                <a:gd name="T9" fmla="*/ 34 h 134"/>
                <a:gd name="T10" fmla="*/ 14 w 243"/>
                <a:gd name="T11" fmla="*/ 27 h 134"/>
                <a:gd name="T12" fmla="*/ 18 w 243"/>
                <a:gd name="T13" fmla="*/ 20 h 134"/>
                <a:gd name="T14" fmla="*/ 21 w 243"/>
                <a:gd name="T15" fmla="*/ 13 h 134"/>
                <a:gd name="T16" fmla="*/ 25 w 243"/>
                <a:gd name="T17" fmla="*/ 7 h 134"/>
                <a:gd name="T18" fmla="*/ 29 w 243"/>
                <a:gd name="T19" fmla="*/ 0 h 134"/>
                <a:gd name="T20" fmla="*/ 99 w 243"/>
                <a:gd name="T21" fmla="*/ 5 h 134"/>
                <a:gd name="T22" fmla="*/ 99 w 243"/>
                <a:gd name="T23" fmla="*/ 6 h 134"/>
                <a:gd name="T24" fmla="*/ 121 w 243"/>
                <a:gd name="T25" fmla="*/ 67 h 1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3"/>
                <a:gd name="T40" fmla="*/ 0 h 134"/>
                <a:gd name="T41" fmla="*/ 243 w 243"/>
                <a:gd name="T42" fmla="*/ 134 h 1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3" h="134">
                  <a:moveTo>
                    <a:pt x="243" y="134"/>
                  </a:moveTo>
                  <a:lnTo>
                    <a:pt x="0" y="114"/>
                  </a:lnTo>
                  <a:lnTo>
                    <a:pt x="6" y="99"/>
                  </a:lnTo>
                  <a:lnTo>
                    <a:pt x="13" y="83"/>
                  </a:lnTo>
                  <a:lnTo>
                    <a:pt x="21" y="68"/>
                  </a:lnTo>
                  <a:lnTo>
                    <a:pt x="28" y="53"/>
                  </a:lnTo>
                  <a:lnTo>
                    <a:pt x="36" y="39"/>
                  </a:lnTo>
                  <a:lnTo>
                    <a:pt x="43" y="25"/>
                  </a:lnTo>
                  <a:lnTo>
                    <a:pt x="51" y="13"/>
                  </a:lnTo>
                  <a:lnTo>
                    <a:pt x="59" y="0"/>
                  </a:lnTo>
                  <a:lnTo>
                    <a:pt x="198" y="10"/>
                  </a:lnTo>
                  <a:lnTo>
                    <a:pt x="198" y="12"/>
                  </a:lnTo>
                  <a:lnTo>
                    <a:pt x="243" y="134"/>
                  </a:lnTo>
                  <a:close/>
                </a:path>
              </a:pathLst>
            </a:custGeom>
            <a:solidFill>
              <a:srgbClr val="9E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Freeform 19"/>
            <p:cNvSpPr>
              <a:spLocks/>
            </p:cNvSpPr>
            <p:nvPr/>
          </p:nvSpPr>
          <p:spPr bwMode="auto">
            <a:xfrm>
              <a:off x="623" y="1069"/>
              <a:ext cx="87" cy="54"/>
            </a:xfrm>
            <a:custGeom>
              <a:avLst/>
              <a:gdLst>
                <a:gd name="T0" fmla="*/ 7 w 174"/>
                <a:gd name="T1" fmla="*/ 1 h 108"/>
                <a:gd name="T2" fmla="*/ 10 w 174"/>
                <a:gd name="T3" fmla="*/ 1 h 108"/>
                <a:gd name="T4" fmla="*/ 13 w 174"/>
                <a:gd name="T5" fmla="*/ 0 h 108"/>
                <a:gd name="T6" fmla="*/ 16 w 174"/>
                <a:gd name="T7" fmla="*/ 0 h 108"/>
                <a:gd name="T8" fmla="*/ 19 w 174"/>
                <a:gd name="T9" fmla="*/ 0 h 108"/>
                <a:gd name="T10" fmla="*/ 21 w 174"/>
                <a:gd name="T11" fmla="*/ 0 h 108"/>
                <a:gd name="T12" fmla="*/ 24 w 174"/>
                <a:gd name="T13" fmla="*/ 0 h 108"/>
                <a:gd name="T14" fmla="*/ 27 w 174"/>
                <a:gd name="T15" fmla="*/ 0 h 108"/>
                <a:gd name="T16" fmla="*/ 30 w 174"/>
                <a:gd name="T17" fmla="*/ 0 h 108"/>
                <a:gd name="T18" fmla="*/ 33 w 174"/>
                <a:gd name="T19" fmla="*/ 0 h 108"/>
                <a:gd name="T20" fmla="*/ 36 w 174"/>
                <a:gd name="T21" fmla="*/ 1 h 108"/>
                <a:gd name="T22" fmla="*/ 40 w 174"/>
                <a:gd name="T23" fmla="*/ 2 h 108"/>
                <a:gd name="T24" fmla="*/ 42 w 174"/>
                <a:gd name="T25" fmla="*/ 2 h 108"/>
                <a:gd name="T26" fmla="*/ 46 w 174"/>
                <a:gd name="T27" fmla="*/ 2 h 108"/>
                <a:gd name="T28" fmla="*/ 49 w 174"/>
                <a:gd name="T29" fmla="*/ 3 h 108"/>
                <a:gd name="T30" fmla="*/ 52 w 174"/>
                <a:gd name="T31" fmla="*/ 3 h 108"/>
                <a:gd name="T32" fmla="*/ 55 w 174"/>
                <a:gd name="T33" fmla="*/ 4 h 108"/>
                <a:gd name="T34" fmla="*/ 58 w 174"/>
                <a:gd name="T35" fmla="*/ 7 h 108"/>
                <a:gd name="T36" fmla="*/ 61 w 174"/>
                <a:gd name="T37" fmla="*/ 10 h 108"/>
                <a:gd name="T38" fmla="*/ 66 w 174"/>
                <a:gd name="T39" fmla="*/ 15 h 108"/>
                <a:gd name="T40" fmla="*/ 70 w 174"/>
                <a:gd name="T41" fmla="*/ 21 h 108"/>
                <a:gd name="T42" fmla="*/ 75 w 174"/>
                <a:gd name="T43" fmla="*/ 28 h 108"/>
                <a:gd name="T44" fmla="*/ 79 w 174"/>
                <a:gd name="T45" fmla="*/ 35 h 108"/>
                <a:gd name="T46" fmla="*/ 83 w 174"/>
                <a:gd name="T47" fmla="*/ 44 h 108"/>
                <a:gd name="T48" fmla="*/ 87 w 174"/>
                <a:gd name="T49" fmla="*/ 54 h 108"/>
                <a:gd name="T50" fmla="*/ 0 w 174"/>
                <a:gd name="T51" fmla="*/ 48 h 108"/>
                <a:gd name="T52" fmla="*/ 7 w 174"/>
                <a:gd name="T53" fmla="*/ 1 h 10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74"/>
                <a:gd name="T82" fmla="*/ 0 h 108"/>
                <a:gd name="T83" fmla="*/ 174 w 174"/>
                <a:gd name="T84" fmla="*/ 108 h 10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74" h="108">
                  <a:moveTo>
                    <a:pt x="14" y="2"/>
                  </a:moveTo>
                  <a:lnTo>
                    <a:pt x="20" y="2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7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9" y="0"/>
                  </a:lnTo>
                  <a:lnTo>
                    <a:pt x="66" y="0"/>
                  </a:lnTo>
                  <a:lnTo>
                    <a:pt x="72" y="2"/>
                  </a:lnTo>
                  <a:lnTo>
                    <a:pt x="79" y="3"/>
                  </a:lnTo>
                  <a:lnTo>
                    <a:pt x="84" y="3"/>
                  </a:lnTo>
                  <a:lnTo>
                    <a:pt x="91" y="4"/>
                  </a:lnTo>
                  <a:lnTo>
                    <a:pt x="97" y="5"/>
                  </a:lnTo>
                  <a:lnTo>
                    <a:pt x="104" y="6"/>
                  </a:lnTo>
                  <a:lnTo>
                    <a:pt x="110" y="7"/>
                  </a:lnTo>
                  <a:lnTo>
                    <a:pt x="115" y="13"/>
                  </a:lnTo>
                  <a:lnTo>
                    <a:pt x="122" y="20"/>
                  </a:lnTo>
                  <a:lnTo>
                    <a:pt x="132" y="29"/>
                  </a:lnTo>
                  <a:lnTo>
                    <a:pt x="140" y="41"/>
                  </a:lnTo>
                  <a:lnTo>
                    <a:pt x="149" y="55"/>
                  </a:lnTo>
                  <a:lnTo>
                    <a:pt x="158" y="70"/>
                  </a:lnTo>
                  <a:lnTo>
                    <a:pt x="166" y="88"/>
                  </a:lnTo>
                  <a:lnTo>
                    <a:pt x="174" y="108"/>
                  </a:lnTo>
                  <a:lnTo>
                    <a:pt x="0" y="95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rgbClr val="9E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Freeform 20"/>
            <p:cNvSpPr>
              <a:spLocks/>
            </p:cNvSpPr>
            <p:nvPr/>
          </p:nvSpPr>
          <p:spPr bwMode="auto">
            <a:xfrm>
              <a:off x="622" y="1127"/>
              <a:ext cx="96" cy="68"/>
            </a:xfrm>
            <a:custGeom>
              <a:avLst/>
              <a:gdLst>
                <a:gd name="T0" fmla="*/ 91 w 193"/>
                <a:gd name="T1" fmla="*/ 6 h 136"/>
                <a:gd name="T2" fmla="*/ 94 w 193"/>
                <a:gd name="T3" fmla="*/ 20 h 136"/>
                <a:gd name="T4" fmla="*/ 96 w 193"/>
                <a:gd name="T5" fmla="*/ 35 h 136"/>
                <a:gd name="T6" fmla="*/ 96 w 193"/>
                <a:gd name="T7" fmla="*/ 51 h 136"/>
                <a:gd name="T8" fmla="*/ 95 w 193"/>
                <a:gd name="T9" fmla="*/ 68 h 136"/>
                <a:gd name="T10" fmla="*/ 23 w 193"/>
                <a:gd name="T11" fmla="*/ 62 h 136"/>
                <a:gd name="T12" fmla="*/ 0 w 193"/>
                <a:gd name="T13" fmla="*/ 0 h 136"/>
                <a:gd name="T14" fmla="*/ 91 w 193"/>
                <a:gd name="T15" fmla="*/ 6 h 1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3"/>
                <a:gd name="T25" fmla="*/ 0 h 136"/>
                <a:gd name="T26" fmla="*/ 193 w 193"/>
                <a:gd name="T27" fmla="*/ 136 h 1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3" h="136">
                  <a:moveTo>
                    <a:pt x="183" y="12"/>
                  </a:moveTo>
                  <a:lnTo>
                    <a:pt x="189" y="39"/>
                  </a:lnTo>
                  <a:lnTo>
                    <a:pt x="192" y="69"/>
                  </a:lnTo>
                  <a:lnTo>
                    <a:pt x="193" y="101"/>
                  </a:lnTo>
                  <a:lnTo>
                    <a:pt x="191" y="136"/>
                  </a:lnTo>
                  <a:lnTo>
                    <a:pt x="46" y="124"/>
                  </a:lnTo>
                  <a:lnTo>
                    <a:pt x="0" y="0"/>
                  </a:lnTo>
                  <a:lnTo>
                    <a:pt x="183" y="12"/>
                  </a:lnTo>
                  <a:close/>
                </a:path>
              </a:pathLst>
            </a:custGeom>
            <a:solidFill>
              <a:srgbClr val="9E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2" name="Freeform 21"/>
            <p:cNvSpPr>
              <a:spLocks/>
            </p:cNvSpPr>
            <p:nvPr/>
          </p:nvSpPr>
          <p:spPr bwMode="auto">
            <a:xfrm>
              <a:off x="547" y="1070"/>
              <a:ext cx="72" cy="46"/>
            </a:xfrm>
            <a:custGeom>
              <a:avLst/>
              <a:gdLst>
                <a:gd name="T0" fmla="*/ 72 w 143"/>
                <a:gd name="T1" fmla="*/ 0 h 91"/>
                <a:gd name="T2" fmla="*/ 65 w 143"/>
                <a:gd name="T3" fmla="*/ 46 h 91"/>
                <a:gd name="T4" fmla="*/ 0 w 143"/>
                <a:gd name="T5" fmla="*/ 41 h 91"/>
                <a:gd name="T6" fmla="*/ 3 w 143"/>
                <a:gd name="T7" fmla="*/ 36 h 91"/>
                <a:gd name="T8" fmla="*/ 6 w 143"/>
                <a:gd name="T9" fmla="*/ 32 h 91"/>
                <a:gd name="T10" fmla="*/ 9 w 143"/>
                <a:gd name="T11" fmla="*/ 28 h 91"/>
                <a:gd name="T12" fmla="*/ 12 w 143"/>
                <a:gd name="T13" fmla="*/ 24 h 91"/>
                <a:gd name="T14" fmla="*/ 15 w 143"/>
                <a:gd name="T15" fmla="*/ 20 h 91"/>
                <a:gd name="T16" fmla="*/ 17 w 143"/>
                <a:gd name="T17" fmla="*/ 17 h 91"/>
                <a:gd name="T18" fmla="*/ 20 w 143"/>
                <a:gd name="T19" fmla="*/ 15 h 91"/>
                <a:gd name="T20" fmla="*/ 21 w 143"/>
                <a:gd name="T21" fmla="*/ 12 h 91"/>
                <a:gd name="T22" fmla="*/ 28 w 143"/>
                <a:gd name="T23" fmla="*/ 10 h 91"/>
                <a:gd name="T24" fmla="*/ 33 w 143"/>
                <a:gd name="T25" fmla="*/ 8 h 91"/>
                <a:gd name="T26" fmla="*/ 40 w 143"/>
                <a:gd name="T27" fmla="*/ 6 h 91"/>
                <a:gd name="T28" fmla="*/ 46 w 143"/>
                <a:gd name="T29" fmla="*/ 5 h 91"/>
                <a:gd name="T30" fmla="*/ 52 w 143"/>
                <a:gd name="T31" fmla="*/ 4 h 91"/>
                <a:gd name="T32" fmla="*/ 59 w 143"/>
                <a:gd name="T33" fmla="*/ 2 h 91"/>
                <a:gd name="T34" fmla="*/ 66 w 143"/>
                <a:gd name="T35" fmla="*/ 1 h 91"/>
                <a:gd name="T36" fmla="*/ 72 w 143"/>
                <a:gd name="T37" fmla="*/ 0 h 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3"/>
                <a:gd name="T58" fmla="*/ 0 h 91"/>
                <a:gd name="T59" fmla="*/ 143 w 143"/>
                <a:gd name="T60" fmla="*/ 91 h 9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3" h="91">
                  <a:moveTo>
                    <a:pt x="143" y="0"/>
                  </a:moveTo>
                  <a:lnTo>
                    <a:pt x="130" y="91"/>
                  </a:lnTo>
                  <a:lnTo>
                    <a:pt x="0" y="82"/>
                  </a:lnTo>
                  <a:lnTo>
                    <a:pt x="6" y="72"/>
                  </a:lnTo>
                  <a:lnTo>
                    <a:pt x="12" y="63"/>
                  </a:lnTo>
                  <a:lnTo>
                    <a:pt x="18" y="55"/>
                  </a:lnTo>
                  <a:lnTo>
                    <a:pt x="24" y="47"/>
                  </a:lnTo>
                  <a:lnTo>
                    <a:pt x="29" y="40"/>
                  </a:lnTo>
                  <a:lnTo>
                    <a:pt x="34" y="34"/>
                  </a:lnTo>
                  <a:lnTo>
                    <a:pt x="39" y="29"/>
                  </a:lnTo>
                  <a:lnTo>
                    <a:pt x="42" y="24"/>
                  </a:lnTo>
                  <a:lnTo>
                    <a:pt x="55" y="19"/>
                  </a:lnTo>
                  <a:lnTo>
                    <a:pt x="66" y="16"/>
                  </a:lnTo>
                  <a:lnTo>
                    <a:pt x="79" y="12"/>
                  </a:lnTo>
                  <a:lnTo>
                    <a:pt x="92" y="9"/>
                  </a:lnTo>
                  <a:lnTo>
                    <a:pt x="104" y="7"/>
                  </a:lnTo>
                  <a:lnTo>
                    <a:pt x="118" y="4"/>
                  </a:lnTo>
                  <a:lnTo>
                    <a:pt x="131" y="2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9E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3" name="Freeform 22"/>
            <p:cNvSpPr>
              <a:spLocks/>
            </p:cNvSpPr>
            <p:nvPr/>
          </p:nvSpPr>
          <p:spPr bwMode="auto">
            <a:xfrm>
              <a:off x="519" y="1091"/>
              <a:ext cx="29" cy="20"/>
            </a:xfrm>
            <a:custGeom>
              <a:avLst/>
              <a:gdLst>
                <a:gd name="T0" fmla="*/ 29 w 59"/>
                <a:gd name="T1" fmla="*/ 0 h 39"/>
                <a:gd name="T2" fmla="*/ 26 w 59"/>
                <a:gd name="T3" fmla="*/ 5 h 39"/>
                <a:gd name="T4" fmla="*/ 23 w 59"/>
                <a:gd name="T5" fmla="*/ 10 h 39"/>
                <a:gd name="T6" fmla="*/ 19 w 59"/>
                <a:gd name="T7" fmla="*/ 15 h 39"/>
                <a:gd name="T8" fmla="*/ 16 w 59"/>
                <a:gd name="T9" fmla="*/ 20 h 39"/>
                <a:gd name="T10" fmla="*/ 0 w 59"/>
                <a:gd name="T11" fmla="*/ 19 h 39"/>
                <a:gd name="T12" fmla="*/ 3 w 59"/>
                <a:gd name="T13" fmla="*/ 16 h 39"/>
                <a:gd name="T14" fmla="*/ 7 w 59"/>
                <a:gd name="T15" fmla="*/ 14 h 39"/>
                <a:gd name="T16" fmla="*/ 10 w 59"/>
                <a:gd name="T17" fmla="*/ 11 h 39"/>
                <a:gd name="T18" fmla="*/ 14 w 59"/>
                <a:gd name="T19" fmla="*/ 9 h 39"/>
                <a:gd name="T20" fmla="*/ 18 w 59"/>
                <a:gd name="T21" fmla="*/ 7 h 39"/>
                <a:gd name="T22" fmla="*/ 22 w 59"/>
                <a:gd name="T23" fmla="*/ 5 h 39"/>
                <a:gd name="T24" fmla="*/ 25 w 59"/>
                <a:gd name="T25" fmla="*/ 3 h 39"/>
                <a:gd name="T26" fmla="*/ 29 w 59"/>
                <a:gd name="T27" fmla="*/ 0 h 3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9"/>
                <a:gd name="T43" fmla="*/ 0 h 39"/>
                <a:gd name="T44" fmla="*/ 59 w 59"/>
                <a:gd name="T45" fmla="*/ 39 h 3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9" h="39">
                  <a:moveTo>
                    <a:pt x="59" y="0"/>
                  </a:moveTo>
                  <a:lnTo>
                    <a:pt x="53" y="9"/>
                  </a:lnTo>
                  <a:lnTo>
                    <a:pt x="46" y="19"/>
                  </a:lnTo>
                  <a:lnTo>
                    <a:pt x="39" y="29"/>
                  </a:lnTo>
                  <a:lnTo>
                    <a:pt x="32" y="39"/>
                  </a:lnTo>
                  <a:lnTo>
                    <a:pt x="0" y="37"/>
                  </a:lnTo>
                  <a:lnTo>
                    <a:pt x="7" y="32"/>
                  </a:lnTo>
                  <a:lnTo>
                    <a:pt x="14" y="27"/>
                  </a:lnTo>
                  <a:lnTo>
                    <a:pt x="21" y="22"/>
                  </a:lnTo>
                  <a:lnTo>
                    <a:pt x="29" y="17"/>
                  </a:lnTo>
                  <a:lnTo>
                    <a:pt x="36" y="13"/>
                  </a:lnTo>
                  <a:lnTo>
                    <a:pt x="44" y="9"/>
                  </a:lnTo>
                  <a:lnTo>
                    <a:pt x="51" y="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9E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4" name="Freeform 23"/>
            <p:cNvSpPr>
              <a:spLocks/>
            </p:cNvSpPr>
            <p:nvPr/>
          </p:nvSpPr>
          <p:spPr bwMode="auto">
            <a:xfrm>
              <a:off x="467" y="1119"/>
              <a:ext cx="62" cy="59"/>
            </a:xfrm>
            <a:custGeom>
              <a:avLst/>
              <a:gdLst>
                <a:gd name="T0" fmla="*/ 40 w 125"/>
                <a:gd name="T1" fmla="*/ 0 h 118"/>
                <a:gd name="T2" fmla="*/ 62 w 125"/>
                <a:gd name="T3" fmla="*/ 2 h 118"/>
                <a:gd name="T4" fmla="*/ 58 w 125"/>
                <a:gd name="T5" fmla="*/ 9 h 118"/>
                <a:gd name="T6" fmla="*/ 55 w 125"/>
                <a:gd name="T7" fmla="*/ 15 h 118"/>
                <a:gd name="T8" fmla="*/ 51 w 125"/>
                <a:gd name="T9" fmla="*/ 22 h 118"/>
                <a:gd name="T10" fmla="*/ 47 w 125"/>
                <a:gd name="T11" fmla="*/ 29 h 118"/>
                <a:gd name="T12" fmla="*/ 43 w 125"/>
                <a:gd name="T13" fmla="*/ 36 h 118"/>
                <a:gd name="T14" fmla="*/ 40 w 125"/>
                <a:gd name="T15" fmla="*/ 44 h 118"/>
                <a:gd name="T16" fmla="*/ 37 w 125"/>
                <a:gd name="T17" fmla="*/ 51 h 118"/>
                <a:gd name="T18" fmla="*/ 34 w 125"/>
                <a:gd name="T19" fmla="*/ 59 h 118"/>
                <a:gd name="T20" fmla="*/ 0 w 125"/>
                <a:gd name="T21" fmla="*/ 56 h 118"/>
                <a:gd name="T22" fmla="*/ 3 w 125"/>
                <a:gd name="T23" fmla="*/ 49 h 118"/>
                <a:gd name="T24" fmla="*/ 7 w 125"/>
                <a:gd name="T25" fmla="*/ 41 h 118"/>
                <a:gd name="T26" fmla="*/ 11 w 125"/>
                <a:gd name="T27" fmla="*/ 34 h 118"/>
                <a:gd name="T28" fmla="*/ 16 w 125"/>
                <a:gd name="T29" fmla="*/ 26 h 118"/>
                <a:gd name="T30" fmla="*/ 21 w 125"/>
                <a:gd name="T31" fmla="*/ 20 h 118"/>
                <a:gd name="T32" fmla="*/ 28 w 125"/>
                <a:gd name="T33" fmla="*/ 13 h 118"/>
                <a:gd name="T34" fmla="*/ 33 w 125"/>
                <a:gd name="T35" fmla="*/ 7 h 118"/>
                <a:gd name="T36" fmla="*/ 40 w 125"/>
                <a:gd name="T37" fmla="*/ 0 h 11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5"/>
                <a:gd name="T58" fmla="*/ 0 h 118"/>
                <a:gd name="T59" fmla="*/ 125 w 125"/>
                <a:gd name="T60" fmla="*/ 118 h 11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5" h="118">
                  <a:moveTo>
                    <a:pt x="81" y="0"/>
                  </a:moveTo>
                  <a:lnTo>
                    <a:pt x="125" y="4"/>
                  </a:lnTo>
                  <a:lnTo>
                    <a:pt x="117" y="17"/>
                  </a:lnTo>
                  <a:lnTo>
                    <a:pt x="110" y="29"/>
                  </a:lnTo>
                  <a:lnTo>
                    <a:pt x="102" y="43"/>
                  </a:lnTo>
                  <a:lnTo>
                    <a:pt x="95" y="57"/>
                  </a:lnTo>
                  <a:lnTo>
                    <a:pt x="87" y="72"/>
                  </a:lnTo>
                  <a:lnTo>
                    <a:pt x="81" y="87"/>
                  </a:lnTo>
                  <a:lnTo>
                    <a:pt x="74" y="102"/>
                  </a:lnTo>
                  <a:lnTo>
                    <a:pt x="68" y="118"/>
                  </a:lnTo>
                  <a:lnTo>
                    <a:pt x="0" y="112"/>
                  </a:lnTo>
                  <a:lnTo>
                    <a:pt x="7" y="97"/>
                  </a:lnTo>
                  <a:lnTo>
                    <a:pt x="14" y="82"/>
                  </a:lnTo>
                  <a:lnTo>
                    <a:pt x="23" y="67"/>
                  </a:lnTo>
                  <a:lnTo>
                    <a:pt x="33" y="52"/>
                  </a:lnTo>
                  <a:lnTo>
                    <a:pt x="43" y="40"/>
                  </a:lnTo>
                  <a:lnTo>
                    <a:pt x="56" y="26"/>
                  </a:lnTo>
                  <a:lnTo>
                    <a:pt x="67" y="13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9E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5" name="Freeform 24"/>
            <p:cNvSpPr>
              <a:spLocks/>
            </p:cNvSpPr>
            <p:nvPr/>
          </p:nvSpPr>
          <p:spPr bwMode="auto">
            <a:xfrm>
              <a:off x="469" y="1244"/>
              <a:ext cx="27" cy="33"/>
            </a:xfrm>
            <a:custGeom>
              <a:avLst/>
              <a:gdLst>
                <a:gd name="T0" fmla="*/ 8 w 54"/>
                <a:gd name="T1" fmla="*/ 13 h 65"/>
                <a:gd name="T2" fmla="*/ 5 w 54"/>
                <a:gd name="T3" fmla="*/ 10 h 65"/>
                <a:gd name="T4" fmla="*/ 4 w 54"/>
                <a:gd name="T5" fmla="*/ 6 h 65"/>
                <a:gd name="T6" fmla="*/ 2 w 54"/>
                <a:gd name="T7" fmla="*/ 4 h 65"/>
                <a:gd name="T8" fmla="*/ 0 w 54"/>
                <a:gd name="T9" fmla="*/ 0 h 65"/>
                <a:gd name="T10" fmla="*/ 21 w 54"/>
                <a:gd name="T11" fmla="*/ 1 h 65"/>
                <a:gd name="T12" fmla="*/ 22 w 54"/>
                <a:gd name="T13" fmla="*/ 9 h 65"/>
                <a:gd name="T14" fmla="*/ 23 w 54"/>
                <a:gd name="T15" fmla="*/ 17 h 65"/>
                <a:gd name="T16" fmla="*/ 25 w 54"/>
                <a:gd name="T17" fmla="*/ 25 h 65"/>
                <a:gd name="T18" fmla="*/ 27 w 54"/>
                <a:gd name="T19" fmla="*/ 33 h 65"/>
                <a:gd name="T20" fmla="*/ 24 w 54"/>
                <a:gd name="T21" fmla="*/ 31 h 65"/>
                <a:gd name="T22" fmla="*/ 22 w 54"/>
                <a:gd name="T23" fmla="*/ 28 h 65"/>
                <a:gd name="T24" fmla="*/ 19 w 54"/>
                <a:gd name="T25" fmla="*/ 26 h 65"/>
                <a:gd name="T26" fmla="*/ 17 w 54"/>
                <a:gd name="T27" fmla="*/ 24 h 65"/>
                <a:gd name="T28" fmla="*/ 14 w 54"/>
                <a:gd name="T29" fmla="*/ 21 h 65"/>
                <a:gd name="T30" fmla="*/ 12 w 54"/>
                <a:gd name="T31" fmla="*/ 18 h 65"/>
                <a:gd name="T32" fmla="*/ 10 w 54"/>
                <a:gd name="T33" fmla="*/ 16 h 65"/>
                <a:gd name="T34" fmla="*/ 8 w 54"/>
                <a:gd name="T35" fmla="*/ 13 h 6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4"/>
                <a:gd name="T55" fmla="*/ 0 h 65"/>
                <a:gd name="T56" fmla="*/ 54 w 54"/>
                <a:gd name="T57" fmla="*/ 65 h 6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4" h="65">
                  <a:moveTo>
                    <a:pt x="15" y="26"/>
                  </a:moveTo>
                  <a:lnTo>
                    <a:pt x="10" y="19"/>
                  </a:lnTo>
                  <a:lnTo>
                    <a:pt x="7" y="12"/>
                  </a:lnTo>
                  <a:lnTo>
                    <a:pt x="3" y="7"/>
                  </a:lnTo>
                  <a:lnTo>
                    <a:pt x="0" y="0"/>
                  </a:lnTo>
                  <a:lnTo>
                    <a:pt x="41" y="2"/>
                  </a:lnTo>
                  <a:lnTo>
                    <a:pt x="43" y="18"/>
                  </a:lnTo>
                  <a:lnTo>
                    <a:pt x="46" y="34"/>
                  </a:lnTo>
                  <a:lnTo>
                    <a:pt x="49" y="49"/>
                  </a:lnTo>
                  <a:lnTo>
                    <a:pt x="54" y="65"/>
                  </a:lnTo>
                  <a:lnTo>
                    <a:pt x="48" y="61"/>
                  </a:lnTo>
                  <a:lnTo>
                    <a:pt x="43" y="56"/>
                  </a:lnTo>
                  <a:lnTo>
                    <a:pt x="38" y="51"/>
                  </a:lnTo>
                  <a:lnTo>
                    <a:pt x="33" y="47"/>
                  </a:lnTo>
                  <a:lnTo>
                    <a:pt x="28" y="41"/>
                  </a:lnTo>
                  <a:lnTo>
                    <a:pt x="23" y="36"/>
                  </a:lnTo>
                  <a:lnTo>
                    <a:pt x="20" y="31"/>
                  </a:lnTo>
                  <a:lnTo>
                    <a:pt x="15" y="26"/>
                  </a:lnTo>
                  <a:close/>
                </a:path>
              </a:pathLst>
            </a:custGeom>
            <a:solidFill>
              <a:srgbClr val="9E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6" name="Freeform 25"/>
            <p:cNvSpPr>
              <a:spLocks/>
            </p:cNvSpPr>
            <p:nvPr/>
          </p:nvSpPr>
          <p:spPr bwMode="auto">
            <a:xfrm>
              <a:off x="461" y="1185"/>
              <a:ext cx="36" cy="51"/>
            </a:xfrm>
            <a:custGeom>
              <a:avLst/>
              <a:gdLst>
                <a:gd name="T0" fmla="*/ 29 w 72"/>
                <a:gd name="T1" fmla="*/ 51 h 101"/>
                <a:gd name="T2" fmla="*/ 4 w 72"/>
                <a:gd name="T3" fmla="*/ 49 h 101"/>
                <a:gd name="T4" fmla="*/ 1 w 72"/>
                <a:gd name="T5" fmla="*/ 37 h 101"/>
                <a:gd name="T6" fmla="*/ 0 w 72"/>
                <a:gd name="T7" fmla="*/ 25 h 101"/>
                <a:gd name="T8" fmla="*/ 1 w 72"/>
                <a:gd name="T9" fmla="*/ 13 h 101"/>
                <a:gd name="T10" fmla="*/ 3 w 72"/>
                <a:gd name="T11" fmla="*/ 0 h 101"/>
                <a:gd name="T12" fmla="*/ 36 w 72"/>
                <a:gd name="T13" fmla="*/ 3 h 101"/>
                <a:gd name="T14" fmla="*/ 34 w 72"/>
                <a:gd name="T15" fmla="*/ 14 h 101"/>
                <a:gd name="T16" fmla="*/ 31 w 72"/>
                <a:gd name="T17" fmla="*/ 26 h 101"/>
                <a:gd name="T18" fmla="*/ 30 w 72"/>
                <a:gd name="T19" fmla="*/ 38 h 101"/>
                <a:gd name="T20" fmla="*/ 29 w 72"/>
                <a:gd name="T21" fmla="*/ 51 h 10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101"/>
                <a:gd name="T35" fmla="*/ 72 w 72"/>
                <a:gd name="T36" fmla="*/ 101 h 10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101">
                  <a:moveTo>
                    <a:pt x="57" y="101"/>
                  </a:moveTo>
                  <a:lnTo>
                    <a:pt x="7" y="98"/>
                  </a:lnTo>
                  <a:lnTo>
                    <a:pt x="1" y="74"/>
                  </a:lnTo>
                  <a:lnTo>
                    <a:pt x="0" y="50"/>
                  </a:lnTo>
                  <a:lnTo>
                    <a:pt x="1" y="25"/>
                  </a:lnTo>
                  <a:lnTo>
                    <a:pt x="6" y="0"/>
                  </a:lnTo>
                  <a:lnTo>
                    <a:pt x="72" y="5"/>
                  </a:lnTo>
                  <a:lnTo>
                    <a:pt x="67" y="28"/>
                  </a:lnTo>
                  <a:lnTo>
                    <a:pt x="62" y="52"/>
                  </a:lnTo>
                  <a:lnTo>
                    <a:pt x="59" y="76"/>
                  </a:lnTo>
                  <a:lnTo>
                    <a:pt x="57" y="101"/>
                  </a:lnTo>
                  <a:close/>
                </a:path>
              </a:pathLst>
            </a:custGeom>
            <a:solidFill>
              <a:srgbClr val="9E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7" name="Freeform 26"/>
            <p:cNvSpPr>
              <a:spLocks/>
            </p:cNvSpPr>
            <p:nvPr/>
          </p:nvSpPr>
          <p:spPr bwMode="auto">
            <a:xfrm>
              <a:off x="500" y="1188"/>
              <a:ext cx="100" cy="52"/>
            </a:xfrm>
            <a:custGeom>
              <a:avLst/>
              <a:gdLst>
                <a:gd name="T0" fmla="*/ 8 w 200"/>
                <a:gd name="T1" fmla="*/ 0 h 104"/>
                <a:gd name="T2" fmla="*/ 100 w 200"/>
                <a:gd name="T3" fmla="*/ 7 h 104"/>
                <a:gd name="T4" fmla="*/ 94 w 200"/>
                <a:gd name="T5" fmla="*/ 48 h 104"/>
                <a:gd name="T6" fmla="*/ 92 w 200"/>
                <a:gd name="T7" fmla="*/ 47 h 104"/>
                <a:gd name="T8" fmla="*/ 90 w 200"/>
                <a:gd name="T9" fmla="*/ 47 h 104"/>
                <a:gd name="T10" fmla="*/ 87 w 200"/>
                <a:gd name="T11" fmla="*/ 46 h 104"/>
                <a:gd name="T12" fmla="*/ 85 w 200"/>
                <a:gd name="T13" fmla="*/ 45 h 104"/>
                <a:gd name="T14" fmla="*/ 84 w 200"/>
                <a:gd name="T15" fmla="*/ 45 h 104"/>
                <a:gd name="T16" fmla="*/ 83 w 200"/>
                <a:gd name="T17" fmla="*/ 45 h 104"/>
                <a:gd name="T18" fmla="*/ 81 w 200"/>
                <a:gd name="T19" fmla="*/ 44 h 104"/>
                <a:gd name="T20" fmla="*/ 80 w 200"/>
                <a:gd name="T21" fmla="*/ 44 h 104"/>
                <a:gd name="T22" fmla="*/ 76 w 200"/>
                <a:gd name="T23" fmla="*/ 44 h 104"/>
                <a:gd name="T24" fmla="*/ 72 w 200"/>
                <a:gd name="T25" fmla="*/ 46 h 104"/>
                <a:gd name="T26" fmla="*/ 68 w 200"/>
                <a:gd name="T27" fmla="*/ 49 h 104"/>
                <a:gd name="T28" fmla="*/ 65 w 200"/>
                <a:gd name="T29" fmla="*/ 52 h 104"/>
                <a:gd name="T30" fmla="*/ 0 w 200"/>
                <a:gd name="T31" fmla="*/ 48 h 104"/>
                <a:gd name="T32" fmla="*/ 1 w 200"/>
                <a:gd name="T33" fmla="*/ 35 h 104"/>
                <a:gd name="T34" fmla="*/ 3 w 200"/>
                <a:gd name="T35" fmla="*/ 23 h 104"/>
                <a:gd name="T36" fmla="*/ 5 w 200"/>
                <a:gd name="T37" fmla="*/ 12 h 104"/>
                <a:gd name="T38" fmla="*/ 8 w 200"/>
                <a:gd name="T39" fmla="*/ 0 h 10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00"/>
                <a:gd name="T61" fmla="*/ 0 h 104"/>
                <a:gd name="T62" fmla="*/ 200 w 200"/>
                <a:gd name="T63" fmla="*/ 104 h 10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00" h="104">
                  <a:moveTo>
                    <a:pt x="16" y="0"/>
                  </a:moveTo>
                  <a:lnTo>
                    <a:pt x="200" y="14"/>
                  </a:lnTo>
                  <a:lnTo>
                    <a:pt x="188" y="96"/>
                  </a:lnTo>
                  <a:lnTo>
                    <a:pt x="183" y="94"/>
                  </a:lnTo>
                  <a:lnTo>
                    <a:pt x="179" y="93"/>
                  </a:lnTo>
                  <a:lnTo>
                    <a:pt x="174" y="91"/>
                  </a:lnTo>
                  <a:lnTo>
                    <a:pt x="169" y="90"/>
                  </a:lnTo>
                  <a:lnTo>
                    <a:pt x="167" y="89"/>
                  </a:lnTo>
                  <a:lnTo>
                    <a:pt x="165" y="89"/>
                  </a:lnTo>
                  <a:lnTo>
                    <a:pt x="162" y="87"/>
                  </a:lnTo>
                  <a:lnTo>
                    <a:pt x="160" y="87"/>
                  </a:lnTo>
                  <a:lnTo>
                    <a:pt x="151" y="87"/>
                  </a:lnTo>
                  <a:lnTo>
                    <a:pt x="143" y="91"/>
                  </a:lnTo>
                  <a:lnTo>
                    <a:pt x="135" y="97"/>
                  </a:lnTo>
                  <a:lnTo>
                    <a:pt x="129" y="104"/>
                  </a:lnTo>
                  <a:lnTo>
                    <a:pt x="0" y="96"/>
                  </a:lnTo>
                  <a:lnTo>
                    <a:pt x="1" y="70"/>
                  </a:lnTo>
                  <a:lnTo>
                    <a:pt x="5" y="46"/>
                  </a:lnTo>
                  <a:lnTo>
                    <a:pt x="9" y="2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E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8" name="Freeform 27"/>
            <p:cNvSpPr>
              <a:spLocks/>
            </p:cNvSpPr>
            <p:nvPr/>
          </p:nvSpPr>
          <p:spPr bwMode="auto">
            <a:xfrm>
              <a:off x="500" y="1247"/>
              <a:ext cx="89" cy="59"/>
            </a:xfrm>
            <a:custGeom>
              <a:avLst/>
              <a:gdLst>
                <a:gd name="T0" fmla="*/ 84 w 177"/>
                <a:gd name="T1" fmla="*/ 59 h 119"/>
                <a:gd name="T2" fmla="*/ 83 w 177"/>
                <a:gd name="T3" fmla="*/ 59 h 119"/>
                <a:gd name="T4" fmla="*/ 83 w 177"/>
                <a:gd name="T5" fmla="*/ 59 h 119"/>
                <a:gd name="T6" fmla="*/ 81 w 177"/>
                <a:gd name="T7" fmla="*/ 59 h 119"/>
                <a:gd name="T8" fmla="*/ 81 w 177"/>
                <a:gd name="T9" fmla="*/ 59 h 119"/>
                <a:gd name="T10" fmla="*/ 71 w 177"/>
                <a:gd name="T11" fmla="*/ 59 h 119"/>
                <a:gd name="T12" fmla="*/ 61 w 177"/>
                <a:gd name="T13" fmla="*/ 57 h 119"/>
                <a:gd name="T14" fmla="*/ 52 w 177"/>
                <a:gd name="T15" fmla="*/ 56 h 119"/>
                <a:gd name="T16" fmla="*/ 43 w 177"/>
                <a:gd name="T17" fmla="*/ 53 h 119"/>
                <a:gd name="T18" fmla="*/ 35 w 177"/>
                <a:gd name="T19" fmla="*/ 51 h 119"/>
                <a:gd name="T20" fmla="*/ 27 w 177"/>
                <a:gd name="T21" fmla="*/ 48 h 119"/>
                <a:gd name="T22" fmla="*/ 19 w 177"/>
                <a:gd name="T23" fmla="*/ 44 h 119"/>
                <a:gd name="T24" fmla="*/ 11 w 177"/>
                <a:gd name="T25" fmla="*/ 41 h 119"/>
                <a:gd name="T26" fmla="*/ 7 w 177"/>
                <a:gd name="T27" fmla="*/ 31 h 119"/>
                <a:gd name="T28" fmla="*/ 4 w 177"/>
                <a:gd name="T29" fmla="*/ 21 h 119"/>
                <a:gd name="T30" fmla="*/ 1 w 177"/>
                <a:gd name="T31" fmla="*/ 10 h 119"/>
                <a:gd name="T32" fmla="*/ 0 w 177"/>
                <a:gd name="T33" fmla="*/ 0 h 119"/>
                <a:gd name="T34" fmla="*/ 62 w 177"/>
                <a:gd name="T35" fmla="*/ 3 h 119"/>
                <a:gd name="T36" fmla="*/ 64 w 177"/>
                <a:gd name="T37" fmla="*/ 8 h 119"/>
                <a:gd name="T38" fmla="*/ 66 w 177"/>
                <a:gd name="T39" fmla="*/ 12 h 119"/>
                <a:gd name="T40" fmla="*/ 69 w 177"/>
                <a:gd name="T41" fmla="*/ 15 h 119"/>
                <a:gd name="T42" fmla="*/ 73 w 177"/>
                <a:gd name="T43" fmla="*/ 18 h 119"/>
                <a:gd name="T44" fmla="*/ 73 w 177"/>
                <a:gd name="T45" fmla="*/ 18 h 119"/>
                <a:gd name="T46" fmla="*/ 77 w 177"/>
                <a:gd name="T47" fmla="*/ 20 h 119"/>
                <a:gd name="T48" fmla="*/ 81 w 177"/>
                <a:gd name="T49" fmla="*/ 21 h 119"/>
                <a:gd name="T50" fmla="*/ 85 w 177"/>
                <a:gd name="T51" fmla="*/ 22 h 119"/>
                <a:gd name="T52" fmla="*/ 89 w 177"/>
                <a:gd name="T53" fmla="*/ 23 h 119"/>
                <a:gd name="T54" fmla="*/ 84 w 177"/>
                <a:gd name="T55" fmla="*/ 59 h 11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7"/>
                <a:gd name="T85" fmla="*/ 0 h 119"/>
                <a:gd name="T86" fmla="*/ 177 w 177"/>
                <a:gd name="T87" fmla="*/ 119 h 119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7" h="119">
                  <a:moveTo>
                    <a:pt x="167" y="119"/>
                  </a:moveTo>
                  <a:lnTo>
                    <a:pt x="166" y="119"/>
                  </a:lnTo>
                  <a:lnTo>
                    <a:pt x="165" y="119"/>
                  </a:lnTo>
                  <a:lnTo>
                    <a:pt x="162" y="119"/>
                  </a:lnTo>
                  <a:lnTo>
                    <a:pt x="161" y="119"/>
                  </a:lnTo>
                  <a:lnTo>
                    <a:pt x="142" y="118"/>
                  </a:lnTo>
                  <a:lnTo>
                    <a:pt x="122" y="115"/>
                  </a:lnTo>
                  <a:lnTo>
                    <a:pt x="104" y="112"/>
                  </a:lnTo>
                  <a:lnTo>
                    <a:pt x="86" y="107"/>
                  </a:lnTo>
                  <a:lnTo>
                    <a:pt x="69" y="103"/>
                  </a:lnTo>
                  <a:lnTo>
                    <a:pt x="53" y="96"/>
                  </a:lnTo>
                  <a:lnTo>
                    <a:pt x="37" y="89"/>
                  </a:lnTo>
                  <a:lnTo>
                    <a:pt x="22" y="82"/>
                  </a:lnTo>
                  <a:lnTo>
                    <a:pt x="14" y="62"/>
                  </a:lnTo>
                  <a:lnTo>
                    <a:pt x="7" y="42"/>
                  </a:lnTo>
                  <a:lnTo>
                    <a:pt x="2" y="21"/>
                  </a:lnTo>
                  <a:lnTo>
                    <a:pt x="0" y="0"/>
                  </a:lnTo>
                  <a:lnTo>
                    <a:pt x="124" y="7"/>
                  </a:lnTo>
                  <a:lnTo>
                    <a:pt x="127" y="16"/>
                  </a:lnTo>
                  <a:lnTo>
                    <a:pt x="131" y="24"/>
                  </a:lnTo>
                  <a:lnTo>
                    <a:pt x="137" y="31"/>
                  </a:lnTo>
                  <a:lnTo>
                    <a:pt x="145" y="36"/>
                  </a:lnTo>
                  <a:lnTo>
                    <a:pt x="146" y="37"/>
                  </a:lnTo>
                  <a:lnTo>
                    <a:pt x="153" y="41"/>
                  </a:lnTo>
                  <a:lnTo>
                    <a:pt x="161" y="43"/>
                  </a:lnTo>
                  <a:lnTo>
                    <a:pt x="169" y="45"/>
                  </a:lnTo>
                  <a:lnTo>
                    <a:pt x="177" y="47"/>
                  </a:lnTo>
                  <a:lnTo>
                    <a:pt x="167" y="119"/>
                  </a:lnTo>
                  <a:close/>
                </a:path>
              </a:pathLst>
            </a:custGeom>
            <a:solidFill>
              <a:srgbClr val="9E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9" name="Freeform 28"/>
            <p:cNvSpPr>
              <a:spLocks/>
            </p:cNvSpPr>
            <p:nvPr/>
          </p:nvSpPr>
          <p:spPr bwMode="auto">
            <a:xfrm>
              <a:off x="594" y="1273"/>
              <a:ext cx="101" cy="33"/>
            </a:xfrm>
            <a:custGeom>
              <a:avLst/>
              <a:gdLst>
                <a:gd name="T0" fmla="*/ 0 w 201"/>
                <a:gd name="T1" fmla="*/ 33 h 67"/>
                <a:gd name="T2" fmla="*/ 5 w 201"/>
                <a:gd name="T3" fmla="*/ 0 h 67"/>
                <a:gd name="T4" fmla="*/ 9 w 201"/>
                <a:gd name="T5" fmla="*/ 1 h 67"/>
                <a:gd name="T6" fmla="*/ 13 w 201"/>
                <a:gd name="T7" fmla="*/ 2 h 67"/>
                <a:gd name="T8" fmla="*/ 17 w 201"/>
                <a:gd name="T9" fmla="*/ 3 h 67"/>
                <a:gd name="T10" fmla="*/ 21 w 201"/>
                <a:gd name="T11" fmla="*/ 3 h 67"/>
                <a:gd name="T12" fmla="*/ 25 w 201"/>
                <a:gd name="T13" fmla="*/ 4 h 67"/>
                <a:gd name="T14" fmla="*/ 29 w 201"/>
                <a:gd name="T15" fmla="*/ 4 h 67"/>
                <a:gd name="T16" fmla="*/ 34 w 201"/>
                <a:gd name="T17" fmla="*/ 5 h 67"/>
                <a:gd name="T18" fmla="*/ 38 w 201"/>
                <a:gd name="T19" fmla="*/ 5 h 67"/>
                <a:gd name="T20" fmla="*/ 42 w 201"/>
                <a:gd name="T21" fmla="*/ 6 h 67"/>
                <a:gd name="T22" fmla="*/ 47 w 201"/>
                <a:gd name="T23" fmla="*/ 6 h 67"/>
                <a:gd name="T24" fmla="*/ 51 w 201"/>
                <a:gd name="T25" fmla="*/ 6 h 67"/>
                <a:gd name="T26" fmla="*/ 56 w 201"/>
                <a:gd name="T27" fmla="*/ 6 h 67"/>
                <a:gd name="T28" fmla="*/ 61 w 201"/>
                <a:gd name="T29" fmla="*/ 6 h 67"/>
                <a:gd name="T30" fmla="*/ 65 w 201"/>
                <a:gd name="T31" fmla="*/ 5 h 67"/>
                <a:gd name="T32" fmla="*/ 69 w 201"/>
                <a:gd name="T33" fmla="*/ 5 h 67"/>
                <a:gd name="T34" fmla="*/ 73 w 201"/>
                <a:gd name="T35" fmla="*/ 4 h 67"/>
                <a:gd name="T36" fmla="*/ 77 w 201"/>
                <a:gd name="T37" fmla="*/ 4 h 67"/>
                <a:gd name="T38" fmla="*/ 80 w 201"/>
                <a:gd name="T39" fmla="*/ 3 h 67"/>
                <a:gd name="T40" fmla="*/ 84 w 201"/>
                <a:gd name="T41" fmla="*/ 3 h 67"/>
                <a:gd name="T42" fmla="*/ 87 w 201"/>
                <a:gd name="T43" fmla="*/ 3 h 67"/>
                <a:gd name="T44" fmla="*/ 91 w 201"/>
                <a:gd name="T45" fmla="*/ 2 h 67"/>
                <a:gd name="T46" fmla="*/ 94 w 201"/>
                <a:gd name="T47" fmla="*/ 2 h 67"/>
                <a:gd name="T48" fmla="*/ 97 w 201"/>
                <a:gd name="T49" fmla="*/ 0 h 67"/>
                <a:gd name="T50" fmla="*/ 101 w 201"/>
                <a:gd name="T51" fmla="*/ 0 h 67"/>
                <a:gd name="T52" fmla="*/ 100 w 201"/>
                <a:gd name="T53" fmla="*/ 2 h 67"/>
                <a:gd name="T54" fmla="*/ 99 w 201"/>
                <a:gd name="T55" fmla="*/ 3 h 67"/>
                <a:gd name="T56" fmla="*/ 99 w 201"/>
                <a:gd name="T57" fmla="*/ 6 h 67"/>
                <a:gd name="T58" fmla="*/ 97 w 201"/>
                <a:gd name="T59" fmla="*/ 7 h 67"/>
                <a:gd name="T60" fmla="*/ 92 w 201"/>
                <a:gd name="T61" fmla="*/ 10 h 67"/>
                <a:gd name="T62" fmla="*/ 86 w 201"/>
                <a:gd name="T63" fmla="*/ 13 h 67"/>
                <a:gd name="T64" fmla="*/ 81 w 201"/>
                <a:gd name="T65" fmla="*/ 15 h 67"/>
                <a:gd name="T66" fmla="*/ 75 w 201"/>
                <a:gd name="T67" fmla="*/ 18 h 67"/>
                <a:gd name="T68" fmla="*/ 69 w 201"/>
                <a:gd name="T69" fmla="*/ 20 h 67"/>
                <a:gd name="T70" fmla="*/ 63 w 201"/>
                <a:gd name="T71" fmla="*/ 22 h 67"/>
                <a:gd name="T72" fmla="*/ 57 w 201"/>
                <a:gd name="T73" fmla="*/ 24 h 67"/>
                <a:gd name="T74" fmla="*/ 51 w 201"/>
                <a:gd name="T75" fmla="*/ 26 h 67"/>
                <a:gd name="T76" fmla="*/ 45 w 201"/>
                <a:gd name="T77" fmla="*/ 27 h 67"/>
                <a:gd name="T78" fmla="*/ 39 w 201"/>
                <a:gd name="T79" fmla="*/ 29 h 67"/>
                <a:gd name="T80" fmla="*/ 32 w 201"/>
                <a:gd name="T81" fmla="*/ 30 h 67"/>
                <a:gd name="T82" fmla="*/ 26 w 201"/>
                <a:gd name="T83" fmla="*/ 31 h 67"/>
                <a:gd name="T84" fmla="*/ 20 w 201"/>
                <a:gd name="T85" fmla="*/ 32 h 67"/>
                <a:gd name="T86" fmla="*/ 13 w 201"/>
                <a:gd name="T87" fmla="*/ 33 h 67"/>
                <a:gd name="T88" fmla="*/ 6 w 201"/>
                <a:gd name="T89" fmla="*/ 33 h 67"/>
                <a:gd name="T90" fmla="*/ 0 w 201"/>
                <a:gd name="T91" fmla="*/ 33 h 6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1"/>
                <a:gd name="T139" fmla="*/ 0 h 67"/>
                <a:gd name="T140" fmla="*/ 201 w 201"/>
                <a:gd name="T141" fmla="*/ 67 h 6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1" h="67">
                  <a:moveTo>
                    <a:pt x="0" y="67"/>
                  </a:moveTo>
                  <a:lnTo>
                    <a:pt x="9" y="1"/>
                  </a:lnTo>
                  <a:lnTo>
                    <a:pt x="17" y="2"/>
                  </a:lnTo>
                  <a:lnTo>
                    <a:pt x="25" y="5"/>
                  </a:lnTo>
                  <a:lnTo>
                    <a:pt x="33" y="6"/>
                  </a:lnTo>
                  <a:lnTo>
                    <a:pt x="41" y="7"/>
                  </a:lnTo>
                  <a:lnTo>
                    <a:pt x="49" y="8"/>
                  </a:lnTo>
                  <a:lnTo>
                    <a:pt x="57" y="9"/>
                  </a:lnTo>
                  <a:lnTo>
                    <a:pt x="67" y="10"/>
                  </a:lnTo>
                  <a:lnTo>
                    <a:pt x="75" y="10"/>
                  </a:lnTo>
                  <a:lnTo>
                    <a:pt x="84" y="12"/>
                  </a:lnTo>
                  <a:lnTo>
                    <a:pt x="93" y="12"/>
                  </a:lnTo>
                  <a:lnTo>
                    <a:pt x="102" y="12"/>
                  </a:lnTo>
                  <a:lnTo>
                    <a:pt x="111" y="12"/>
                  </a:lnTo>
                  <a:lnTo>
                    <a:pt x="121" y="12"/>
                  </a:lnTo>
                  <a:lnTo>
                    <a:pt x="129" y="10"/>
                  </a:lnTo>
                  <a:lnTo>
                    <a:pt x="138" y="10"/>
                  </a:lnTo>
                  <a:lnTo>
                    <a:pt x="146" y="9"/>
                  </a:lnTo>
                  <a:lnTo>
                    <a:pt x="153" y="8"/>
                  </a:lnTo>
                  <a:lnTo>
                    <a:pt x="160" y="7"/>
                  </a:lnTo>
                  <a:lnTo>
                    <a:pt x="167" y="7"/>
                  </a:lnTo>
                  <a:lnTo>
                    <a:pt x="174" y="6"/>
                  </a:lnTo>
                  <a:lnTo>
                    <a:pt x="181" y="5"/>
                  </a:lnTo>
                  <a:lnTo>
                    <a:pt x="187" y="4"/>
                  </a:lnTo>
                  <a:lnTo>
                    <a:pt x="194" y="1"/>
                  </a:lnTo>
                  <a:lnTo>
                    <a:pt x="201" y="0"/>
                  </a:lnTo>
                  <a:lnTo>
                    <a:pt x="200" y="4"/>
                  </a:lnTo>
                  <a:lnTo>
                    <a:pt x="198" y="7"/>
                  </a:lnTo>
                  <a:lnTo>
                    <a:pt x="197" y="12"/>
                  </a:lnTo>
                  <a:lnTo>
                    <a:pt x="194" y="15"/>
                  </a:lnTo>
                  <a:lnTo>
                    <a:pt x="184" y="21"/>
                  </a:lnTo>
                  <a:lnTo>
                    <a:pt x="172" y="27"/>
                  </a:lnTo>
                  <a:lnTo>
                    <a:pt x="161" y="31"/>
                  </a:lnTo>
                  <a:lnTo>
                    <a:pt x="149" y="36"/>
                  </a:lnTo>
                  <a:lnTo>
                    <a:pt x="138" y="40"/>
                  </a:lnTo>
                  <a:lnTo>
                    <a:pt x="125" y="45"/>
                  </a:lnTo>
                  <a:lnTo>
                    <a:pt x="114" y="48"/>
                  </a:lnTo>
                  <a:lnTo>
                    <a:pt x="101" y="52"/>
                  </a:lnTo>
                  <a:lnTo>
                    <a:pt x="90" y="55"/>
                  </a:lnTo>
                  <a:lnTo>
                    <a:pt x="77" y="58"/>
                  </a:lnTo>
                  <a:lnTo>
                    <a:pt x="64" y="61"/>
                  </a:lnTo>
                  <a:lnTo>
                    <a:pt x="52" y="62"/>
                  </a:lnTo>
                  <a:lnTo>
                    <a:pt x="39" y="65"/>
                  </a:lnTo>
                  <a:lnTo>
                    <a:pt x="25" y="66"/>
                  </a:lnTo>
                  <a:lnTo>
                    <a:pt x="12" y="67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9E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0" name="Freeform 29"/>
            <p:cNvSpPr>
              <a:spLocks/>
            </p:cNvSpPr>
            <p:nvPr/>
          </p:nvSpPr>
          <p:spPr bwMode="auto">
            <a:xfrm>
              <a:off x="707" y="1269"/>
              <a:ext cx="3" cy="2"/>
            </a:xfrm>
            <a:custGeom>
              <a:avLst/>
              <a:gdLst>
                <a:gd name="T0" fmla="*/ 1 w 7"/>
                <a:gd name="T1" fmla="*/ 0 h 5"/>
                <a:gd name="T2" fmla="*/ 1 w 7"/>
                <a:gd name="T3" fmla="*/ 0 h 5"/>
                <a:gd name="T4" fmla="*/ 2 w 7"/>
                <a:gd name="T5" fmla="*/ 0 h 5"/>
                <a:gd name="T6" fmla="*/ 3 w 7"/>
                <a:gd name="T7" fmla="*/ 0 h 5"/>
                <a:gd name="T8" fmla="*/ 3 w 7"/>
                <a:gd name="T9" fmla="*/ 0 h 5"/>
                <a:gd name="T10" fmla="*/ 3 w 7"/>
                <a:gd name="T11" fmla="*/ 0 h 5"/>
                <a:gd name="T12" fmla="*/ 2 w 7"/>
                <a:gd name="T13" fmla="*/ 1 h 5"/>
                <a:gd name="T14" fmla="*/ 1 w 7"/>
                <a:gd name="T15" fmla="*/ 1 h 5"/>
                <a:gd name="T16" fmla="*/ 0 w 7"/>
                <a:gd name="T17" fmla="*/ 2 h 5"/>
                <a:gd name="T18" fmla="*/ 0 w 7"/>
                <a:gd name="T19" fmla="*/ 1 h 5"/>
                <a:gd name="T20" fmla="*/ 1 w 7"/>
                <a:gd name="T21" fmla="*/ 1 h 5"/>
                <a:gd name="T22" fmla="*/ 1 w 7"/>
                <a:gd name="T23" fmla="*/ 1 h 5"/>
                <a:gd name="T24" fmla="*/ 1 w 7"/>
                <a:gd name="T25" fmla="*/ 0 h 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"/>
                <a:gd name="T40" fmla="*/ 0 h 5"/>
                <a:gd name="T41" fmla="*/ 7 w 7"/>
                <a:gd name="T42" fmla="*/ 5 h 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" h="5">
                  <a:moveTo>
                    <a:pt x="2" y="1"/>
                  </a:moveTo>
                  <a:lnTo>
                    <a:pt x="3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3"/>
                  </a:lnTo>
                  <a:lnTo>
                    <a:pt x="2" y="2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1" name="Freeform 30"/>
            <p:cNvSpPr>
              <a:spLocks/>
            </p:cNvSpPr>
            <p:nvPr/>
          </p:nvSpPr>
          <p:spPr bwMode="auto">
            <a:xfrm>
              <a:off x="721" y="1205"/>
              <a:ext cx="42" cy="42"/>
            </a:xfrm>
            <a:custGeom>
              <a:avLst/>
              <a:gdLst>
                <a:gd name="T0" fmla="*/ 16 w 84"/>
                <a:gd name="T1" fmla="*/ 42 h 83"/>
                <a:gd name="T2" fmla="*/ 16 w 84"/>
                <a:gd name="T3" fmla="*/ 41 h 83"/>
                <a:gd name="T4" fmla="*/ 16 w 84"/>
                <a:gd name="T5" fmla="*/ 41 h 83"/>
                <a:gd name="T6" fmla="*/ 16 w 84"/>
                <a:gd name="T7" fmla="*/ 41 h 83"/>
                <a:gd name="T8" fmla="*/ 16 w 84"/>
                <a:gd name="T9" fmla="*/ 40 h 83"/>
                <a:gd name="T10" fmla="*/ 14 w 84"/>
                <a:gd name="T11" fmla="*/ 34 h 83"/>
                <a:gd name="T12" fmla="*/ 11 w 84"/>
                <a:gd name="T13" fmla="*/ 30 h 83"/>
                <a:gd name="T14" fmla="*/ 6 w 84"/>
                <a:gd name="T15" fmla="*/ 27 h 83"/>
                <a:gd name="T16" fmla="*/ 0 w 84"/>
                <a:gd name="T17" fmla="*/ 25 h 83"/>
                <a:gd name="T18" fmla="*/ 2 w 84"/>
                <a:gd name="T19" fmla="*/ 19 h 83"/>
                <a:gd name="T20" fmla="*/ 3 w 84"/>
                <a:gd name="T21" fmla="*/ 12 h 83"/>
                <a:gd name="T22" fmla="*/ 4 w 84"/>
                <a:gd name="T23" fmla="*/ 7 h 83"/>
                <a:gd name="T24" fmla="*/ 5 w 84"/>
                <a:gd name="T25" fmla="*/ 0 h 83"/>
                <a:gd name="T26" fmla="*/ 42 w 84"/>
                <a:gd name="T27" fmla="*/ 3 h 83"/>
                <a:gd name="T28" fmla="*/ 40 w 84"/>
                <a:gd name="T29" fmla="*/ 8 h 83"/>
                <a:gd name="T30" fmla="*/ 37 w 84"/>
                <a:gd name="T31" fmla="*/ 14 h 83"/>
                <a:gd name="T32" fmla="*/ 34 w 84"/>
                <a:gd name="T33" fmla="*/ 18 h 83"/>
                <a:gd name="T34" fmla="*/ 31 w 84"/>
                <a:gd name="T35" fmla="*/ 23 h 83"/>
                <a:gd name="T36" fmla="*/ 27 w 84"/>
                <a:gd name="T37" fmla="*/ 28 h 83"/>
                <a:gd name="T38" fmla="*/ 24 w 84"/>
                <a:gd name="T39" fmla="*/ 33 h 83"/>
                <a:gd name="T40" fmla="*/ 20 w 84"/>
                <a:gd name="T41" fmla="*/ 37 h 83"/>
                <a:gd name="T42" fmla="*/ 16 w 84"/>
                <a:gd name="T43" fmla="*/ 42 h 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4"/>
                <a:gd name="T67" fmla="*/ 0 h 83"/>
                <a:gd name="T68" fmla="*/ 84 w 84"/>
                <a:gd name="T69" fmla="*/ 83 h 8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4" h="83">
                  <a:moveTo>
                    <a:pt x="31" y="83"/>
                  </a:moveTo>
                  <a:lnTo>
                    <a:pt x="31" y="82"/>
                  </a:lnTo>
                  <a:lnTo>
                    <a:pt x="31" y="81"/>
                  </a:lnTo>
                  <a:lnTo>
                    <a:pt x="31" y="80"/>
                  </a:lnTo>
                  <a:lnTo>
                    <a:pt x="28" y="68"/>
                  </a:lnTo>
                  <a:lnTo>
                    <a:pt x="21" y="59"/>
                  </a:lnTo>
                  <a:lnTo>
                    <a:pt x="12" y="53"/>
                  </a:lnTo>
                  <a:lnTo>
                    <a:pt x="0" y="50"/>
                  </a:lnTo>
                  <a:lnTo>
                    <a:pt x="3" y="37"/>
                  </a:lnTo>
                  <a:lnTo>
                    <a:pt x="6" y="24"/>
                  </a:lnTo>
                  <a:lnTo>
                    <a:pt x="8" y="13"/>
                  </a:lnTo>
                  <a:lnTo>
                    <a:pt x="10" y="0"/>
                  </a:lnTo>
                  <a:lnTo>
                    <a:pt x="84" y="6"/>
                  </a:lnTo>
                  <a:lnTo>
                    <a:pt x="79" y="16"/>
                  </a:lnTo>
                  <a:lnTo>
                    <a:pt x="74" y="27"/>
                  </a:lnTo>
                  <a:lnTo>
                    <a:pt x="68" y="36"/>
                  </a:lnTo>
                  <a:lnTo>
                    <a:pt x="61" y="46"/>
                  </a:lnTo>
                  <a:lnTo>
                    <a:pt x="54" y="56"/>
                  </a:lnTo>
                  <a:lnTo>
                    <a:pt x="47" y="65"/>
                  </a:lnTo>
                  <a:lnTo>
                    <a:pt x="39" y="74"/>
                  </a:lnTo>
                  <a:lnTo>
                    <a:pt x="31" y="83"/>
                  </a:lnTo>
                  <a:close/>
                </a:path>
              </a:pathLst>
            </a:custGeom>
            <a:solidFill>
              <a:srgbClr val="9E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2" name="Freeform 31"/>
            <p:cNvSpPr>
              <a:spLocks/>
            </p:cNvSpPr>
            <p:nvPr/>
          </p:nvSpPr>
          <p:spPr bwMode="auto">
            <a:xfrm>
              <a:off x="723" y="1134"/>
              <a:ext cx="49" cy="65"/>
            </a:xfrm>
            <a:custGeom>
              <a:avLst/>
              <a:gdLst>
                <a:gd name="T0" fmla="*/ 46 w 99"/>
                <a:gd name="T1" fmla="*/ 59 h 131"/>
                <a:gd name="T2" fmla="*/ 45 w 99"/>
                <a:gd name="T3" fmla="*/ 60 h 131"/>
                <a:gd name="T4" fmla="*/ 44 w 99"/>
                <a:gd name="T5" fmla="*/ 62 h 131"/>
                <a:gd name="T6" fmla="*/ 44 w 99"/>
                <a:gd name="T7" fmla="*/ 63 h 131"/>
                <a:gd name="T8" fmla="*/ 43 w 99"/>
                <a:gd name="T9" fmla="*/ 65 h 131"/>
                <a:gd name="T10" fmla="*/ 4 w 99"/>
                <a:gd name="T11" fmla="*/ 62 h 131"/>
                <a:gd name="T12" fmla="*/ 5 w 99"/>
                <a:gd name="T13" fmla="*/ 44 h 131"/>
                <a:gd name="T14" fmla="*/ 4 w 99"/>
                <a:gd name="T15" fmla="*/ 28 h 131"/>
                <a:gd name="T16" fmla="*/ 2 w 99"/>
                <a:gd name="T17" fmla="*/ 14 h 131"/>
                <a:gd name="T18" fmla="*/ 0 w 99"/>
                <a:gd name="T19" fmla="*/ 0 h 131"/>
                <a:gd name="T20" fmla="*/ 43 w 99"/>
                <a:gd name="T21" fmla="*/ 3 h 131"/>
                <a:gd name="T22" fmla="*/ 47 w 99"/>
                <a:gd name="T23" fmla="*/ 16 h 131"/>
                <a:gd name="T24" fmla="*/ 49 w 99"/>
                <a:gd name="T25" fmla="*/ 30 h 131"/>
                <a:gd name="T26" fmla="*/ 48 w 99"/>
                <a:gd name="T27" fmla="*/ 44 h 131"/>
                <a:gd name="T28" fmla="*/ 46 w 99"/>
                <a:gd name="T29" fmla="*/ 59 h 13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9"/>
                <a:gd name="T46" fmla="*/ 0 h 131"/>
                <a:gd name="T47" fmla="*/ 99 w 99"/>
                <a:gd name="T48" fmla="*/ 131 h 13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9" h="131">
                  <a:moveTo>
                    <a:pt x="92" y="118"/>
                  </a:moveTo>
                  <a:lnTo>
                    <a:pt x="91" y="120"/>
                  </a:lnTo>
                  <a:lnTo>
                    <a:pt x="89" y="124"/>
                  </a:lnTo>
                  <a:lnTo>
                    <a:pt x="88" y="127"/>
                  </a:lnTo>
                  <a:lnTo>
                    <a:pt x="87" y="131"/>
                  </a:lnTo>
                  <a:lnTo>
                    <a:pt x="8" y="124"/>
                  </a:lnTo>
                  <a:lnTo>
                    <a:pt x="10" y="89"/>
                  </a:lnTo>
                  <a:lnTo>
                    <a:pt x="9" y="57"/>
                  </a:lnTo>
                  <a:lnTo>
                    <a:pt x="5" y="28"/>
                  </a:lnTo>
                  <a:lnTo>
                    <a:pt x="0" y="0"/>
                  </a:lnTo>
                  <a:lnTo>
                    <a:pt x="87" y="7"/>
                  </a:lnTo>
                  <a:lnTo>
                    <a:pt x="95" y="33"/>
                  </a:lnTo>
                  <a:lnTo>
                    <a:pt x="99" y="60"/>
                  </a:lnTo>
                  <a:lnTo>
                    <a:pt x="97" y="89"/>
                  </a:lnTo>
                  <a:lnTo>
                    <a:pt x="92" y="118"/>
                  </a:lnTo>
                  <a:close/>
                </a:path>
              </a:pathLst>
            </a:custGeom>
            <a:solidFill>
              <a:srgbClr val="9E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3" name="Freeform 32"/>
            <p:cNvSpPr>
              <a:spLocks/>
            </p:cNvSpPr>
            <p:nvPr/>
          </p:nvSpPr>
          <p:spPr bwMode="auto">
            <a:xfrm>
              <a:off x="528" y="1134"/>
              <a:ext cx="82" cy="80"/>
            </a:xfrm>
            <a:custGeom>
              <a:avLst/>
              <a:gdLst>
                <a:gd name="T0" fmla="*/ 82 w 163"/>
                <a:gd name="T1" fmla="*/ 40 h 159"/>
                <a:gd name="T2" fmla="*/ 81 w 163"/>
                <a:gd name="T3" fmla="*/ 32 h 159"/>
                <a:gd name="T4" fmla="*/ 79 w 163"/>
                <a:gd name="T5" fmla="*/ 25 h 159"/>
                <a:gd name="T6" fmla="*/ 75 w 163"/>
                <a:gd name="T7" fmla="*/ 18 h 159"/>
                <a:gd name="T8" fmla="*/ 70 w 163"/>
                <a:gd name="T9" fmla="*/ 12 h 159"/>
                <a:gd name="T10" fmla="*/ 67 w 163"/>
                <a:gd name="T11" fmla="*/ 9 h 159"/>
                <a:gd name="T12" fmla="*/ 64 w 163"/>
                <a:gd name="T13" fmla="*/ 7 h 159"/>
                <a:gd name="T14" fmla="*/ 60 w 163"/>
                <a:gd name="T15" fmla="*/ 5 h 159"/>
                <a:gd name="T16" fmla="*/ 56 w 163"/>
                <a:gd name="T17" fmla="*/ 3 h 159"/>
                <a:gd name="T18" fmla="*/ 53 w 163"/>
                <a:gd name="T19" fmla="*/ 2 h 159"/>
                <a:gd name="T20" fmla="*/ 49 w 163"/>
                <a:gd name="T21" fmla="*/ 1 h 159"/>
                <a:gd name="T22" fmla="*/ 45 w 163"/>
                <a:gd name="T23" fmla="*/ 0 h 159"/>
                <a:gd name="T24" fmla="*/ 41 w 163"/>
                <a:gd name="T25" fmla="*/ 0 h 159"/>
                <a:gd name="T26" fmla="*/ 33 w 163"/>
                <a:gd name="T27" fmla="*/ 1 h 159"/>
                <a:gd name="T28" fmla="*/ 25 w 163"/>
                <a:gd name="T29" fmla="*/ 3 h 159"/>
                <a:gd name="T30" fmla="*/ 18 w 163"/>
                <a:gd name="T31" fmla="*/ 7 h 159"/>
                <a:gd name="T32" fmla="*/ 12 w 163"/>
                <a:gd name="T33" fmla="*/ 12 h 159"/>
                <a:gd name="T34" fmla="*/ 7 w 163"/>
                <a:gd name="T35" fmla="*/ 17 h 159"/>
                <a:gd name="T36" fmla="*/ 3 w 163"/>
                <a:gd name="T37" fmla="*/ 24 h 159"/>
                <a:gd name="T38" fmla="*/ 1 w 163"/>
                <a:gd name="T39" fmla="*/ 32 h 159"/>
                <a:gd name="T40" fmla="*/ 0 w 163"/>
                <a:gd name="T41" fmla="*/ 40 h 159"/>
                <a:gd name="T42" fmla="*/ 1 w 163"/>
                <a:gd name="T43" fmla="*/ 47 h 159"/>
                <a:gd name="T44" fmla="*/ 3 w 163"/>
                <a:gd name="T45" fmla="*/ 55 h 159"/>
                <a:gd name="T46" fmla="*/ 6 w 163"/>
                <a:gd name="T47" fmla="*/ 62 h 159"/>
                <a:gd name="T48" fmla="*/ 12 w 163"/>
                <a:gd name="T49" fmla="*/ 67 h 159"/>
                <a:gd name="T50" fmla="*/ 14 w 163"/>
                <a:gd name="T51" fmla="*/ 70 h 159"/>
                <a:gd name="T52" fmla="*/ 18 w 163"/>
                <a:gd name="T53" fmla="*/ 73 h 159"/>
                <a:gd name="T54" fmla="*/ 21 w 163"/>
                <a:gd name="T55" fmla="*/ 74 h 159"/>
                <a:gd name="T56" fmla="*/ 25 w 163"/>
                <a:gd name="T57" fmla="*/ 76 h 159"/>
                <a:gd name="T58" fmla="*/ 29 w 163"/>
                <a:gd name="T59" fmla="*/ 78 h 159"/>
                <a:gd name="T60" fmla="*/ 33 w 163"/>
                <a:gd name="T61" fmla="*/ 79 h 159"/>
                <a:gd name="T62" fmla="*/ 37 w 163"/>
                <a:gd name="T63" fmla="*/ 80 h 159"/>
                <a:gd name="T64" fmla="*/ 41 w 163"/>
                <a:gd name="T65" fmla="*/ 80 h 159"/>
                <a:gd name="T66" fmla="*/ 45 w 163"/>
                <a:gd name="T67" fmla="*/ 80 h 159"/>
                <a:gd name="T68" fmla="*/ 49 w 163"/>
                <a:gd name="T69" fmla="*/ 79 h 159"/>
                <a:gd name="T70" fmla="*/ 53 w 163"/>
                <a:gd name="T71" fmla="*/ 78 h 159"/>
                <a:gd name="T72" fmla="*/ 56 w 163"/>
                <a:gd name="T73" fmla="*/ 76 h 159"/>
                <a:gd name="T74" fmla="*/ 60 w 163"/>
                <a:gd name="T75" fmla="*/ 74 h 159"/>
                <a:gd name="T76" fmla="*/ 64 w 163"/>
                <a:gd name="T77" fmla="*/ 73 h 159"/>
                <a:gd name="T78" fmla="*/ 67 w 163"/>
                <a:gd name="T79" fmla="*/ 70 h 159"/>
                <a:gd name="T80" fmla="*/ 70 w 163"/>
                <a:gd name="T81" fmla="*/ 67 h 159"/>
                <a:gd name="T82" fmla="*/ 75 w 163"/>
                <a:gd name="T83" fmla="*/ 62 h 159"/>
                <a:gd name="T84" fmla="*/ 79 w 163"/>
                <a:gd name="T85" fmla="*/ 55 h 159"/>
                <a:gd name="T86" fmla="*/ 81 w 163"/>
                <a:gd name="T87" fmla="*/ 47 h 159"/>
                <a:gd name="T88" fmla="*/ 82 w 163"/>
                <a:gd name="T89" fmla="*/ 40 h 15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63"/>
                <a:gd name="T136" fmla="*/ 0 h 159"/>
                <a:gd name="T137" fmla="*/ 163 w 163"/>
                <a:gd name="T138" fmla="*/ 159 h 15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63" h="159">
                  <a:moveTo>
                    <a:pt x="163" y="79"/>
                  </a:moveTo>
                  <a:lnTo>
                    <a:pt x="162" y="64"/>
                  </a:lnTo>
                  <a:lnTo>
                    <a:pt x="157" y="49"/>
                  </a:lnTo>
                  <a:lnTo>
                    <a:pt x="150" y="35"/>
                  </a:lnTo>
                  <a:lnTo>
                    <a:pt x="140" y="24"/>
                  </a:lnTo>
                  <a:lnTo>
                    <a:pt x="134" y="18"/>
                  </a:lnTo>
                  <a:lnTo>
                    <a:pt x="127" y="13"/>
                  </a:lnTo>
                  <a:lnTo>
                    <a:pt x="120" y="9"/>
                  </a:lnTo>
                  <a:lnTo>
                    <a:pt x="112" y="5"/>
                  </a:lnTo>
                  <a:lnTo>
                    <a:pt x="105" y="3"/>
                  </a:lnTo>
                  <a:lnTo>
                    <a:pt x="97" y="1"/>
                  </a:lnTo>
                  <a:lnTo>
                    <a:pt x="89" y="0"/>
                  </a:lnTo>
                  <a:lnTo>
                    <a:pt x="81" y="0"/>
                  </a:lnTo>
                  <a:lnTo>
                    <a:pt x="65" y="1"/>
                  </a:lnTo>
                  <a:lnTo>
                    <a:pt x="49" y="5"/>
                  </a:lnTo>
                  <a:lnTo>
                    <a:pt x="35" y="13"/>
                  </a:lnTo>
                  <a:lnTo>
                    <a:pt x="24" y="23"/>
                  </a:lnTo>
                  <a:lnTo>
                    <a:pt x="13" y="34"/>
                  </a:lnTo>
                  <a:lnTo>
                    <a:pt x="6" y="48"/>
                  </a:lnTo>
                  <a:lnTo>
                    <a:pt x="1" y="63"/>
                  </a:lnTo>
                  <a:lnTo>
                    <a:pt x="0" y="79"/>
                  </a:lnTo>
                  <a:lnTo>
                    <a:pt x="1" y="94"/>
                  </a:lnTo>
                  <a:lnTo>
                    <a:pt x="5" y="109"/>
                  </a:lnTo>
                  <a:lnTo>
                    <a:pt x="12" y="123"/>
                  </a:lnTo>
                  <a:lnTo>
                    <a:pt x="23" y="134"/>
                  </a:lnTo>
                  <a:lnTo>
                    <a:pt x="28" y="140"/>
                  </a:lnTo>
                  <a:lnTo>
                    <a:pt x="35" y="145"/>
                  </a:lnTo>
                  <a:lnTo>
                    <a:pt x="42" y="148"/>
                  </a:lnTo>
                  <a:lnTo>
                    <a:pt x="49" y="152"/>
                  </a:lnTo>
                  <a:lnTo>
                    <a:pt x="57" y="155"/>
                  </a:lnTo>
                  <a:lnTo>
                    <a:pt x="65" y="157"/>
                  </a:lnTo>
                  <a:lnTo>
                    <a:pt x="73" y="159"/>
                  </a:lnTo>
                  <a:lnTo>
                    <a:pt x="81" y="159"/>
                  </a:lnTo>
                  <a:lnTo>
                    <a:pt x="89" y="159"/>
                  </a:lnTo>
                  <a:lnTo>
                    <a:pt x="97" y="157"/>
                  </a:lnTo>
                  <a:lnTo>
                    <a:pt x="105" y="155"/>
                  </a:lnTo>
                  <a:lnTo>
                    <a:pt x="112" y="152"/>
                  </a:lnTo>
                  <a:lnTo>
                    <a:pt x="120" y="148"/>
                  </a:lnTo>
                  <a:lnTo>
                    <a:pt x="127" y="145"/>
                  </a:lnTo>
                  <a:lnTo>
                    <a:pt x="134" y="140"/>
                  </a:lnTo>
                  <a:lnTo>
                    <a:pt x="140" y="134"/>
                  </a:lnTo>
                  <a:lnTo>
                    <a:pt x="150" y="123"/>
                  </a:lnTo>
                  <a:lnTo>
                    <a:pt x="157" y="109"/>
                  </a:lnTo>
                  <a:lnTo>
                    <a:pt x="162" y="94"/>
                  </a:lnTo>
                  <a:lnTo>
                    <a:pt x="163" y="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4" name="Freeform 33"/>
            <p:cNvSpPr>
              <a:spLocks/>
            </p:cNvSpPr>
            <p:nvPr/>
          </p:nvSpPr>
          <p:spPr bwMode="auto">
            <a:xfrm>
              <a:off x="544" y="1150"/>
              <a:ext cx="50" cy="48"/>
            </a:xfrm>
            <a:custGeom>
              <a:avLst/>
              <a:gdLst>
                <a:gd name="T0" fmla="*/ 25 w 99"/>
                <a:gd name="T1" fmla="*/ 48 h 94"/>
                <a:gd name="T2" fmla="*/ 23 w 99"/>
                <a:gd name="T3" fmla="*/ 48 h 94"/>
                <a:gd name="T4" fmla="*/ 20 w 99"/>
                <a:gd name="T5" fmla="*/ 47 h 94"/>
                <a:gd name="T6" fmla="*/ 17 w 99"/>
                <a:gd name="T7" fmla="*/ 47 h 94"/>
                <a:gd name="T8" fmla="*/ 15 w 99"/>
                <a:gd name="T9" fmla="*/ 46 h 94"/>
                <a:gd name="T10" fmla="*/ 13 w 99"/>
                <a:gd name="T11" fmla="*/ 45 h 94"/>
                <a:gd name="T12" fmla="*/ 11 w 99"/>
                <a:gd name="T13" fmla="*/ 44 h 94"/>
                <a:gd name="T14" fmla="*/ 9 w 99"/>
                <a:gd name="T15" fmla="*/ 43 h 94"/>
                <a:gd name="T16" fmla="*/ 7 w 99"/>
                <a:gd name="T17" fmla="*/ 41 h 94"/>
                <a:gd name="T18" fmla="*/ 4 w 99"/>
                <a:gd name="T19" fmla="*/ 38 h 94"/>
                <a:gd name="T20" fmla="*/ 2 w 99"/>
                <a:gd name="T21" fmla="*/ 34 h 94"/>
                <a:gd name="T22" fmla="*/ 1 w 99"/>
                <a:gd name="T23" fmla="*/ 29 h 94"/>
                <a:gd name="T24" fmla="*/ 0 w 99"/>
                <a:gd name="T25" fmla="*/ 24 h 94"/>
                <a:gd name="T26" fmla="*/ 1 w 99"/>
                <a:gd name="T27" fmla="*/ 20 h 94"/>
                <a:gd name="T28" fmla="*/ 2 w 99"/>
                <a:gd name="T29" fmla="*/ 15 h 94"/>
                <a:gd name="T30" fmla="*/ 4 w 99"/>
                <a:gd name="T31" fmla="*/ 11 h 94"/>
                <a:gd name="T32" fmla="*/ 7 w 99"/>
                <a:gd name="T33" fmla="*/ 8 h 94"/>
                <a:gd name="T34" fmla="*/ 9 w 99"/>
                <a:gd name="T35" fmla="*/ 6 h 94"/>
                <a:gd name="T36" fmla="*/ 11 w 99"/>
                <a:gd name="T37" fmla="*/ 5 h 94"/>
                <a:gd name="T38" fmla="*/ 13 w 99"/>
                <a:gd name="T39" fmla="*/ 3 h 94"/>
                <a:gd name="T40" fmla="*/ 15 w 99"/>
                <a:gd name="T41" fmla="*/ 2 h 94"/>
                <a:gd name="T42" fmla="*/ 17 w 99"/>
                <a:gd name="T43" fmla="*/ 1 h 94"/>
                <a:gd name="T44" fmla="*/ 20 w 99"/>
                <a:gd name="T45" fmla="*/ 1 h 94"/>
                <a:gd name="T46" fmla="*/ 23 w 99"/>
                <a:gd name="T47" fmla="*/ 0 h 94"/>
                <a:gd name="T48" fmla="*/ 25 w 99"/>
                <a:gd name="T49" fmla="*/ 0 h 94"/>
                <a:gd name="T50" fmla="*/ 27 w 99"/>
                <a:gd name="T51" fmla="*/ 0 h 94"/>
                <a:gd name="T52" fmla="*/ 30 w 99"/>
                <a:gd name="T53" fmla="*/ 1 h 94"/>
                <a:gd name="T54" fmla="*/ 32 w 99"/>
                <a:gd name="T55" fmla="*/ 1 h 94"/>
                <a:gd name="T56" fmla="*/ 35 w 99"/>
                <a:gd name="T57" fmla="*/ 2 h 94"/>
                <a:gd name="T58" fmla="*/ 37 w 99"/>
                <a:gd name="T59" fmla="*/ 3 h 94"/>
                <a:gd name="T60" fmla="*/ 39 w 99"/>
                <a:gd name="T61" fmla="*/ 5 h 94"/>
                <a:gd name="T62" fmla="*/ 41 w 99"/>
                <a:gd name="T63" fmla="*/ 6 h 94"/>
                <a:gd name="T64" fmla="*/ 43 w 99"/>
                <a:gd name="T65" fmla="*/ 8 h 94"/>
                <a:gd name="T66" fmla="*/ 46 w 99"/>
                <a:gd name="T67" fmla="*/ 11 h 94"/>
                <a:gd name="T68" fmla="*/ 48 w 99"/>
                <a:gd name="T69" fmla="*/ 15 h 94"/>
                <a:gd name="T70" fmla="*/ 49 w 99"/>
                <a:gd name="T71" fmla="*/ 20 h 94"/>
                <a:gd name="T72" fmla="*/ 50 w 99"/>
                <a:gd name="T73" fmla="*/ 24 h 94"/>
                <a:gd name="T74" fmla="*/ 49 w 99"/>
                <a:gd name="T75" fmla="*/ 29 h 94"/>
                <a:gd name="T76" fmla="*/ 48 w 99"/>
                <a:gd name="T77" fmla="*/ 34 h 94"/>
                <a:gd name="T78" fmla="*/ 46 w 99"/>
                <a:gd name="T79" fmla="*/ 38 h 94"/>
                <a:gd name="T80" fmla="*/ 43 w 99"/>
                <a:gd name="T81" fmla="*/ 41 h 94"/>
                <a:gd name="T82" fmla="*/ 39 w 99"/>
                <a:gd name="T83" fmla="*/ 44 h 94"/>
                <a:gd name="T84" fmla="*/ 35 w 99"/>
                <a:gd name="T85" fmla="*/ 46 h 94"/>
                <a:gd name="T86" fmla="*/ 30 w 99"/>
                <a:gd name="T87" fmla="*/ 47 h 94"/>
                <a:gd name="T88" fmla="*/ 25 w 99"/>
                <a:gd name="T89" fmla="*/ 48 h 9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99"/>
                <a:gd name="T136" fmla="*/ 0 h 94"/>
                <a:gd name="T137" fmla="*/ 99 w 99"/>
                <a:gd name="T138" fmla="*/ 94 h 9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99" h="94">
                  <a:moveTo>
                    <a:pt x="49" y="94"/>
                  </a:moveTo>
                  <a:lnTo>
                    <a:pt x="45" y="94"/>
                  </a:lnTo>
                  <a:lnTo>
                    <a:pt x="39" y="93"/>
                  </a:lnTo>
                  <a:lnTo>
                    <a:pt x="34" y="92"/>
                  </a:lnTo>
                  <a:lnTo>
                    <a:pt x="30" y="91"/>
                  </a:lnTo>
                  <a:lnTo>
                    <a:pt x="25" y="89"/>
                  </a:lnTo>
                  <a:lnTo>
                    <a:pt x="22" y="86"/>
                  </a:lnTo>
                  <a:lnTo>
                    <a:pt x="17" y="84"/>
                  </a:lnTo>
                  <a:lnTo>
                    <a:pt x="14" y="80"/>
                  </a:lnTo>
                  <a:lnTo>
                    <a:pt x="8" y="74"/>
                  </a:lnTo>
                  <a:lnTo>
                    <a:pt x="3" y="66"/>
                  </a:lnTo>
                  <a:lnTo>
                    <a:pt x="1" y="56"/>
                  </a:lnTo>
                  <a:lnTo>
                    <a:pt x="0" y="47"/>
                  </a:lnTo>
                  <a:lnTo>
                    <a:pt x="1" y="39"/>
                  </a:lnTo>
                  <a:lnTo>
                    <a:pt x="3" y="30"/>
                  </a:lnTo>
                  <a:lnTo>
                    <a:pt x="8" y="22"/>
                  </a:lnTo>
                  <a:lnTo>
                    <a:pt x="14" y="15"/>
                  </a:lnTo>
                  <a:lnTo>
                    <a:pt x="17" y="11"/>
                  </a:lnTo>
                  <a:lnTo>
                    <a:pt x="22" y="9"/>
                  </a:lnTo>
                  <a:lnTo>
                    <a:pt x="25" y="6"/>
                  </a:lnTo>
                  <a:lnTo>
                    <a:pt x="30" y="3"/>
                  </a:lnTo>
                  <a:lnTo>
                    <a:pt x="34" y="2"/>
                  </a:lnTo>
                  <a:lnTo>
                    <a:pt x="39" y="1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60" y="1"/>
                  </a:lnTo>
                  <a:lnTo>
                    <a:pt x="64" y="2"/>
                  </a:lnTo>
                  <a:lnTo>
                    <a:pt x="69" y="3"/>
                  </a:lnTo>
                  <a:lnTo>
                    <a:pt x="73" y="6"/>
                  </a:lnTo>
                  <a:lnTo>
                    <a:pt x="77" y="9"/>
                  </a:lnTo>
                  <a:lnTo>
                    <a:pt x="82" y="11"/>
                  </a:lnTo>
                  <a:lnTo>
                    <a:pt x="85" y="15"/>
                  </a:lnTo>
                  <a:lnTo>
                    <a:pt x="91" y="22"/>
                  </a:lnTo>
                  <a:lnTo>
                    <a:pt x="95" y="30"/>
                  </a:lnTo>
                  <a:lnTo>
                    <a:pt x="98" y="39"/>
                  </a:lnTo>
                  <a:lnTo>
                    <a:pt x="99" y="47"/>
                  </a:lnTo>
                  <a:lnTo>
                    <a:pt x="98" y="56"/>
                  </a:lnTo>
                  <a:lnTo>
                    <a:pt x="95" y="66"/>
                  </a:lnTo>
                  <a:lnTo>
                    <a:pt x="91" y="74"/>
                  </a:lnTo>
                  <a:lnTo>
                    <a:pt x="85" y="80"/>
                  </a:lnTo>
                  <a:lnTo>
                    <a:pt x="77" y="86"/>
                  </a:lnTo>
                  <a:lnTo>
                    <a:pt x="69" y="91"/>
                  </a:lnTo>
                  <a:lnTo>
                    <a:pt x="60" y="93"/>
                  </a:lnTo>
                  <a:lnTo>
                    <a:pt x="49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5" name="Freeform 34"/>
            <p:cNvSpPr>
              <a:spLocks/>
            </p:cNvSpPr>
            <p:nvPr/>
          </p:nvSpPr>
          <p:spPr bwMode="auto">
            <a:xfrm>
              <a:off x="664" y="1136"/>
              <a:ext cx="18" cy="18"/>
            </a:xfrm>
            <a:custGeom>
              <a:avLst/>
              <a:gdLst>
                <a:gd name="T0" fmla="*/ 10 w 36"/>
                <a:gd name="T1" fmla="*/ 0 h 36"/>
                <a:gd name="T2" fmla="*/ 13 w 36"/>
                <a:gd name="T3" fmla="*/ 1 h 36"/>
                <a:gd name="T4" fmla="*/ 16 w 36"/>
                <a:gd name="T5" fmla="*/ 3 h 36"/>
                <a:gd name="T6" fmla="*/ 18 w 36"/>
                <a:gd name="T7" fmla="*/ 6 h 36"/>
                <a:gd name="T8" fmla="*/ 18 w 36"/>
                <a:gd name="T9" fmla="*/ 9 h 36"/>
                <a:gd name="T10" fmla="*/ 18 w 36"/>
                <a:gd name="T11" fmla="*/ 13 h 36"/>
                <a:gd name="T12" fmla="*/ 16 w 36"/>
                <a:gd name="T13" fmla="*/ 15 h 36"/>
                <a:gd name="T14" fmla="*/ 13 w 36"/>
                <a:gd name="T15" fmla="*/ 18 h 36"/>
                <a:gd name="T16" fmla="*/ 10 w 36"/>
                <a:gd name="T17" fmla="*/ 18 h 36"/>
                <a:gd name="T18" fmla="*/ 6 w 36"/>
                <a:gd name="T19" fmla="*/ 18 h 36"/>
                <a:gd name="T20" fmla="*/ 3 w 36"/>
                <a:gd name="T21" fmla="*/ 15 h 36"/>
                <a:gd name="T22" fmla="*/ 1 w 36"/>
                <a:gd name="T23" fmla="*/ 13 h 36"/>
                <a:gd name="T24" fmla="*/ 0 w 36"/>
                <a:gd name="T25" fmla="*/ 9 h 36"/>
                <a:gd name="T26" fmla="*/ 1 w 36"/>
                <a:gd name="T27" fmla="*/ 6 h 36"/>
                <a:gd name="T28" fmla="*/ 3 w 36"/>
                <a:gd name="T29" fmla="*/ 3 h 36"/>
                <a:gd name="T30" fmla="*/ 6 w 36"/>
                <a:gd name="T31" fmla="*/ 1 h 36"/>
                <a:gd name="T32" fmla="*/ 10 w 36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6"/>
                <a:gd name="T53" fmla="*/ 36 w 36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6">
                  <a:moveTo>
                    <a:pt x="19" y="0"/>
                  </a:moveTo>
                  <a:lnTo>
                    <a:pt x="26" y="1"/>
                  </a:lnTo>
                  <a:lnTo>
                    <a:pt x="31" y="6"/>
                  </a:lnTo>
                  <a:lnTo>
                    <a:pt x="35" y="12"/>
                  </a:lnTo>
                  <a:lnTo>
                    <a:pt x="36" y="18"/>
                  </a:lnTo>
                  <a:lnTo>
                    <a:pt x="35" y="25"/>
                  </a:lnTo>
                  <a:lnTo>
                    <a:pt x="31" y="30"/>
                  </a:lnTo>
                  <a:lnTo>
                    <a:pt x="26" y="35"/>
                  </a:lnTo>
                  <a:lnTo>
                    <a:pt x="19" y="36"/>
                  </a:lnTo>
                  <a:lnTo>
                    <a:pt x="12" y="35"/>
                  </a:lnTo>
                  <a:lnTo>
                    <a:pt x="6" y="30"/>
                  </a:lnTo>
                  <a:lnTo>
                    <a:pt x="1" y="25"/>
                  </a:lnTo>
                  <a:lnTo>
                    <a:pt x="0" y="18"/>
                  </a:lnTo>
                  <a:lnTo>
                    <a:pt x="1" y="12"/>
                  </a:lnTo>
                  <a:lnTo>
                    <a:pt x="6" y="6"/>
                  </a:lnTo>
                  <a:lnTo>
                    <a:pt x="12" y="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6" name="Freeform 35"/>
            <p:cNvSpPr>
              <a:spLocks/>
            </p:cNvSpPr>
            <p:nvPr/>
          </p:nvSpPr>
          <p:spPr bwMode="auto">
            <a:xfrm>
              <a:off x="826" y="1022"/>
              <a:ext cx="82" cy="82"/>
            </a:xfrm>
            <a:custGeom>
              <a:avLst/>
              <a:gdLst>
                <a:gd name="T0" fmla="*/ 0 w 163"/>
                <a:gd name="T1" fmla="*/ 41 h 165"/>
                <a:gd name="T2" fmla="*/ 1 w 163"/>
                <a:gd name="T3" fmla="*/ 49 h 165"/>
                <a:gd name="T4" fmla="*/ 3 w 163"/>
                <a:gd name="T5" fmla="*/ 56 h 165"/>
                <a:gd name="T6" fmla="*/ 7 w 163"/>
                <a:gd name="T7" fmla="*/ 64 h 165"/>
                <a:gd name="T8" fmla="*/ 12 w 163"/>
                <a:gd name="T9" fmla="*/ 70 h 165"/>
                <a:gd name="T10" fmla="*/ 15 w 163"/>
                <a:gd name="T11" fmla="*/ 73 h 165"/>
                <a:gd name="T12" fmla="*/ 19 w 163"/>
                <a:gd name="T13" fmla="*/ 75 h 165"/>
                <a:gd name="T14" fmla="*/ 21 w 163"/>
                <a:gd name="T15" fmla="*/ 77 h 165"/>
                <a:gd name="T16" fmla="*/ 25 w 163"/>
                <a:gd name="T17" fmla="*/ 79 h 165"/>
                <a:gd name="T18" fmla="*/ 29 w 163"/>
                <a:gd name="T19" fmla="*/ 80 h 165"/>
                <a:gd name="T20" fmla="*/ 33 w 163"/>
                <a:gd name="T21" fmla="*/ 82 h 165"/>
                <a:gd name="T22" fmla="*/ 36 w 163"/>
                <a:gd name="T23" fmla="*/ 82 h 165"/>
                <a:gd name="T24" fmla="*/ 40 w 163"/>
                <a:gd name="T25" fmla="*/ 82 h 165"/>
                <a:gd name="T26" fmla="*/ 44 w 163"/>
                <a:gd name="T27" fmla="*/ 82 h 165"/>
                <a:gd name="T28" fmla="*/ 48 w 163"/>
                <a:gd name="T29" fmla="*/ 82 h 165"/>
                <a:gd name="T30" fmla="*/ 52 w 163"/>
                <a:gd name="T31" fmla="*/ 80 h 165"/>
                <a:gd name="T32" fmla="*/ 56 w 163"/>
                <a:gd name="T33" fmla="*/ 79 h 165"/>
                <a:gd name="T34" fmla="*/ 60 w 163"/>
                <a:gd name="T35" fmla="*/ 77 h 165"/>
                <a:gd name="T36" fmla="*/ 63 w 163"/>
                <a:gd name="T37" fmla="*/ 75 h 165"/>
                <a:gd name="T38" fmla="*/ 67 w 163"/>
                <a:gd name="T39" fmla="*/ 73 h 165"/>
                <a:gd name="T40" fmla="*/ 70 w 163"/>
                <a:gd name="T41" fmla="*/ 70 h 165"/>
                <a:gd name="T42" fmla="*/ 75 w 163"/>
                <a:gd name="T43" fmla="*/ 64 h 165"/>
                <a:gd name="T44" fmla="*/ 78 w 163"/>
                <a:gd name="T45" fmla="*/ 56 h 165"/>
                <a:gd name="T46" fmla="*/ 81 w 163"/>
                <a:gd name="T47" fmla="*/ 49 h 165"/>
                <a:gd name="T48" fmla="*/ 82 w 163"/>
                <a:gd name="T49" fmla="*/ 41 h 165"/>
                <a:gd name="T50" fmla="*/ 81 w 163"/>
                <a:gd name="T51" fmla="*/ 33 h 165"/>
                <a:gd name="T52" fmla="*/ 78 w 163"/>
                <a:gd name="T53" fmla="*/ 25 h 165"/>
                <a:gd name="T54" fmla="*/ 75 w 163"/>
                <a:gd name="T55" fmla="*/ 18 h 165"/>
                <a:gd name="T56" fmla="*/ 70 w 163"/>
                <a:gd name="T57" fmla="*/ 12 h 165"/>
                <a:gd name="T58" fmla="*/ 67 w 163"/>
                <a:gd name="T59" fmla="*/ 9 h 165"/>
                <a:gd name="T60" fmla="*/ 63 w 163"/>
                <a:gd name="T61" fmla="*/ 7 h 165"/>
                <a:gd name="T62" fmla="*/ 60 w 163"/>
                <a:gd name="T63" fmla="*/ 4 h 165"/>
                <a:gd name="T64" fmla="*/ 56 w 163"/>
                <a:gd name="T65" fmla="*/ 3 h 165"/>
                <a:gd name="T66" fmla="*/ 52 w 163"/>
                <a:gd name="T67" fmla="*/ 1 h 165"/>
                <a:gd name="T68" fmla="*/ 48 w 163"/>
                <a:gd name="T69" fmla="*/ 0 h 165"/>
                <a:gd name="T70" fmla="*/ 44 w 163"/>
                <a:gd name="T71" fmla="*/ 0 h 165"/>
                <a:gd name="T72" fmla="*/ 40 w 163"/>
                <a:gd name="T73" fmla="*/ 0 h 165"/>
                <a:gd name="T74" fmla="*/ 32 w 163"/>
                <a:gd name="T75" fmla="*/ 0 h 165"/>
                <a:gd name="T76" fmla="*/ 25 w 163"/>
                <a:gd name="T77" fmla="*/ 3 h 165"/>
                <a:gd name="T78" fmla="*/ 18 w 163"/>
                <a:gd name="T79" fmla="*/ 7 h 165"/>
                <a:gd name="T80" fmla="*/ 12 w 163"/>
                <a:gd name="T81" fmla="*/ 12 h 165"/>
                <a:gd name="T82" fmla="*/ 7 w 163"/>
                <a:gd name="T83" fmla="*/ 18 h 165"/>
                <a:gd name="T84" fmla="*/ 4 w 163"/>
                <a:gd name="T85" fmla="*/ 24 h 165"/>
                <a:gd name="T86" fmla="*/ 1 w 163"/>
                <a:gd name="T87" fmla="*/ 33 h 165"/>
                <a:gd name="T88" fmla="*/ 0 w 163"/>
                <a:gd name="T89" fmla="*/ 41 h 16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63"/>
                <a:gd name="T136" fmla="*/ 0 h 165"/>
                <a:gd name="T137" fmla="*/ 163 w 163"/>
                <a:gd name="T138" fmla="*/ 165 h 16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63" h="165">
                  <a:moveTo>
                    <a:pt x="0" y="82"/>
                  </a:moveTo>
                  <a:lnTo>
                    <a:pt x="1" y="98"/>
                  </a:lnTo>
                  <a:lnTo>
                    <a:pt x="5" y="113"/>
                  </a:lnTo>
                  <a:lnTo>
                    <a:pt x="14" y="128"/>
                  </a:lnTo>
                  <a:lnTo>
                    <a:pt x="24" y="141"/>
                  </a:lnTo>
                  <a:lnTo>
                    <a:pt x="30" y="146"/>
                  </a:lnTo>
                  <a:lnTo>
                    <a:pt x="37" y="151"/>
                  </a:lnTo>
                  <a:lnTo>
                    <a:pt x="42" y="154"/>
                  </a:lnTo>
                  <a:lnTo>
                    <a:pt x="50" y="158"/>
                  </a:lnTo>
                  <a:lnTo>
                    <a:pt x="57" y="161"/>
                  </a:lnTo>
                  <a:lnTo>
                    <a:pt x="65" y="164"/>
                  </a:lnTo>
                  <a:lnTo>
                    <a:pt x="72" y="165"/>
                  </a:lnTo>
                  <a:lnTo>
                    <a:pt x="80" y="165"/>
                  </a:lnTo>
                  <a:lnTo>
                    <a:pt x="88" y="165"/>
                  </a:lnTo>
                  <a:lnTo>
                    <a:pt x="96" y="164"/>
                  </a:lnTo>
                  <a:lnTo>
                    <a:pt x="104" y="161"/>
                  </a:lnTo>
                  <a:lnTo>
                    <a:pt x="111" y="158"/>
                  </a:lnTo>
                  <a:lnTo>
                    <a:pt x="119" y="154"/>
                  </a:lnTo>
                  <a:lnTo>
                    <a:pt x="126" y="151"/>
                  </a:lnTo>
                  <a:lnTo>
                    <a:pt x="133" y="146"/>
                  </a:lnTo>
                  <a:lnTo>
                    <a:pt x="139" y="141"/>
                  </a:lnTo>
                  <a:lnTo>
                    <a:pt x="149" y="128"/>
                  </a:lnTo>
                  <a:lnTo>
                    <a:pt x="156" y="113"/>
                  </a:lnTo>
                  <a:lnTo>
                    <a:pt x="162" y="98"/>
                  </a:lnTo>
                  <a:lnTo>
                    <a:pt x="163" y="82"/>
                  </a:lnTo>
                  <a:lnTo>
                    <a:pt x="162" y="66"/>
                  </a:lnTo>
                  <a:lnTo>
                    <a:pt x="156" y="51"/>
                  </a:lnTo>
                  <a:lnTo>
                    <a:pt x="149" y="37"/>
                  </a:lnTo>
                  <a:lnTo>
                    <a:pt x="139" y="24"/>
                  </a:lnTo>
                  <a:lnTo>
                    <a:pt x="133" y="18"/>
                  </a:lnTo>
                  <a:lnTo>
                    <a:pt x="126" y="14"/>
                  </a:lnTo>
                  <a:lnTo>
                    <a:pt x="119" y="9"/>
                  </a:lnTo>
                  <a:lnTo>
                    <a:pt x="111" y="6"/>
                  </a:lnTo>
                  <a:lnTo>
                    <a:pt x="104" y="3"/>
                  </a:lnTo>
                  <a:lnTo>
                    <a:pt x="96" y="1"/>
                  </a:lnTo>
                  <a:lnTo>
                    <a:pt x="88" y="0"/>
                  </a:lnTo>
                  <a:lnTo>
                    <a:pt x="80" y="0"/>
                  </a:lnTo>
                  <a:lnTo>
                    <a:pt x="64" y="1"/>
                  </a:lnTo>
                  <a:lnTo>
                    <a:pt x="49" y="7"/>
                  </a:lnTo>
                  <a:lnTo>
                    <a:pt x="35" y="14"/>
                  </a:lnTo>
                  <a:lnTo>
                    <a:pt x="24" y="24"/>
                  </a:lnTo>
                  <a:lnTo>
                    <a:pt x="14" y="36"/>
                  </a:lnTo>
                  <a:lnTo>
                    <a:pt x="7" y="49"/>
                  </a:lnTo>
                  <a:lnTo>
                    <a:pt x="1" y="6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7" name="Freeform 36"/>
            <p:cNvSpPr>
              <a:spLocks/>
            </p:cNvSpPr>
            <p:nvPr/>
          </p:nvSpPr>
          <p:spPr bwMode="auto">
            <a:xfrm>
              <a:off x="850" y="1046"/>
              <a:ext cx="33" cy="34"/>
            </a:xfrm>
            <a:custGeom>
              <a:avLst/>
              <a:gdLst>
                <a:gd name="T0" fmla="*/ 16 w 66"/>
                <a:gd name="T1" fmla="*/ 0 h 67"/>
                <a:gd name="T2" fmla="*/ 20 w 66"/>
                <a:gd name="T3" fmla="*/ 1 h 67"/>
                <a:gd name="T4" fmla="*/ 23 w 66"/>
                <a:gd name="T5" fmla="*/ 2 h 67"/>
                <a:gd name="T6" fmla="*/ 26 w 66"/>
                <a:gd name="T7" fmla="*/ 3 h 67"/>
                <a:gd name="T8" fmla="*/ 28 w 66"/>
                <a:gd name="T9" fmla="*/ 6 h 67"/>
                <a:gd name="T10" fmla="*/ 30 w 66"/>
                <a:gd name="T11" fmla="*/ 8 h 67"/>
                <a:gd name="T12" fmla="*/ 32 w 66"/>
                <a:gd name="T13" fmla="*/ 11 h 67"/>
                <a:gd name="T14" fmla="*/ 33 w 66"/>
                <a:gd name="T15" fmla="*/ 14 h 67"/>
                <a:gd name="T16" fmla="*/ 33 w 66"/>
                <a:gd name="T17" fmla="*/ 17 h 67"/>
                <a:gd name="T18" fmla="*/ 32 w 66"/>
                <a:gd name="T19" fmla="*/ 23 h 67"/>
                <a:gd name="T20" fmla="*/ 28 w 66"/>
                <a:gd name="T21" fmla="*/ 29 h 67"/>
                <a:gd name="T22" fmla="*/ 23 w 66"/>
                <a:gd name="T23" fmla="*/ 33 h 67"/>
                <a:gd name="T24" fmla="*/ 16 w 66"/>
                <a:gd name="T25" fmla="*/ 34 h 67"/>
                <a:gd name="T26" fmla="*/ 13 w 66"/>
                <a:gd name="T27" fmla="*/ 33 h 67"/>
                <a:gd name="T28" fmla="*/ 10 w 66"/>
                <a:gd name="T29" fmla="*/ 33 h 67"/>
                <a:gd name="T30" fmla="*/ 8 w 66"/>
                <a:gd name="T31" fmla="*/ 31 h 67"/>
                <a:gd name="T32" fmla="*/ 5 w 66"/>
                <a:gd name="T33" fmla="*/ 29 h 67"/>
                <a:gd name="T34" fmla="*/ 3 w 66"/>
                <a:gd name="T35" fmla="*/ 26 h 67"/>
                <a:gd name="T36" fmla="*/ 1 w 66"/>
                <a:gd name="T37" fmla="*/ 23 h 67"/>
                <a:gd name="T38" fmla="*/ 1 w 66"/>
                <a:gd name="T39" fmla="*/ 21 h 67"/>
                <a:gd name="T40" fmla="*/ 0 w 66"/>
                <a:gd name="T41" fmla="*/ 17 h 67"/>
                <a:gd name="T42" fmla="*/ 1 w 66"/>
                <a:gd name="T43" fmla="*/ 14 h 67"/>
                <a:gd name="T44" fmla="*/ 1 w 66"/>
                <a:gd name="T45" fmla="*/ 11 h 67"/>
                <a:gd name="T46" fmla="*/ 3 w 66"/>
                <a:gd name="T47" fmla="*/ 8 h 67"/>
                <a:gd name="T48" fmla="*/ 5 w 66"/>
                <a:gd name="T49" fmla="*/ 6 h 67"/>
                <a:gd name="T50" fmla="*/ 8 w 66"/>
                <a:gd name="T51" fmla="*/ 3 h 67"/>
                <a:gd name="T52" fmla="*/ 10 w 66"/>
                <a:gd name="T53" fmla="*/ 2 h 67"/>
                <a:gd name="T54" fmla="*/ 13 w 66"/>
                <a:gd name="T55" fmla="*/ 1 h 67"/>
                <a:gd name="T56" fmla="*/ 16 w 66"/>
                <a:gd name="T57" fmla="*/ 0 h 6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6"/>
                <a:gd name="T88" fmla="*/ 0 h 67"/>
                <a:gd name="T89" fmla="*/ 66 w 66"/>
                <a:gd name="T90" fmla="*/ 67 h 6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6" h="67">
                  <a:moveTo>
                    <a:pt x="32" y="0"/>
                  </a:moveTo>
                  <a:lnTo>
                    <a:pt x="39" y="1"/>
                  </a:lnTo>
                  <a:lnTo>
                    <a:pt x="45" y="3"/>
                  </a:lnTo>
                  <a:lnTo>
                    <a:pt x="51" y="6"/>
                  </a:lnTo>
                  <a:lnTo>
                    <a:pt x="56" y="11"/>
                  </a:lnTo>
                  <a:lnTo>
                    <a:pt x="60" y="15"/>
                  </a:lnTo>
                  <a:lnTo>
                    <a:pt x="63" y="21"/>
                  </a:lnTo>
                  <a:lnTo>
                    <a:pt x="65" y="27"/>
                  </a:lnTo>
                  <a:lnTo>
                    <a:pt x="66" y="34"/>
                  </a:lnTo>
                  <a:lnTo>
                    <a:pt x="63" y="46"/>
                  </a:lnTo>
                  <a:lnTo>
                    <a:pt x="56" y="57"/>
                  </a:lnTo>
                  <a:lnTo>
                    <a:pt x="45" y="65"/>
                  </a:lnTo>
                  <a:lnTo>
                    <a:pt x="32" y="67"/>
                  </a:lnTo>
                  <a:lnTo>
                    <a:pt x="25" y="66"/>
                  </a:lnTo>
                  <a:lnTo>
                    <a:pt x="20" y="65"/>
                  </a:lnTo>
                  <a:lnTo>
                    <a:pt x="15" y="61"/>
                  </a:lnTo>
                  <a:lnTo>
                    <a:pt x="10" y="58"/>
                  </a:lnTo>
                  <a:lnTo>
                    <a:pt x="6" y="52"/>
                  </a:lnTo>
                  <a:lnTo>
                    <a:pt x="2" y="46"/>
                  </a:lnTo>
                  <a:lnTo>
                    <a:pt x="1" y="41"/>
                  </a:lnTo>
                  <a:lnTo>
                    <a:pt x="0" y="34"/>
                  </a:lnTo>
                  <a:lnTo>
                    <a:pt x="1" y="27"/>
                  </a:lnTo>
                  <a:lnTo>
                    <a:pt x="2" y="21"/>
                  </a:lnTo>
                  <a:lnTo>
                    <a:pt x="6" y="15"/>
                  </a:lnTo>
                  <a:lnTo>
                    <a:pt x="10" y="11"/>
                  </a:lnTo>
                  <a:lnTo>
                    <a:pt x="15" y="6"/>
                  </a:lnTo>
                  <a:lnTo>
                    <a:pt x="20" y="3"/>
                  </a:lnTo>
                  <a:lnTo>
                    <a:pt x="25" y="1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8" name="Freeform 37"/>
            <p:cNvSpPr>
              <a:spLocks/>
            </p:cNvSpPr>
            <p:nvPr/>
          </p:nvSpPr>
          <p:spPr bwMode="auto">
            <a:xfrm>
              <a:off x="560" y="1165"/>
              <a:ext cx="18" cy="18"/>
            </a:xfrm>
            <a:custGeom>
              <a:avLst/>
              <a:gdLst>
                <a:gd name="T0" fmla="*/ 9 w 37"/>
                <a:gd name="T1" fmla="*/ 0 h 36"/>
                <a:gd name="T2" fmla="*/ 12 w 37"/>
                <a:gd name="T3" fmla="*/ 1 h 36"/>
                <a:gd name="T4" fmla="*/ 15 w 37"/>
                <a:gd name="T5" fmla="*/ 2 h 36"/>
                <a:gd name="T6" fmla="*/ 18 w 37"/>
                <a:gd name="T7" fmla="*/ 5 h 36"/>
                <a:gd name="T8" fmla="*/ 18 w 37"/>
                <a:gd name="T9" fmla="*/ 9 h 36"/>
                <a:gd name="T10" fmla="*/ 18 w 37"/>
                <a:gd name="T11" fmla="*/ 12 h 36"/>
                <a:gd name="T12" fmla="*/ 15 w 37"/>
                <a:gd name="T13" fmla="*/ 15 h 36"/>
                <a:gd name="T14" fmla="*/ 12 w 37"/>
                <a:gd name="T15" fmla="*/ 17 h 36"/>
                <a:gd name="T16" fmla="*/ 9 w 37"/>
                <a:gd name="T17" fmla="*/ 18 h 36"/>
                <a:gd name="T18" fmla="*/ 5 w 37"/>
                <a:gd name="T19" fmla="*/ 17 h 36"/>
                <a:gd name="T20" fmla="*/ 3 w 37"/>
                <a:gd name="T21" fmla="*/ 15 h 36"/>
                <a:gd name="T22" fmla="*/ 0 w 37"/>
                <a:gd name="T23" fmla="*/ 12 h 36"/>
                <a:gd name="T24" fmla="*/ 0 w 37"/>
                <a:gd name="T25" fmla="*/ 9 h 36"/>
                <a:gd name="T26" fmla="*/ 0 w 37"/>
                <a:gd name="T27" fmla="*/ 5 h 36"/>
                <a:gd name="T28" fmla="*/ 3 w 37"/>
                <a:gd name="T29" fmla="*/ 2 h 36"/>
                <a:gd name="T30" fmla="*/ 5 w 37"/>
                <a:gd name="T31" fmla="*/ 1 h 36"/>
                <a:gd name="T32" fmla="*/ 9 w 37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36"/>
                <a:gd name="T53" fmla="*/ 37 w 37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36">
                  <a:moveTo>
                    <a:pt x="18" y="0"/>
                  </a:moveTo>
                  <a:lnTo>
                    <a:pt x="25" y="1"/>
                  </a:lnTo>
                  <a:lnTo>
                    <a:pt x="31" y="4"/>
                  </a:lnTo>
                  <a:lnTo>
                    <a:pt x="36" y="10"/>
                  </a:lnTo>
                  <a:lnTo>
                    <a:pt x="37" y="17"/>
                  </a:lnTo>
                  <a:lnTo>
                    <a:pt x="36" y="24"/>
                  </a:lnTo>
                  <a:lnTo>
                    <a:pt x="31" y="30"/>
                  </a:lnTo>
                  <a:lnTo>
                    <a:pt x="25" y="34"/>
                  </a:lnTo>
                  <a:lnTo>
                    <a:pt x="18" y="36"/>
                  </a:lnTo>
                  <a:lnTo>
                    <a:pt x="11" y="34"/>
                  </a:lnTo>
                  <a:lnTo>
                    <a:pt x="6" y="30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6" y="4"/>
                  </a:lnTo>
                  <a:lnTo>
                    <a:pt x="11" y="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7026239" y="6546889"/>
            <a:ext cx="2101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МБОУ «Обоянская СОШ №1»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39" name="Picture 3" descr="j028603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422400"/>
            <a:ext cx="720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28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952264" y="6581001"/>
            <a:ext cx="21782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МБОУ «Обоянская СОШ №1»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6" name="Picture 4" descr="40graduso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1" t="2356" r="2942"/>
          <a:stretch>
            <a:fillRect/>
          </a:stretch>
        </p:blipFill>
        <p:spPr bwMode="auto">
          <a:xfrm>
            <a:off x="104572" y="116632"/>
            <a:ext cx="8950476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14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 т а т и с т и к а  с м е р т н о с т и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</a:rPr>
              <a:t>Алкогольная смертность в Сибири составляет 22 % от общего уровня.</a:t>
            </a:r>
          </a:p>
          <a:p>
            <a:pPr>
              <a:buFont typeface="Wingdings" pitchFamily="2" charset="2"/>
              <a:buChar char="v"/>
            </a:pPr>
            <a:endParaRPr lang="ru-RU" sz="16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</a:rPr>
              <a:t>В Центральном федеральном округе -12%.</a:t>
            </a:r>
          </a:p>
          <a:p>
            <a:pPr>
              <a:buFont typeface="Wingdings" pitchFamily="2" charset="2"/>
              <a:buChar char="v"/>
            </a:pPr>
            <a:endParaRPr lang="ru-RU" sz="16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</a:rPr>
              <a:t>Всего алкоголиков 7 миллионов.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ru-RU" b="1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ru-RU" sz="14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</a:rPr>
              <a:t>В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</a:rPr>
              <a:t>России мужчины живут на 18 лет меньше, чем в США и на 12 лет меньше, чем в Европе.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952264" y="6581001"/>
            <a:ext cx="21782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МБОУ «Обоянская СОШ №1»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7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1" descr="Saj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51138"/>
            <a:ext cx="347345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-84066" y="2734023"/>
            <a:ext cx="4465638" cy="3598863"/>
          </a:xfrm>
          <a:prstGeom prst="irregularSeal1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800" b="1" dirty="0">
              <a:solidFill>
                <a:srgbClr val="FF0000"/>
              </a:solidFill>
            </a:endParaRPr>
          </a:p>
          <a:p>
            <a:pPr algn="ctr" eaLnBrk="0" hangingPunct="0"/>
            <a:r>
              <a:rPr lang="ru-RU" sz="2000" b="1" cap="all" dirty="0">
                <a:solidFill>
                  <a:srgbClr val="FF0000"/>
                </a:solidFill>
              </a:rPr>
              <a:t>МАЛЕНЬКИЙ </a:t>
            </a:r>
          </a:p>
          <a:p>
            <a:pPr algn="ctr" eaLnBrk="0" hangingPunct="0"/>
            <a:r>
              <a:rPr lang="ru-RU" sz="2000" b="1" cap="all" dirty="0">
                <a:solidFill>
                  <a:srgbClr val="FF0000"/>
                </a:solidFill>
              </a:rPr>
              <a:t>РЕБЁНОК</a:t>
            </a:r>
          </a:p>
          <a:p>
            <a:pPr algn="ctr" eaLnBrk="0" hangingPunct="0"/>
            <a:r>
              <a:rPr lang="ru-RU" sz="2000" b="1" cap="all" dirty="0">
                <a:solidFill>
                  <a:srgbClr val="FF0000"/>
                </a:solidFill>
              </a:rPr>
              <a:t>МОЖЕТ ПОГИБНУТЬ</a:t>
            </a:r>
          </a:p>
          <a:p>
            <a:pPr algn="ctr" eaLnBrk="0" hangingPunct="0"/>
            <a:r>
              <a:rPr lang="ru-RU" sz="2000" b="1" cap="all" dirty="0">
                <a:solidFill>
                  <a:srgbClr val="FF0000"/>
                </a:solidFill>
              </a:rPr>
              <a:t>от стакана</a:t>
            </a:r>
          </a:p>
          <a:p>
            <a:pPr algn="ctr" eaLnBrk="0" hangingPunct="0"/>
            <a:r>
              <a:rPr lang="ru-RU" sz="2000" b="1" cap="all" dirty="0">
                <a:solidFill>
                  <a:srgbClr val="FF0000"/>
                </a:solidFill>
              </a:rPr>
              <a:t>ВОДКИ</a:t>
            </a:r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2843808" y="289719"/>
            <a:ext cx="3960440" cy="3598168"/>
          </a:xfrm>
          <a:prstGeom prst="irregularSeal1">
            <a:avLst/>
          </a:prstGeom>
          <a:solidFill>
            <a:srgbClr val="FFFF00">
              <a:alpha val="51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92D050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200" b="1" cap="all" dirty="0">
                <a:solidFill>
                  <a:srgbClr val="FF0000"/>
                </a:solidFill>
              </a:rPr>
              <a:t>Смертельная доза </a:t>
            </a:r>
          </a:p>
          <a:p>
            <a:pPr algn="ctr" eaLnBrk="0" hangingPunct="0"/>
            <a:r>
              <a:rPr lang="ru-RU" sz="2200" b="1" cap="all" dirty="0">
                <a:solidFill>
                  <a:srgbClr val="FF0000"/>
                </a:solidFill>
              </a:rPr>
              <a:t>для взрослого </a:t>
            </a:r>
          </a:p>
          <a:p>
            <a:pPr algn="ctr" eaLnBrk="0" hangingPunct="0"/>
            <a:r>
              <a:rPr lang="ru-RU" sz="2200" b="1" cap="all" dirty="0">
                <a:solidFill>
                  <a:srgbClr val="FF0000"/>
                </a:solidFill>
              </a:rPr>
              <a:t>6-8 г спирта </a:t>
            </a:r>
          </a:p>
          <a:p>
            <a:pPr algn="ctr" eaLnBrk="0" hangingPunct="0"/>
            <a:r>
              <a:rPr lang="ru-RU" sz="2200" b="1" cap="all" dirty="0">
                <a:solidFill>
                  <a:srgbClr val="FF0000"/>
                </a:solidFill>
              </a:rPr>
              <a:t>на 1 кг массы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419172" y="0"/>
            <a:ext cx="792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sz="3200" b="1" dirty="0">
                <a:solidFill>
                  <a:schemeClr val="bg1"/>
                </a:solidFill>
              </a:rPr>
              <a:t>АЛКОГОЛЬ – СМЕРТЕЛЬНЫЙ ВРАГ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6581001"/>
            <a:ext cx="2101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МБОУ «Обоянская СОШ №1»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947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</a:rPr>
              <a:t>Изменения в головном мозге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371600"/>
            <a:ext cx="38100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</a:rPr>
              <a:t>100г вина убивает 500 нейронов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</a:rPr>
              <a:t>100г пива убивает 3000 нейронов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</a:rPr>
              <a:t>100г водки убивает 7500 нейронов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5364" name="Picture 4" descr="ed3eed822a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3962400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1242901825_klmozg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05275"/>
            <a:ext cx="42672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6581001"/>
            <a:ext cx="2101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МБОУ «Обоянская СОШ №1»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88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</a:rPr>
              <a:t>Изменения в печени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724400"/>
            <a:ext cx="8991600" cy="152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dirty="0" smtClean="0"/>
              <a:t>	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</a:rPr>
              <a:t>Примерно 90% спирта временно задерживается в печени, что нарушает выделение желчи и приводит к гибели печеночных клеток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17412" name="Picture 5" descr="352277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95400"/>
            <a:ext cx="4953000" cy="336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042078" y="6568856"/>
            <a:ext cx="2101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МБОУ «Обоянская СОШ №1»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68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</a:rPr>
              <a:t>!!!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752600"/>
            <a:ext cx="7543800" cy="236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	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</a:rPr>
              <a:t>При употреблении этилового спирта более 20-40 граммов в печени образуется уксусный альдегид (ацетальдегид) – основной метаболит спирта, который в 30 раз токсичнее самого алкоголя</a:t>
            </a:r>
          </a:p>
          <a:p>
            <a:pPr eaLnBrk="1" hangingPunct="1"/>
            <a:endParaRPr lang="ru-RU" sz="2800" b="1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12294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944449066"/>
              </p:ext>
            </p:extLst>
          </p:nvPr>
        </p:nvGraphicFramePr>
        <p:xfrm>
          <a:off x="1447800" y="4953000"/>
          <a:ext cx="922338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CS ChemDraw Drawing" r:id="rId4" imgW="922020" imgH="256540" progId="ChemDraw.Document.5.0">
                  <p:embed/>
                </p:oleObj>
              </mc:Choice>
              <mc:Fallback>
                <p:oleObj name="CS ChemDraw Drawing" r:id="rId4" imgW="922020" imgH="25654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953000"/>
                        <a:ext cx="922338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733800" y="4495800"/>
          <a:ext cx="171132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CS ChemDraw Drawing" r:id="rId6" imgW="1711960" imgH="1069340" progId="ChemDraw.Document.5.0">
                  <p:embed/>
                </p:oleObj>
              </mc:Choice>
              <mc:Fallback>
                <p:oleObj name="CS ChemDraw Drawing" r:id="rId6" imgW="1711960" imgH="106934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495800"/>
                        <a:ext cx="1711325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6553200" y="4343400"/>
          <a:ext cx="2130425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CS ChemDraw Drawing" r:id="rId8" imgW="1915160" imgH="1084580" progId="ChemDraw.Document.5.0">
                  <p:embed/>
                </p:oleObj>
              </mc:Choice>
              <mc:Fallback>
                <p:oleObj name="CS ChemDraw Drawing" r:id="rId8" imgW="1915160" imgH="108458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343400"/>
                        <a:ext cx="2130425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Line 13"/>
          <p:cNvSpPr>
            <a:spLocks noChangeShapeType="1"/>
          </p:cNvSpPr>
          <p:nvPr/>
        </p:nvSpPr>
        <p:spPr bwMode="auto">
          <a:xfrm>
            <a:off x="2667000" y="5029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8440" name="Line 14"/>
          <p:cNvSpPr>
            <a:spLocks noChangeShapeType="1"/>
          </p:cNvSpPr>
          <p:nvPr/>
        </p:nvSpPr>
        <p:spPr bwMode="auto">
          <a:xfrm>
            <a:off x="55626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8441" name="Rectangle 16"/>
          <p:cNvSpPr>
            <a:spLocks noChangeArrowheads="1"/>
          </p:cNvSpPr>
          <p:nvPr/>
        </p:nvSpPr>
        <p:spPr bwMode="auto">
          <a:xfrm>
            <a:off x="6011863" y="5715000"/>
            <a:ext cx="24336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УКСУСНАЯ КИСЛОТА</a:t>
            </a:r>
          </a:p>
        </p:txBody>
      </p:sp>
      <p:sp>
        <p:nvSpPr>
          <p:cNvPr id="18442" name="Rectangle 17"/>
          <p:cNvSpPr>
            <a:spLocks noChangeArrowheads="1"/>
          </p:cNvSpPr>
          <p:nvPr/>
        </p:nvSpPr>
        <p:spPr bwMode="auto">
          <a:xfrm>
            <a:off x="3352800" y="5715000"/>
            <a:ext cx="19496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</a:rPr>
              <a:t>АЦЕТАЛЬДЕГИД</a:t>
            </a:r>
          </a:p>
        </p:txBody>
      </p:sp>
      <p:sp>
        <p:nvSpPr>
          <p:cNvPr id="18443" name="Rectangle 18"/>
          <p:cNvSpPr>
            <a:spLocks noChangeArrowheads="1"/>
          </p:cNvSpPr>
          <p:nvPr/>
        </p:nvSpPr>
        <p:spPr bwMode="auto">
          <a:xfrm>
            <a:off x="1371600" y="5715000"/>
            <a:ext cx="10720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ЭТАНОЛ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042078" y="6550104"/>
            <a:ext cx="2101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МБОУ «Обоянская СОШ №1»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0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653</Words>
  <Application>Microsoft Office PowerPoint</Application>
  <PresentationFormat>Экран (4:3)</PresentationFormat>
  <Paragraphs>129</Paragraphs>
  <Slides>15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CS ChemDraw Drawing</vt:lpstr>
      <vt:lpstr>МБОУ «Обоянская средняя общеобразовательная  школа №1»  </vt:lpstr>
      <vt:lpstr>Презентация PowerPoint</vt:lpstr>
      <vt:lpstr>Презентация PowerPoint</vt:lpstr>
      <vt:lpstr>Презентация PowerPoint</vt:lpstr>
      <vt:lpstr>С т а т и с т и к а  с м е р т н о с т и </vt:lpstr>
      <vt:lpstr>Презентация PowerPoint</vt:lpstr>
      <vt:lpstr>Изменения в головном мозге</vt:lpstr>
      <vt:lpstr>Изменения в печени</vt:lpstr>
      <vt:lpstr>!!!</vt:lpstr>
      <vt:lpstr>Метаболит спирта</vt:lpstr>
      <vt:lpstr>Пивной алкоголизм</vt:lpstr>
      <vt:lpstr>Токсическое воздействие этилового спирта  на различные уровни организации живой материи </vt:lpstr>
      <vt:lpstr>Получение спиртов (общие способы)</vt:lpstr>
      <vt:lpstr>Получение спиртов  (специфические способы)</vt:lpstr>
      <vt:lpstr>Р е ф л е к с и я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«Обоянская средняя общеобразовательная  школа №1»  </dc:title>
  <dc:creator>User</dc:creator>
  <cp:lastModifiedBy>User</cp:lastModifiedBy>
  <cp:revision>16</cp:revision>
  <dcterms:created xsi:type="dcterms:W3CDTF">2012-12-07T16:56:36Z</dcterms:created>
  <dcterms:modified xsi:type="dcterms:W3CDTF">2013-06-16T11:42:51Z</dcterms:modified>
</cp:coreProperties>
</file>