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1080-D395-49E7-BBFC-16C1E2AB00C6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AEF5F-5E26-4EFF-9547-ABDD90B30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CD03CE-0F92-46C2-8FD3-B1921BCB17F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EF3A-D6E1-48BD-9CAC-AEDDB29D150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4A54-C48F-457A-BB7E-D546E6A4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0%D0%BB%D1%8E%D0%BC%D0%B8%D0%BD%D0%B8%D0%B9&amp;pos=25&amp;uinfo=sw-1285-sh-641-fw-1060-fh-448-pd-1&amp;rpt=simage&amp;img_url=http://images.prom.ua/2737380_w200_h200_cid78657pid385201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text=%20%D0%B0%D0%BB%D1%8E%D0%BC%D0%B8%D0%BD%D0%B8%D1%8F&amp;pos=8&amp;uinfo=sw-1285-sh-641-fw-1060-fh-448-pd-1&amp;rpt=simage&amp;img_url=http://www.metid.com.ua/images/tov_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0%D0%BC%D0%BE%D0%BB%D0%B5%D1%82%D1%8B%20%D0%BA%D0%B0%D1%80%D1%82%D0%B8%D0%BD%D0%BA%D0%B8&amp;pos=22&amp;uinfo=sw-1285-sh-641-fw-1060-fh-448-pd-1&amp;rpt=simage&amp;img_url=http://www.goodfon.ru/image/145846-1280x800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0%D0%BB%D1%8E%D0%BC%D0%B8%D0%BD%D0%B8%D0%B5%D0%B2%D0%B0%D1%8F%20%D1%84%D0%BE%D0%BB%D1%8C%D0%B3%D0%B0&amp;pos=1&amp;uinfo=sw-1285-sh-641-fw-1060-fh-448-pd-1&amp;rpt=simage&amp;img_url=http://images.deal.by/4494756_w640_h640_folga_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oard.od.ua/uploads/aimages/large/7/6488-558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F%D0%BE%D0%BB%D1%83%D1%87%D0%B5%D0%BD%D0%B8%D0%B5%20%D0%B0%D0%BB%D1%8E%D0%BC%D0%B8%D0%BD%D0%B8%D1%8F%20%D1%8D%D0%BB%D0%B5%D0%BA%D1%82%D1%80%D0%BE%D0%BB%D0%B8%D0%B7%D0%BE%D0%BC&amp;pos=11&amp;uinfo=sw-1285-sh-641-fw-1060-fh-448-pd-1&amp;rpt=simage&amp;img_url=http://www.uran.ru/rasrabotki/2008/section4/s4_5_2008_f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rom.ua/2737380_w640_h640_cid78657pid385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071678"/>
            <a:ext cx="750099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/>
              <a:t>Алюминий</a:t>
            </a:r>
            <a:endParaRPr lang="ru-RU" sz="115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3063" y="1214438"/>
            <a:ext cx="71437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ru-RU" sz="700"/>
          </a:p>
          <a:p>
            <a:pPr eaLnBrk="0" hangingPunct="0">
              <a:buFontTx/>
              <a:buChar char="•"/>
            </a:pPr>
            <a:endParaRPr lang="ru-RU" sz="2800"/>
          </a:p>
          <a:p>
            <a:pPr eaLnBrk="0" hangingPunct="0">
              <a:buFontTx/>
              <a:buChar char="•"/>
            </a:pPr>
            <a:endParaRPr lang="ru-RU" sz="2800"/>
          </a:p>
          <a:p>
            <a:pPr eaLnBrk="0" hangingPunct="0"/>
            <a:endParaRPr lang="ru-RU" sz="2800"/>
          </a:p>
          <a:p>
            <a:pPr eaLnBrk="0" hangingPunct="0">
              <a:buFont typeface="Wingdings" pitchFamily="2" charset="2"/>
              <a:buChar char="v"/>
            </a:pPr>
            <a:r>
              <a:rPr lang="ru-RU" sz="2800"/>
              <a:t>   с серой, образуя сульфид алюминия: </a:t>
            </a:r>
          </a:p>
          <a:p>
            <a:pPr lvl="1" eaLnBrk="0" hangingPunct="0"/>
            <a:r>
              <a:rPr lang="ru-RU" sz="2800"/>
              <a:t>2Al + 3S = Al</a:t>
            </a:r>
            <a:r>
              <a:rPr lang="ru-RU" sz="2800" baseline="-30000"/>
              <a:t>2</a:t>
            </a:r>
            <a:r>
              <a:rPr lang="ru-RU" sz="2800"/>
              <a:t>S</a:t>
            </a:r>
            <a:r>
              <a:rPr lang="ru-RU" sz="2800" baseline="-30000"/>
              <a:t>3</a:t>
            </a:r>
            <a:endParaRPr lang="ru-RU" sz="2800"/>
          </a:p>
          <a:p>
            <a:pPr eaLnBrk="0" hangingPunct="0">
              <a:buFont typeface="Wingdings" pitchFamily="2" charset="2"/>
              <a:buChar char="v"/>
            </a:pPr>
            <a:r>
              <a:rPr lang="ru-RU" sz="2800"/>
              <a:t>      с азотом, образуя нитрид алюминия: </a:t>
            </a:r>
          </a:p>
          <a:p>
            <a:pPr lvl="1" eaLnBrk="0" hangingPunct="0"/>
            <a:r>
              <a:rPr lang="ru-RU" sz="2800"/>
              <a:t>2Al + N</a:t>
            </a:r>
            <a:r>
              <a:rPr lang="ru-RU" sz="2800" baseline="-30000"/>
              <a:t>2</a:t>
            </a:r>
            <a:r>
              <a:rPr lang="ru-RU" sz="2800"/>
              <a:t> = 2AlN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/>
              <a:t>  с углеродом, образуя карбид алюминия: </a:t>
            </a:r>
          </a:p>
          <a:p>
            <a:pPr lvl="1" eaLnBrk="0" hangingPunct="0"/>
            <a:r>
              <a:rPr lang="ru-RU" sz="2800"/>
              <a:t>4Al + 3С = Al</a:t>
            </a:r>
            <a:r>
              <a:rPr lang="ru-RU" sz="2800" baseline="-30000"/>
              <a:t>4</a:t>
            </a:r>
            <a:r>
              <a:rPr lang="ru-RU" sz="2800"/>
              <a:t>С</a:t>
            </a:r>
            <a:r>
              <a:rPr lang="ru-RU" sz="2800" baseline="-30000"/>
              <a:t>3</a:t>
            </a:r>
            <a:endParaRPr lang="en-US" sz="2800" baseline="-30000"/>
          </a:p>
          <a:p>
            <a:pPr lvl="1" eaLnBrk="0" hangingPunct="0">
              <a:buFont typeface="Wingdings" pitchFamily="2" charset="2"/>
              <a:buChar char="v"/>
            </a:pPr>
            <a:r>
              <a:rPr lang="en-US" sz="2800" baseline="-30000"/>
              <a:t> </a:t>
            </a:r>
            <a:r>
              <a:rPr lang="ru-RU" sz="2800"/>
              <a:t>с хлором, образуя хлорид алюминия:</a:t>
            </a:r>
          </a:p>
          <a:p>
            <a:pPr lvl="1" eaLnBrk="0" hangingPunct="0"/>
            <a:r>
              <a:rPr lang="ru-RU" sz="2800"/>
              <a:t>2</a:t>
            </a:r>
            <a:r>
              <a:rPr lang="en-US" sz="2800"/>
              <a:t>Al + 3Cl</a:t>
            </a:r>
            <a:r>
              <a:rPr lang="en-US" sz="2800" baseline="-25000"/>
              <a:t>2</a:t>
            </a:r>
            <a:r>
              <a:rPr lang="en-US" sz="2800"/>
              <a:t> = 2AlCl</a:t>
            </a:r>
            <a:r>
              <a:rPr lang="en-US" sz="2800" baseline="-25000"/>
              <a:t>3</a:t>
            </a:r>
            <a:endParaRPr lang="ru-RU" sz="2800"/>
          </a:p>
          <a:p>
            <a:pPr lvl="1" eaLnBrk="0" hangingPunct="0"/>
            <a:endParaRPr lang="ru-RU" sz="2800"/>
          </a:p>
          <a:p>
            <a:pPr eaLnBrk="0" hangingPunct="0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5" y="260350"/>
            <a:ext cx="5807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Химические свойства </a:t>
            </a:r>
          </a:p>
        </p:txBody>
      </p:sp>
      <p:pic>
        <p:nvPicPr>
          <p:cNvPr id="22532" name="Picture 7" descr="C:\Users\Teacher1\AppData\Local\Microsoft\Windows\Temporary Internet Files\Content.IE5\TT57F08D\MC90028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14875"/>
            <a:ext cx="16430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3063" y="1214438"/>
            <a:ext cx="72151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ru-RU" sz="3200"/>
          </a:p>
          <a:p>
            <a:pPr eaLnBrk="0" hangingPunct="0">
              <a:buFont typeface="Wingdings" pitchFamily="2" charset="2"/>
              <a:buChar char="v"/>
            </a:pPr>
            <a:r>
              <a:rPr lang="ru-RU" sz="2800"/>
              <a:t>   с кислородом, образуя оксид алюминия: </a:t>
            </a:r>
          </a:p>
          <a:p>
            <a:pPr lvl="1" eaLnBrk="0" hangingPunct="0"/>
            <a:r>
              <a:rPr lang="ru-RU" sz="2800"/>
              <a:t>4Al + 3O</a:t>
            </a:r>
            <a:r>
              <a:rPr lang="ru-RU" sz="2800" baseline="-30000"/>
              <a:t>2</a:t>
            </a:r>
            <a:r>
              <a:rPr lang="ru-RU" sz="2800"/>
              <a:t> = 2Al</a:t>
            </a:r>
            <a:r>
              <a:rPr lang="ru-RU" sz="2800" baseline="-30000"/>
              <a:t>2</a:t>
            </a:r>
            <a:r>
              <a:rPr lang="ru-RU" sz="2800"/>
              <a:t>O</a:t>
            </a:r>
            <a:r>
              <a:rPr lang="ru-RU" sz="2800" baseline="-30000"/>
              <a:t>3</a:t>
            </a:r>
            <a:endParaRPr lang="ru-RU" sz="2800"/>
          </a:p>
          <a:p>
            <a:pPr eaLnBrk="0" hangingPunct="0"/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571625" y="1000125"/>
            <a:ext cx="658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Взаимодействие с простыми веществами: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306388"/>
            <a:ext cx="5256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/>
              <a:t>Химические свойства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1571625"/>
            <a:ext cx="88582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b="1" i="1" dirty="0"/>
              <a:t>1. </a:t>
            </a:r>
            <a:r>
              <a:rPr lang="ru-RU" sz="2800" b="1" i="1" dirty="0"/>
              <a:t>с водой (после удаления защитной оксидной пленки)                                                    </a:t>
            </a:r>
            <a:endParaRPr lang="ru-RU" b="1" i="1" dirty="0"/>
          </a:p>
          <a:p>
            <a:pPr eaLnBrk="0" hangingPunct="0"/>
            <a:r>
              <a:rPr lang="ru-RU" sz="2800" dirty="0"/>
              <a:t>  2Al + 6H</a:t>
            </a:r>
            <a:r>
              <a:rPr lang="ru-RU" sz="2800" baseline="-30000" dirty="0"/>
              <a:t>2</a:t>
            </a:r>
            <a:r>
              <a:rPr lang="ru-RU" sz="2800" dirty="0"/>
              <a:t>O = 2Al(OH)</a:t>
            </a:r>
            <a:r>
              <a:rPr lang="ru-RU" sz="2800" baseline="-30000" dirty="0"/>
              <a:t>3</a:t>
            </a:r>
            <a:r>
              <a:rPr lang="ru-RU" sz="2800" dirty="0"/>
              <a:t> + 3H</a:t>
            </a:r>
            <a:r>
              <a:rPr lang="ru-RU" sz="2800" baseline="-30000" dirty="0"/>
              <a:t>2­</a:t>
            </a:r>
            <a:endParaRPr lang="ru-RU" sz="2800" dirty="0"/>
          </a:p>
          <a:p>
            <a:pPr eaLnBrk="0" hangingPunct="0"/>
            <a:r>
              <a:rPr lang="ru-RU" b="1" i="1" dirty="0"/>
              <a:t>         2. </a:t>
            </a:r>
            <a:r>
              <a:rPr lang="ru-RU" sz="2800" b="1" i="1" dirty="0"/>
              <a:t>с растворами щелочей (с образованием </a:t>
            </a:r>
            <a:r>
              <a:rPr lang="ru-RU" sz="2800" b="1" i="1" dirty="0" err="1"/>
              <a:t>тетрагидроксоалюмината</a:t>
            </a:r>
            <a:r>
              <a:rPr lang="ru-RU" sz="2800" b="1" i="1" dirty="0"/>
              <a:t>) </a:t>
            </a:r>
            <a:endParaRPr lang="ru-RU" b="1" i="1" dirty="0"/>
          </a:p>
          <a:p>
            <a:pPr eaLnBrk="0" hangingPunct="0"/>
            <a:r>
              <a:rPr lang="ru-RU" sz="2800" b="1" i="1" dirty="0"/>
              <a:t>  </a:t>
            </a:r>
            <a:r>
              <a:rPr lang="ru-RU" sz="2800" dirty="0"/>
              <a:t>2Al + 2NaOH + 6H</a:t>
            </a:r>
            <a:r>
              <a:rPr lang="ru-RU" sz="2800" baseline="-30000" dirty="0"/>
              <a:t>2</a:t>
            </a:r>
            <a:r>
              <a:rPr lang="ru-RU" sz="2800" dirty="0"/>
              <a:t>O = 2Na[</a:t>
            </a:r>
            <a:r>
              <a:rPr lang="ru-RU" sz="2800" dirty="0" err="1"/>
              <a:t>Al</a:t>
            </a:r>
            <a:r>
              <a:rPr lang="ru-RU" sz="2800" dirty="0"/>
              <a:t>(OH)</a:t>
            </a:r>
            <a:r>
              <a:rPr lang="ru-RU" sz="2800" baseline="-30000" dirty="0"/>
              <a:t>4</a:t>
            </a:r>
            <a:r>
              <a:rPr lang="ru-RU" sz="2800" dirty="0"/>
              <a:t>] + 3H</a:t>
            </a:r>
            <a:r>
              <a:rPr lang="ru-RU" sz="2800" baseline="-30000" dirty="0"/>
              <a:t>2­</a:t>
            </a:r>
            <a:endParaRPr lang="ru-RU" sz="2800" dirty="0"/>
          </a:p>
          <a:p>
            <a:pPr eaLnBrk="0" hangingPunct="0"/>
            <a:r>
              <a:rPr lang="ru-RU" b="1" i="1" dirty="0"/>
              <a:t>         3</a:t>
            </a:r>
            <a:r>
              <a:rPr lang="ru-RU" sz="2800" b="1" i="1" dirty="0"/>
              <a:t>. </a:t>
            </a:r>
            <a:r>
              <a:rPr lang="en-US" sz="2800" b="1" i="1" dirty="0"/>
              <a:t>c</a:t>
            </a:r>
            <a:r>
              <a:rPr lang="ru-RU" sz="2800" b="1" i="1" dirty="0"/>
              <a:t> соляной и разбавленной серной кислотами:</a:t>
            </a:r>
            <a:endParaRPr lang="ru-RU" b="1" i="1" dirty="0"/>
          </a:p>
          <a:p>
            <a:pPr eaLnBrk="0" hangingPunct="0"/>
            <a:r>
              <a:rPr lang="ru-RU" sz="2800" b="1" i="1" dirty="0"/>
              <a:t>  2</a:t>
            </a:r>
            <a:r>
              <a:rPr lang="ru-RU" sz="2800" dirty="0"/>
              <a:t>Al + 6HCl = 2AlCl</a:t>
            </a:r>
            <a:r>
              <a:rPr lang="ru-RU" sz="2800" baseline="-30000" dirty="0"/>
              <a:t>3</a:t>
            </a:r>
            <a:r>
              <a:rPr lang="ru-RU" sz="2800" dirty="0"/>
              <a:t> + </a:t>
            </a:r>
            <a:r>
              <a:rPr lang="ru-RU" sz="2800" dirty="0" smtClean="0"/>
              <a:t>3H</a:t>
            </a:r>
            <a:r>
              <a:rPr lang="ru-RU" sz="2800" baseline="-30000" dirty="0" smtClean="0"/>
              <a:t>2</a:t>
            </a:r>
            <a:endParaRPr lang="ru-RU" sz="2800" dirty="0"/>
          </a:p>
          <a:p>
            <a:pPr eaLnBrk="0" hangingPunct="0"/>
            <a:r>
              <a:rPr lang="ru-RU" sz="2800" dirty="0"/>
              <a:t>  2Al + 3H</a:t>
            </a:r>
            <a:r>
              <a:rPr lang="ru-RU" sz="2800" baseline="-30000" dirty="0"/>
              <a:t>2</a:t>
            </a:r>
            <a:r>
              <a:rPr lang="ru-RU" sz="2800" dirty="0"/>
              <a:t>SO</a:t>
            </a:r>
            <a:r>
              <a:rPr lang="ru-RU" sz="2800" baseline="-30000" dirty="0"/>
              <a:t>4</a:t>
            </a:r>
            <a:r>
              <a:rPr lang="ru-RU" sz="2800" dirty="0"/>
              <a:t>(</a:t>
            </a:r>
            <a:r>
              <a:rPr lang="ru-RU" sz="2800" dirty="0" err="1"/>
              <a:t>разб</a:t>
            </a:r>
            <a:r>
              <a:rPr lang="ru-RU" sz="2800" dirty="0"/>
              <a:t>) = Al</a:t>
            </a:r>
            <a:r>
              <a:rPr lang="ru-RU" sz="2800" baseline="-30000" dirty="0"/>
              <a:t>2</a:t>
            </a:r>
            <a:r>
              <a:rPr lang="ru-RU" sz="2800" dirty="0"/>
              <a:t>(SO</a:t>
            </a:r>
            <a:r>
              <a:rPr lang="ru-RU" sz="2800" baseline="-30000" dirty="0"/>
              <a:t>4</a:t>
            </a:r>
            <a:r>
              <a:rPr lang="ru-RU" sz="2800" dirty="0"/>
              <a:t>)</a:t>
            </a:r>
            <a:r>
              <a:rPr lang="ru-RU" sz="2800" baseline="-30000" dirty="0"/>
              <a:t>3</a:t>
            </a:r>
            <a:r>
              <a:rPr lang="ru-RU" sz="2800" dirty="0"/>
              <a:t> + 3H</a:t>
            </a:r>
            <a:r>
              <a:rPr lang="ru-RU" sz="2800" baseline="-30000" dirty="0"/>
              <a:t>2</a:t>
            </a:r>
            <a:endParaRPr lang="ru-RU" sz="2800" dirty="0"/>
          </a:p>
          <a:p>
            <a:pPr eaLnBrk="0" hangingPunct="0"/>
            <a:r>
              <a:rPr lang="ru-RU" b="1" i="1" dirty="0"/>
              <a:t>        4</a:t>
            </a:r>
            <a:r>
              <a:rPr lang="ru-RU" sz="2800" b="1" i="1" dirty="0"/>
              <a:t>. с оксидами менее активных металлов (алюминотермия)                   </a:t>
            </a:r>
            <a:endParaRPr lang="ru-RU" b="1" i="1" dirty="0"/>
          </a:p>
          <a:p>
            <a:pPr eaLnBrk="0" hangingPunct="0"/>
            <a:r>
              <a:rPr lang="ru-RU" b="1" i="1" dirty="0"/>
              <a:t> </a:t>
            </a:r>
            <a:r>
              <a:rPr lang="ru-RU" sz="2800" dirty="0"/>
              <a:t>8Al + 3Fe</a:t>
            </a:r>
            <a:r>
              <a:rPr lang="ru-RU" sz="2800" baseline="-30000" dirty="0"/>
              <a:t>3</a:t>
            </a:r>
            <a:r>
              <a:rPr lang="ru-RU" sz="2800" dirty="0"/>
              <a:t>O</a:t>
            </a:r>
            <a:r>
              <a:rPr lang="ru-RU" sz="2800" baseline="-30000" dirty="0"/>
              <a:t>4</a:t>
            </a:r>
            <a:r>
              <a:rPr lang="ru-RU" sz="2800" dirty="0"/>
              <a:t> = 4Al</a:t>
            </a:r>
            <a:r>
              <a:rPr lang="ru-RU" sz="2800" baseline="-30000" dirty="0"/>
              <a:t>2</a:t>
            </a:r>
            <a:r>
              <a:rPr lang="ru-RU" sz="2800" dirty="0"/>
              <a:t>O</a:t>
            </a:r>
            <a:r>
              <a:rPr lang="ru-RU" sz="2800" baseline="-30000" dirty="0"/>
              <a:t>3</a:t>
            </a:r>
            <a:r>
              <a:rPr lang="ru-RU" sz="2800" dirty="0"/>
              <a:t> + 9Fe</a:t>
            </a:r>
          </a:p>
          <a:p>
            <a:pPr eaLnBrk="0" hangingPunct="0"/>
            <a:r>
              <a:rPr lang="ru-RU" sz="2800" dirty="0"/>
              <a:t> 2Al + Cr</a:t>
            </a:r>
            <a:r>
              <a:rPr lang="ru-RU" sz="2800" baseline="-30000" dirty="0"/>
              <a:t>2</a:t>
            </a:r>
            <a:r>
              <a:rPr lang="ru-RU" sz="2800" dirty="0"/>
              <a:t>O</a:t>
            </a:r>
            <a:r>
              <a:rPr lang="ru-RU" sz="2800" baseline="-30000" dirty="0"/>
              <a:t>3</a:t>
            </a:r>
            <a:r>
              <a:rPr lang="ru-RU" sz="2800" dirty="0"/>
              <a:t> = Al</a:t>
            </a:r>
            <a:r>
              <a:rPr lang="ru-RU" sz="2800" baseline="-30000" dirty="0"/>
              <a:t>2</a:t>
            </a:r>
            <a:r>
              <a:rPr lang="ru-RU" sz="2800" dirty="0"/>
              <a:t>O</a:t>
            </a:r>
            <a:r>
              <a:rPr lang="ru-RU" sz="2800" baseline="-30000" dirty="0"/>
              <a:t>3</a:t>
            </a:r>
            <a:r>
              <a:rPr lang="ru-RU" sz="2800" dirty="0"/>
              <a:t> + 2Cr</a:t>
            </a:r>
          </a:p>
          <a:p>
            <a:pPr eaLnBrk="0" hangingPunct="0"/>
            <a:r>
              <a:rPr lang="ru-RU" dirty="0"/>
              <a:t>    </a:t>
            </a:r>
          </a:p>
        </p:txBody>
      </p:sp>
      <p:pic>
        <p:nvPicPr>
          <p:cNvPr id="23556" name="Picture 4" descr="C:\Users\Teacher1\AppData\Local\Microsoft\Windows\Temporary Internet Files\Content.IE5\2Z3NX631\MC9003519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15888"/>
            <a:ext cx="7810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Teacher1\AppData\Local\Microsoft\Windows\Temporary Internet Files\Content.IE5\P7QAEQ9X\MC9003519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15888"/>
            <a:ext cx="758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1000125"/>
            <a:ext cx="6831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Взаимодействие со сложными веществами: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mvesti.ru/wp-content/uploads/2011/12/www.ukrbiznes.com_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298291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shop.mdsremont.ru/published/publicdata/FLEXOPASHOP/attachments/SC/products_pictures/03as_en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263525"/>
            <a:ext cx="31035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http://www.r93.ru/upload/article/big/1_21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429125"/>
            <a:ext cx="3175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2857500"/>
            <a:ext cx="3319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/>
              <a:t>ПРИМЕНЕНИЕ </a:t>
            </a:r>
          </a:p>
          <a:p>
            <a:pPr algn="ctr"/>
            <a:r>
              <a:rPr lang="ru-RU" sz="3200" b="1" i="1"/>
              <a:t>АЛЮМИНИЯ</a:t>
            </a:r>
          </a:p>
        </p:txBody>
      </p:sp>
      <p:sp>
        <p:nvSpPr>
          <p:cNvPr id="7" name="Молния 6"/>
          <p:cNvSpPr/>
          <p:nvPr/>
        </p:nvSpPr>
        <p:spPr>
          <a:xfrm rot="11587886">
            <a:off x="1751013" y="2408238"/>
            <a:ext cx="1143000" cy="63023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 rot="6283221">
            <a:off x="1910556" y="3529807"/>
            <a:ext cx="1052513" cy="8509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 rot="17807224">
            <a:off x="5753894" y="2337594"/>
            <a:ext cx="1143000" cy="6302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5686425" y="3659188"/>
            <a:ext cx="1143000" cy="6318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4429125"/>
            <a:ext cx="30718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2714625"/>
            <a:ext cx="8358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Легкий сплав дюраль используется</a:t>
            </a:r>
          </a:p>
          <a:p>
            <a:r>
              <a:rPr lang="ru-RU" sz="4000" b="1" i="1"/>
              <a:t>в различных областях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57150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В Авиации</a:t>
            </a:r>
          </a:p>
          <a:p>
            <a:pPr algn="ctr"/>
            <a:r>
              <a:rPr lang="ru-RU" sz="3200" b="1" i="1"/>
              <a:t>В Космической технике</a:t>
            </a:r>
          </a:p>
          <a:p>
            <a:pPr algn="ctr"/>
            <a:r>
              <a:rPr lang="ru-RU" sz="3200" b="1" i="1"/>
              <a:t>В Электротехнике</a:t>
            </a:r>
          </a:p>
          <a:p>
            <a:pPr algn="ctr"/>
            <a:r>
              <a:rPr lang="ru-RU" sz="3200" b="1" i="1"/>
              <a:t>В Судостроении</a:t>
            </a:r>
          </a:p>
          <a:p>
            <a:pPr algn="ctr"/>
            <a:r>
              <a:rPr lang="ru-RU" sz="3200" b="1" i="1"/>
              <a:t>В Строительстве</a:t>
            </a:r>
          </a:p>
          <a:p>
            <a:pPr algn="ctr"/>
            <a:r>
              <a:rPr lang="ru-RU" sz="3200" b="1" i="1"/>
              <a:t>В Автотранспорте</a:t>
            </a:r>
          </a:p>
          <a:p>
            <a:pPr algn="ctr"/>
            <a:r>
              <a:rPr lang="ru-RU" sz="3200" b="1" i="1"/>
              <a:t>В быту</a:t>
            </a:r>
          </a:p>
          <a:p>
            <a:pPr algn="ctr"/>
            <a:endParaRPr lang="ru-RU" sz="3200" b="1" i="1"/>
          </a:p>
          <a:p>
            <a:pPr algn="ctr"/>
            <a:endParaRPr lang="ru-RU" sz="32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14348" y="214290"/>
            <a:ext cx="7781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/>
              <a:t>Ссылки на используемую литературу и </a:t>
            </a:r>
            <a:r>
              <a:rPr lang="ru-RU" sz="2800" b="1" i="1" dirty="0" smtClean="0"/>
              <a:t>сайты:</a:t>
            </a:r>
            <a:endParaRPr lang="ru-RU" sz="2800" b="1" i="1" dirty="0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928662" y="1142984"/>
            <a:ext cx="633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http://www.r93.ru/upload/article/big/1_215.jpg</a:t>
            </a:r>
            <a:endParaRPr lang="ru-RU" sz="2000" dirty="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857224" y="164305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http://im6-tub-ru.yandex.net/i?id=937011598-66-72&amp;n=21</a:t>
            </a:r>
            <a:endParaRPr lang="ru-RU" sz="2000" dirty="0"/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 rot="10800000" flipV="1">
            <a:off x="857224" y="2127727"/>
            <a:ext cx="666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http://im6-tub-ru.yandex.net/i?id=80638030-46-72&amp;n=21</a:t>
            </a:r>
            <a:endParaRPr lang="ru-RU" sz="2000" dirty="0"/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785786" y="2714620"/>
            <a:ext cx="6845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http://im2-tub-ru.yandex.net/i?id=247340547-15-72&amp;n=21</a:t>
            </a:r>
            <a:endParaRPr lang="ru-RU" sz="2000" dirty="0"/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857224" y="3286124"/>
            <a:ext cx="6757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http://im2-tub-ru.yandex.net/i?id=136981999-43-72&amp;n=21</a:t>
            </a:r>
            <a:endParaRPr lang="ru-RU" sz="2000" dirty="0"/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928662" y="785794"/>
            <a:ext cx="431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Г.</a:t>
            </a:r>
            <a:r>
              <a:rPr lang="en-US" sz="2000" dirty="0"/>
              <a:t> </a:t>
            </a:r>
            <a:r>
              <a:rPr lang="ru-RU" sz="2000" dirty="0"/>
              <a:t>Е.</a:t>
            </a:r>
            <a:r>
              <a:rPr lang="en-US" sz="2000" dirty="0"/>
              <a:t> </a:t>
            </a:r>
            <a:r>
              <a:rPr lang="ru-RU" sz="2000" dirty="0"/>
              <a:t>Рудзитис</a:t>
            </a:r>
            <a:r>
              <a:rPr lang="en-US" sz="2000" dirty="0"/>
              <a:t> ,</a:t>
            </a:r>
            <a:r>
              <a:rPr lang="ru-RU" sz="2000" dirty="0"/>
              <a:t> Ф.Г. Фельдман Химия 9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785786" y="3857628"/>
            <a:ext cx="6286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http://www.ikirov.ru/img/articles/al%20profil.jpg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429132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http://im7-tub-ru.yandex.net/i?id=116114481-01-72&amp;n=21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929198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http://im2-tub-ru.yandex.net/i?id=191319975-62-72&amp;n=21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429264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http://im0-tub-ru.yandex.net/i?id=352206034-28-72&amp;n=21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7863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Учитель химии: </a:t>
            </a:r>
          </a:p>
          <a:p>
            <a:pPr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Попова Светлана Анатольевна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ГБОУ СОШ № 1465</a:t>
            </a:r>
          </a:p>
          <a:p>
            <a:pPr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Город Москва</a:t>
            </a:r>
          </a:p>
        </p:txBody>
      </p:sp>
      <p:pic>
        <p:nvPicPr>
          <p:cNvPr id="1026" name="Picture 2" descr="http://board.od.ua/uploads/aimages/large/7/6488-55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214710" cy="4286280"/>
          </a:xfrm>
          <a:prstGeom prst="rect">
            <a:avLst/>
          </a:prstGeom>
          <a:noFill/>
        </p:spPr>
      </p:pic>
      <p:pic>
        <p:nvPicPr>
          <p:cNvPr id="1036" name="Picture 12" descr="C:\Users\n.popov\AppData\Local\Microsoft\Windows\Temporary Internet Files\Content.IE5\DQQBZOGR\MC9004241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86190"/>
            <a:ext cx="3000396" cy="266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81363" y="2354263"/>
            <a:ext cx="2905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600" b="1" i="1"/>
              <a:t>AL</a:t>
            </a:r>
            <a:endParaRPr lang="ru-RU" sz="16600" b="1" i="1"/>
          </a:p>
        </p:txBody>
      </p:sp>
      <p:sp>
        <p:nvSpPr>
          <p:cNvPr id="3" name="Стрелка вверх 2"/>
          <p:cNvSpPr/>
          <p:nvPr/>
        </p:nvSpPr>
        <p:spPr>
          <a:xfrm>
            <a:off x="4572000" y="1865313"/>
            <a:ext cx="484188" cy="979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92413" y="481013"/>
            <a:ext cx="37798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Элемент </a:t>
            </a:r>
            <a:r>
              <a:rPr lang="en-US" sz="2800" b="1" i="1"/>
              <a:t>III</a:t>
            </a:r>
            <a:r>
              <a:rPr lang="ru-RU" sz="2800" b="1" i="1"/>
              <a:t>(</a:t>
            </a:r>
            <a:r>
              <a:rPr lang="en-US" sz="2800" b="1" i="1"/>
              <a:t>A</a:t>
            </a:r>
            <a:r>
              <a:rPr lang="ru-RU" sz="2800" b="1" i="1"/>
              <a:t>)</a:t>
            </a:r>
            <a:endParaRPr lang="en-US" sz="2800" b="1" i="1"/>
          </a:p>
          <a:p>
            <a:pPr algn="ctr"/>
            <a:r>
              <a:rPr lang="ru-RU" sz="2800" b="1" i="1"/>
              <a:t>группы таблицы </a:t>
            </a:r>
          </a:p>
          <a:p>
            <a:pPr algn="ctr"/>
            <a:r>
              <a:rPr lang="ru-RU" sz="2800" b="1" i="1"/>
              <a:t>Д.И. Менделеева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286000" y="364331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2643188"/>
            <a:ext cx="2443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/>
              <a:t>Элемент </a:t>
            </a:r>
          </a:p>
          <a:p>
            <a:pPr algn="ctr"/>
            <a:r>
              <a:rPr lang="ru-RU" sz="2800" b="1" i="1"/>
              <a:t>с порядковым </a:t>
            </a:r>
          </a:p>
          <a:p>
            <a:pPr algn="ctr"/>
            <a:r>
              <a:rPr lang="ru-RU" sz="2800" b="1" i="1"/>
              <a:t>№ 13, его     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929313" y="3571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3143250"/>
            <a:ext cx="1800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Элемент 3 -его</a:t>
            </a:r>
          </a:p>
          <a:p>
            <a:pPr algn="ctr"/>
            <a:r>
              <a:rPr lang="ru-RU" sz="2800" b="1" i="1"/>
              <a:t>периода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11675" y="46355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73163" y="5926138"/>
            <a:ext cx="764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Третий по распространенности в земной коре</a:t>
            </a:r>
          </a:p>
        </p:txBody>
      </p:sp>
      <p:pic>
        <p:nvPicPr>
          <p:cNvPr id="11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77800"/>
            <a:ext cx="2289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14313"/>
            <a:ext cx="2289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" y="3929063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название </a:t>
            </a:r>
          </a:p>
          <a:p>
            <a:r>
              <a:rPr lang="ru-RU" sz="2800" b="1" i="1"/>
              <a:t>образовано от лат.  «</a:t>
            </a:r>
            <a:r>
              <a:rPr lang="en-US" sz="2800" b="1" i="1"/>
              <a:t>Aluminis</a:t>
            </a:r>
            <a:r>
              <a:rPr lang="ru-RU" sz="2800" b="1" i="1"/>
              <a:t>»</a:t>
            </a:r>
            <a:r>
              <a:rPr lang="en-US" sz="2800" b="1" i="1"/>
              <a:t> – </a:t>
            </a:r>
            <a:r>
              <a:rPr lang="ru-RU" sz="2800" b="1" i="1"/>
              <a:t>квасцы</a:t>
            </a:r>
            <a:endParaRPr lang="ru-RU" sz="2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Ør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3429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Датский физик</a:t>
            </a:r>
          </a:p>
          <a:p>
            <a:r>
              <a:rPr lang="ru-RU" sz="4000" b="1" i="1"/>
              <a:t> Ганс Эрстед</a:t>
            </a:r>
          </a:p>
          <a:p>
            <a:r>
              <a:rPr lang="ru-RU" sz="4000" b="1" i="1"/>
              <a:t>(1777-1851) </a:t>
            </a:r>
            <a:endParaRPr lang="ru-RU" sz="400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1857375"/>
            <a:ext cx="3857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Впервые алюминий был получен  им </a:t>
            </a:r>
          </a:p>
          <a:p>
            <a:r>
              <a:rPr lang="ru-RU" sz="2800" b="1" i="1"/>
              <a:t>в 1825 году действием амальгамы калия </a:t>
            </a:r>
          </a:p>
          <a:p>
            <a:r>
              <a:rPr lang="ru-RU" sz="2800" b="1" i="1"/>
              <a:t>на хлорид алюминия с последующей отгонкой ртути.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4313" y="2071688"/>
            <a:ext cx="892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/>
              <a:t>Современное</a:t>
            </a:r>
          </a:p>
          <a:p>
            <a:pPr algn="ctr"/>
            <a:r>
              <a:rPr lang="ru-RU" sz="7200"/>
              <a:t>получение алюминия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Современные метод получения был разработан независимо друг от друга: американцем Чарльзом Холлом и французом Полем Эру в 1886 году.</a:t>
            </a:r>
          </a:p>
          <a:p>
            <a:r>
              <a:rPr lang="ru-RU" sz="2800" b="1" i="1"/>
              <a:t> </a:t>
            </a:r>
            <a:endParaRPr lang="ru-RU" b="1"/>
          </a:p>
        </p:txBody>
      </p:sp>
      <p:pic>
        <p:nvPicPr>
          <p:cNvPr id="9220" name="Picture 7" descr="http://www.uran.ru/rasrabotki/2008/section4/s4_5_2008_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428875"/>
            <a:ext cx="45005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2214563"/>
            <a:ext cx="4071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Он заключается в растворении оксида алюминия в расплаве криолита с последующим электролизом с использованием расходуемых коксовых или графитовых электродов.</a:t>
            </a:r>
          </a:p>
          <a:p>
            <a:r>
              <a:rPr lang="ru-RU" sz="2800" b="1" i="1"/>
              <a:t> </a:t>
            </a:r>
            <a:r>
              <a:rPr lang="ru-RU" sz="28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CharlesMartin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78288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642938"/>
            <a:ext cx="83169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/>
          </a:p>
          <a:p>
            <a:r>
              <a:rPr lang="ru-RU" sz="2800" b="1" i="1"/>
              <a:t>Будучи студентом Оберлинского колледжа, </a:t>
            </a:r>
          </a:p>
          <a:p>
            <a:r>
              <a:rPr lang="ru-RU" sz="2800" b="1" i="1"/>
              <a:t> он узнал, что можно разбогатеть и получить благодарность человечества,</a:t>
            </a:r>
          </a:p>
          <a:p>
            <a:r>
              <a:rPr lang="ru-RU" sz="2800" b="1" i="1"/>
              <a:t>если изобрести способ получения алюминия </a:t>
            </a:r>
          </a:p>
          <a:p>
            <a:r>
              <a:rPr lang="ru-RU" sz="2800" b="1" i="1"/>
              <a:t>в промышленных масштабах. </a:t>
            </a:r>
          </a:p>
          <a:p>
            <a:r>
              <a:rPr lang="ru-RU" sz="2800" b="1" i="1"/>
              <a:t>Как одержимый, Чарльз проводил эксперименты</a:t>
            </a:r>
          </a:p>
          <a:p>
            <a:r>
              <a:rPr lang="ru-RU" sz="2800" b="1" i="1"/>
              <a:t>по выработке алюминия путем </a:t>
            </a:r>
          </a:p>
          <a:p>
            <a:r>
              <a:rPr lang="ru-RU" sz="2800" b="1" i="1"/>
              <a:t>электролиза криолитно-глиноземного</a:t>
            </a:r>
          </a:p>
          <a:p>
            <a:r>
              <a:rPr lang="ru-RU" sz="2800" b="1" i="1"/>
              <a:t>расплава. </a:t>
            </a:r>
          </a:p>
          <a:p>
            <a:r>
              <a:rPr lang="ru-RU" sz="2800" b="1" i="1"/>
              <a:t>23 февраля 1886 года спустя год</a:t>
            </a:r>
          </a:p>
          <a:p>
            <a:r>
              <a:rPr lang="ru-RU" sz="2800" b="1" i="1"/>
              <a:t>после окончания колледжа Чарльз получил с помощью электролиза  первый алюминий.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00438" y="1071563"/>
            <a:ext cx="5143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/>
              <a:t>Холл Чарльз </a:t>
            </a:r>
          </a:p>
          <a:p>
            <a:r>
              <a:rPr lang="ru-RU" sz="4400" b="1" i="1"/>
              <a:t>(1863 – 1914) американский инженер-химик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ile:PaulHero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14563"/>
            <a:ext cx="3133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50" y="21431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Поль Эру (1863-1914) –</a:t>
            </a:r>
          </a:p>
          <a:p>
            <a:r>
              <a:rPr lang="ru-RU" sz="4000" b="1" i="1"/>
              <a:t>французский </a:t>
            </a:r>
          </a:p>
          <a:p>
            <a:r>
              <a:rPr lang="ru-RU" sz="4000" b="1" i="1"/>
              <a:t>инженер - химик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1889 году  открыл алюминиевый завод во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(Франция),  став его директором, он сконструировал электродуговую печь для выплавки стали, названную его именем; он разработал также электролитический способ получения алюминиевых сплавов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6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00250" y="214313"/>
            <a:ext cx="5399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/>
              <a:t>Нахождение в природе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286125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 rot="19340797">
            <a:off x="373063" y="763588"/>
            <a:ext cx="3571875" cy="314325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Важнейшим на сегодня минералом алюминия является </a:t>
            </a:r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боксит</a:t>
            </a:r>
            <a:endParaRPr lang="ru-RU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214185">
            <a:off x="5434013" y="806450"/>
            <a:ext cx="3571875" cy="314325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химический компонент боксита - глинозем (Al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(28 - 80%).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5938" y="214313"/>
            <a:ext cx="5240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/>
              <a:t>Физические свойства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571500"/>
            <a:ext cx="8643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pPr algn="ctr"/>
            <a:r>
              <a:rPr lang="ru-RU"/>
              <a:t>мягкий</a:t>
            </a:r>
          </a:p>
          <a:p>
            <a:pPr algn="ctr"/>
            <a:endParaRPr lang="ru-RU"/>
          </a:p>
          <a:p>
            <a:pPr algn="ctr"/>
            <a:r>
              <a:rPr lang="ru-RU"/>
              <a:t>легкий  (с малой плотностью – 2,7 г/см</a:t>
            </a:r>
            <a:r>
              <a:rPr lang="ru-RU" baseline="30000"/>
              <a:t>3</a:t>
            </a:r>
            <a:r>
              <a:rPr lang="ru-RU"/>
              <a:t>)</a:t>
            </a:r>
            <a:endParaRPr lang="ru-RU" baseline="30000"/>
          </a:p>
          <a:p>
            <a:pPr algn="ctr"/>
            <a:endParaRPr lang="ru-RU"/>
          </a:p>
          <a:p>
            <a:pPr algn="ctr"/>
            <a:r>
              <a:rPr lang="ru-RU"/>
              <a:t>с высокой тепло- и электропроводностью </a:t>
            </a:r>
          </a:p>
          <a:p>
            <a:pPr algn="ctr"/>
            <a:endParaRPr lang="ru-RU"/>
          </a:p>
          <a:p>
            <a:pPr algn="ctr"/>
            <a:r>
              <a:rPr lang="ru-RU"/>
              <a:t>легкоплавкий (температура плавления 660°C)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857250"/>
            <a:ext cx="781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серебристо-белый с характерным металлическим блеском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4714875"/>
            <a:ext cx="780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Занимает 1-е место в земной коре среди металлов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214938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Совокупность этих  важных свойств позволяет отнести алюминий к числу важнейших технических материалов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4071938"/>
            <a:ext cx="328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Э Т О  В А Ж Н О 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3857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928938"/>
            <a:ext cx="3957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4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7584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7584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8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800"/>
                            </p:stCondLst>
                            <p:childTnLst>
                              <p:par>
                                <p:cTn id="7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8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80"/>
                            </p:stCondLst>
                            <p:childTnLst>
                              <p:par>
                                <p:cTn id="8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  <p:bldP spid="5" grpId="0"/>
      <p:bldP spid="5" grpId="1"/>
      <p:bldP spid="6" grpId="0"/>
      <p:bldP spid="6" grpId="1"/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566</Words>
  <Application>Microsoft Office PowerPoint</Application>
  <PresentationFormat>Экран (4:3)</PresentationFormat>
  <Paragraphs>117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Николай Анатольевич</dc:creator>
  <cp:lastModifiedBy>Попов Николай Анатольевич</cp:lastModifiedBy>
  <cp:revision>5</cp:revision>
  <dcterms:created xsi:type="dcterms:W3CDTF">2013-06-06T06:18:47Z</dcterms:created>
  <dcterms:modified xsi:type="dcterms:W3CDTF">2013-06-06T07:05:38Z</dcterms:modified>
</cp:coreProperties>
</file>