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19" r:id="rId2"/>
    <p:sldId id="331" r:id="rId3"/>
    <p:sldId id="332" r:id="rId4"/>
    <p:sldId id="272" r:id="rId5"/>
    <p:sldId id="278" r:id="rId6"/>
    <p:sldId id="280" r:id="rId7"/>
    <p:sldId id="286" r:id="rId8"/>
    <p:sldId id="282" r:id="rId9"/>
    <p:sldId id="283" r:id="rId10"/>
    <p:sldId id="288" r:id="rId11"/>
    <p:sldId id="325" r:id="rId12"/>
    <p:sldId id="320" r:id="rId13"/>
    <p:sldId id="333" r:id="rId14"/>
    <p:sldId id="291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4660"/>
  </p:normalViewPr>
  <p:slideViewPr>
    <p:cSldViewPr>
      <p:cViewPr varScale="1">
        <p:scale>
          <a:sx n="69" d="100"/>
          <a:sy n="69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1C0FDB6-FE51-48E3-A532-D6EF8C7A41AD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AA2960-9982-47D1-A082-F9AB565290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1D8C-7B6C-43F2-AE62-CF2423984C54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F190-2BB8-4F98-A589-93FFB2DDB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1F20-11ED-4D16-9F16-7ACBFEE523B4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7405-450A-42D3-AF25-C238066ED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BFB8-FD0A-4E6A-9B3C-D37691DC70CD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D9C9-26A4-4B47-B370-EF8D9323BB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9A8B-957A-4CDC-B3DA-D1EC5FF2E2A9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A761-486C-43AB-A635-780946868C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907B-96C6-4424-80E1-EBC3581B28C1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E31E-9282-4F82-A51A-72A783285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6099-FA92-420B-B61D-AB547C36C9F1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1507-4627-405B-B5B9-74C815B11F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DE51-FA8D-4499-B380-F7B2E31E90BE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DA72-5603-4224-B045-D7AC3F3E9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735C-D9DC-48B7-AD01-E167DE9D4D48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A1E8-D3AF-45EF-80D1-D0BC522465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5D33-4E5C-4820-BFFB-76DDC51F7A13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E17F-ACA9-41D0-954D-0014BCFDE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D936-6B5E-490C-9894-6B93CC718343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C07C-C1E6-4687-9637-EA691B20D7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A3BE-B426-41C1-A466-B5DB239B05E7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72E4-C71E-4153-BA54-46B5A1DC12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939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503F4-27DE-43A5-BC75-309DF6133AB9}" type="datetimeFigureOut">
              <a:rPr lang="ru-RU"/>
              <a:pPr>
                <a:defRPr/>
              </a:pPr>
              <a:t>29.04.2013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DB3CDF-3E05-4125-89EB-EEFCC091F1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29945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19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8" y="188913"/>
            <a:ext cx="4440237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Шельфовые   зоны</a:t>
            </a: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196975"/>
            <a:ext cx="2808287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Баренцево,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Охотское моря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Северное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море</a:t>
            </a:r>
          </a:p>
          <a:p>
            <a:pPr eaLnBrk="0" hangingPunct="0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" name="Рисунок 2" descr="article-1210691-0643A435000005DC-860_468x310_pop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3357563"/>
            <a:ext cx="47545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300788" y="4292600"/>
            <a:ext cx="2628900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5040313" y="260350"/>
            <a:ext cx="4103687" cy="6408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 </a:t>
            </a:r>
            <a:r>
              <a:rPr lang="ru-RU" sz="3200" b="1">
                <a:latin typeface="Arial" charset="0"/>
              </a:rPr>
              <a:t>Стоимость</a:t>
            </a:r>
          </a:p>
          <a:p>
            <a:pPr algn="ctr"/>
            <a:r>
              <a:rPr lang="ru-RU" sz="3200" b="1">
                <a:latin typeface="Arial" charset="0"/>
              </a:rPr>
              <a:t> 1 тонны</a:t>
            </a:r>
          </a:p>
          <a:p>
            <a:pPr algn="ctr"/>
            <a:r>
              <a:rPr lang="ru-RU" sz="3200" b="1">
                <a:latin typeface="Arial" charset="0"/>
              </a:rPr>
              <a:t> нефти с шельфа </a:t>
            </a:r>
          </a:p>
          <a:p>
            <a:pPr algn="ctr"/>
            <a:r>
              <a:rPr lang="ru-RU" sz="3200" b="1">
                <a:latin typeface="Arial" charset="0"/>
              </a:rPr>
              <a:t>Саудовская Аравия</a:t>
            </a:r>
          </a:p>
          <a:p>
            <a:pPr algn="ctr"/>
            <a:r>
              <a:rPr lang="ru-RU" sz="3200" b="1">
                <a:latin typeface="Arial" charset="0"/>
              </a:rPr>
              <a:t>4–7</a:t>
            </a:r>
            <a:r>
              <a:rPr lang="en-US" sz="3200" b="1">
                <a:latin typeface="Arial" charset="0"/>
              </a:rPr>
              <a:t> $</a:t>
            </a:r>
          </a:p>
          <a:p>
            <a:pPr algn="ctr"/>
            <a:r>
              <a:rPr lang="ru-RU" sz="3200" b="1">
                <a:latin typeface="Arial" charset="0"/>
              </a:rPr>
              <a:t> США 60–80</a:t>
            </a:r>
            <a:r>
              <a:rPr lang="en-US" sz="3200" b="1">
                <a:latin typeface="Arial" charset="0"/>
              </a:rPr>
              <a:t> $</a:t>
            </a:r>
            <a:endParaRPr lang="ru-RU" sz="3200" b="1">
              <a:latin typeface="Arial" charset="0"/>
            </a:endParaRPr>
          </a:p>
          <a:p>
            <a:pPr algn="ctr"/>
            <a:r>
              <a:rPr lang="ru-RU" sz="3200" b="1">
                <a:latin typeface="Arial" charset="0"/>
              </a:rPr>
              <a:t> Район Северного</a:t>
            </a:r>
          </a:p>
          <a:p>
            <a:pPr algn="ctr"/>
            <a:r>
              <a:rPr lang="ru-RU" sz="3200" b="1">
                <a:latin typeface="Arial" charset="0"/>
              </a:rPr>
              <a:t> моря </a:t>
            </a:r>
          </a:p>
          <a:p>
            <a:pPr algn="ctr"/>
            <a:r>
              <a:rPr lang="ru-RU" sz="3200" b="1">
                <a:latin typeface="Arial" charset="0"/>
              </a:rPr>
              <a:t>75–100</a:t>
            </a:r>
            <a:r>
              <a:rPr lang="en-US" sz="3200" b="1">
                <a:latin typeface="Arial" charset="0"/>
              </a:rPr>
              <a:t> $</a:t>
            </a:r>
            <a:endParaRPr lang="ru-RU" sz="3200" b="1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115888"/>
            <a:ext cx="8686800" cy="15843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dirty="0" smtClean="0">
                <a:effectLst/>
                <a:latin typeface="Arial" charset="0"/>
              </a:rPr>
              <a:t>Назовите выделенные страны. Каков принцип их выделения? Название организации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700213"/>
            <a:ext cx="8686800" cy="43799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5059" name="Picture 4" descr="оп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694848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6948488" y="1700213"/>
            <a:ext cx="2195512" cy="5157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Arial" charset="0"/>
              </a:rPr>
              <a:t>Саудовская</a:t>
            </a:r>
          </a:p>
          <a:p>
            <a:pPr algn="ctr"/>
            <a:r>
              <a:rPr lang="ru-RU" sz="2400" dirty="0">
                <a:latin typeface="Arial" charset="0"/>
              </a:rPr>
              <a:t> Аравия</a:t>
            </a:r>
          </a:p>
          <a:p>
            <a:pPr algn="ctr"/>
            <a:r>
              <a:rPr lang="ru-RU" sz="2400" dirty="0">
                <a:latin typeface="Arial" charset="0"/>
              </a:rPr>
              <a:t>Кувейт</a:t>
            </a:r>
          </a:p>
          <a:p>
            <a:pPr algn="ctr"/>
            <a:r>
              <a:rPr lang="ru-RU" sz="2400" dirty="0">
                <a:latin typeface="Arial" charset="0"/>
              </a:rPr>
              <a:t>Катар</a:t>
            </a:r>
          </a:p>
          <a:p>
            <a:pPr algn="ctr"/>
            <a:r>
              <a:rPr lang="ru-RU" sz="2400" dirty="0">
                <a:latin typeface="Arial" charset="0"/>
              </a:rPr>
              <a:t>ОАЭ</a:t>
            </a:r>
          </a:p>
          <a:p>
            <a:pPr algn="ctr"/>
            <a:r>
              <a:rPr lang="ru-RU" sz="2400" dirty="0">
                <a:latin typeface="Arial" charset="0"/>
              </a:rPr>
              <a:t>Иран</a:t>
            </a:r>
          </a:p>
          <a:p>
            <a:pPr algn="ctr"/>
            <a:r>
              <a:rPr lang="ru-RU" sz="2400" dirty="0">
                <a:latin typeface="Arial" charset="0"/>
              </a:rPr>
              <a:t>Ирак</a:t>
            </a:r>
          </a:p>
          <a:p>
            <a:pPr algn="ctr"/>
            <a:r>
              <a:rPr lang="ru-RU" sz="2400" dirty="0">
                <a:latin typeface="Arial" charset="0"/>
              </a:rPr>
              <a:t>Индонезия</a:t>
            </a:r>
          </a:p>
          <a:p>
            <a:pPr algn="ctr"/>
            <a:r>
              <a:rPr lang="ru-RU" sz="2400" dirty="0">
                <a:latin typeface="Arial" charset="0"/>
              </a:rPr>
              <a:t>Алжир</a:t>
            </a:r>
          </a:p>
          <a:p>
            <a:pPr algn="ctr"/>
            <a:r>
              <a:rPr lang="ru-RU" sz="2400" dirty="0">
                <a:latin typeface="Arial" charset="0"/>
              </a:rPr>
              <a:t>Ливия</a:t>
            </a:r>
          </a:p>
          <a:p>
            <a:pPr algn="ctr"/>
            <a:r>
              <a:rPr lang="ru-RU" sz="2400" dirty="0">
                <a:latin typeface="Arial" charset="0"/>
              </a:rPr>
              <a:t>Нигерия</a:t>
            </a:r>
          </a:p>
          <a:p>
            <a:pPr algn="ctr"/>
            <a:r>
              <a:rPr lang="ru-RU" sz="2400" dirty="0">
                <a:latin typeface="Arial" charset="0"/>
              </a:rPr>
              <a:t>Венесуэла</a:t>
            </a:r>
          </a:p>
          <a:p>
            <a:pPr algn="ctr"/>
            <a:endParaRPr lang="ru-RU" dirty="0">
              <a:latin typeface="Arial" charset="0"/>
            </a:endParaRPr>
          </a:p>
          <a:p>
            <a:pPr algn="ctr"/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0"/>
            <a:ext cx="8686800" cy="765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800" cap="none" dirty="0" smtClean="0">
                <a:effectLst/>
              </a:rPr>
              <a:t/>
            </a:r>
            <a:br>
              <a:rPr lang="ru-RU" sz="2800" cap="none" dirty="0" smtClean="0">
                <a:effectLst/>
              </a:rPr>
            </a:br>
            <a:r>
              <a:rPr lang="ru-RU" sz="2800" cap="none" dirty="0" smtClean="0">
                <a:effectLst/>
              </a:rPr>
              <a:t>Чем объяснить существование «нефтяных мостов»</a:t>
            </a:r>
          </a:p>
        </p:txBody>
      </p:sp>
      <p:pic>
        <p:nvPicPr>
          <p:cNvPr id="4608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28957" t="48454" r="28581" b="7803"/>
          <a:stretch>
            <a:fillRect/>
          </a:stretch>
        </p:blipFill>
        <p:spPr>
          <a:xfrm>
            <a:off x="1631950" y="1554163"/>
            <a:ext cx="6032500" cy="4525962"/>
          </a:xfrm>
        </p:spPr>
      </p:pic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 cstate="print"/>
          <a:srcRect l="28957" t="48454" r="28581" b="7803"/>
          <a:stretch>
            <a:fillRect/>
          </a:stretch>
        </p:blipFill>
        <p:spPr bwMode="auto">
          <a:xfrm>
            <a:off x="26988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C:\Users\111\Desktop\s78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157788"/>
            <a:ext cx="64928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916832"/>
            <a:ext cx="8686800" cy="2882949"/>
          </a:xfrm>
        </p:spPr>
        <p:txBody>
          <a:bodyPr/>
          <a:lstStyle/>
          <a:p>
            <a:pPr lvl="1" algn="ctr">
              <a:buFont typeface="Wingdings 2" pitchFamily="18" charset="2"/>
              <a:buNone/>
            </a:pPr>
            <a:r>
              <a:rPr lang="ru-RU" sz="6000" b="1" dirty="0" smtClean="0">
                <a:latin typeface="Verdana" pitchFamily="34" charset="0"/>
              </a:rPr>
              <a:t>ПЕРЕРАБОТКА</a:t>
            </a:r>
          </a:p>
          <a:p>
            <a:pPr lvl="1" algn="ctr">
              <a:buFont typeface="Wingdings 2" pitchFamily="18" charset="2"/>
              <a:buNone/>
            </a:pPr>
            <a:r>
              <a:rPr lang="ru-RU" sz="6000" b="1" dirty="0" smtClean="0">
                <a:latin typeface="Verdana" pitchFamily="34" charset="0"/>
              </a:rPr>
              <a:t> НЕФТИ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Установка </a:t>
            </a:r>
            <a:b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для первичной переработки нефти</a:t>
            </a:r>
          </a:p>
        </p:txBody>
      </p:sp>
      <p:pic>
        <p:nvPicPr>
          <p:cNvPr id="3" name="Picture 4" descr="нефтеперерабатывающий завод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7214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Фракции, образующиеся при перегонке нефти, и их применение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628775"/>
          <a:ext cx="8763000" cy="5088740"/>
        </p:xfrm>
        <a:graphic>
          <a:graphicData uri="http://schemas.openxmlformats.org/drawingml/2006/table">
            <a:tbl>
              <a:tblPr/>
              <a:tblGrid>
                <a:gridCol w="2921000"/>
                <a:gridCol w="2884488"/>
                <a:gridCol w="2957512"/>
              </a:tblGrid>
              <a:tr h="176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EEE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Название фракции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93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EEE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Состав углеводородов,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EEE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CEEEE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кип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EEE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EEE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°C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EEEE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93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EEE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Применение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EEE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фракции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EEEE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9393"/>
                    </a:solidFill>
                  </a:tcPr>
                </a:tc>
              </a:tr>
              <a:tr h="70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</a:tr>
              <a:tr h="69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</a:tr>
              <a:tr h="69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</a:tr>
              <a:tr h="61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</a:tr>
              <a:tr h="61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8A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2" descr="C:\Users\111\Desktop\фото мак\неф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4932363" y="2852738"/>
            <a:ext cx="42116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 u="sng" dirty="0">
                <a:solidFill>
                  <a:srgbClr val="FF0000"/>
                </a:solidFill>
              </a:rPr>
              <a:t>Саудовская  Аравия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-крупнейшая страна-производитель нефти </a:t>
            </a:r>
            <a:br>
              <a:rPr lang="ru-RU" sz="2800" b="1" dirty="0"/>
            </a:br>
            <a:r>
              <a:rPr lang="ru-RU" sz="2800" b="1" dirty="0"/>
              <a:t>в мире:</a:t>
            </a:r>
          </a:p>
          <a:p>
            <a:pPr eaLnBrk="0" hangingPunct="0"/>
            <a:r>
              <a:rPr lang="ru-RU" sz="2800" b="1" dirty="0"/>
              <a:t> 11,1 </a:t>
            </a:r>
            <a:r>
              <a:rPr lang="ru-RU" sz="2800" b="1" dirty="0" err="1"/>
              <a:t>млн</a:t>
            </a:r>
            <a:r>
              <a:rPr lang="ru-RU" sz="2800" b="1" dirty="0"/>
              <a:t> </a:t>
            </a:r>
            <a:r>
              <a:rPr lang="ru-RU" sz="2800" b="1" dirty="0" err="1"/>
              <a:t>бареллей</a:t>
            </a:r>
            <a:r>
              <a:rPr lang="ru-RU" sz="2800" b="1" dirty="0"/>
              <a:t> в день</a:t>
            </a:r>
          </a:p>
          <a:p>
            <a:pPr eaLnBrk="0" hangingPunct="0"/>
            <a:r>
              <a:rPr lang="ru-RU" sz="2800" b="1" dirty="0"/>
              <a:t> около 77 месторождений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0" y="598488"/>
            <a:ext cx="4787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Персидский залив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-один из главных районов по запасам нефти </a:t>
            </a:r>
          </a:p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главный район добычи нефти</a:t>
            </a:r>
          </a:p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главный район экспорта нефти</a:t>
            </a:r>
          </a:p>
        </p:txBody>
      </p:sp>
      <p:pic>
        <p:nvPicPr>
          <p:cNvPr id="5" name="Рисунок 1" descr="pers_zali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8" y="2852738"/>
            <a:ext cx="441960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1" descr="oil_we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0"/>
            <a:ext cx="39243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1916113"/>
            <a:ext cx="406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ru-RU" sz="3600" b="1"/>
              <a:t> </a:t>
            </a:r>
          </a:p>
        </p:txBody>
      </p:sp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 cstate="print"/>
          <a:srcRect l="19022" t="28816" r="26257" b="24023"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0" y="6021388"/>
            <a:ext cx="91440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Назовите 3 страны, на территории которых  находятся крупнейшие  месторождения </a:t>
            </a:r>
          </a:p>
          <a:p>
            <a:pPr algn="ctr"/>
            <a:r>
              <a:rPr lang="ru-RU">
                <a:latin typeface="Arial" charset="0"/>
              </a:rPr>
              <a:t>данного региона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raqi oilfie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3040063"/>
            <a:ext cx="46434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395288" y="260350"/>
            <a:ext cx="8208962" cy="7699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И Р А </a:t>
            </a:r>
            <a:r>
              <a:rPr lang="ru-RU" sz="4400" b="1" dirty="0" smtClean="0">
                <a:solidFill>
                  <a:srgbClr val="FF0000"/>
                </a:solidFill>
              </a:rPr>
              <a:t>Н                    К У В Е Й 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 descr="3RIA-440102-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25" y="3011488"/>
            <a:ext cx="43211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250825" y="1341438"/>
            <a:ext cx="42497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Основные месторождения: </a:t>
            </a:r>
            <a:r>
              <a:rPr lang="ru-RU" sz="2800" b="1" dirty="0" err="1"/>
              <a:t>Ажел</a:t>
            </a:r>
            <a:r>
              <a:rPr lang="ru-RU" sz="2800" b="1" dirty="0"/>
              <a:t>, </a:t>
            </a:r>
            <a:r>
              <a:rPr lang="ru-RU" sz="2800" b="1" dirty="0" err="1"/>
              <a:t>Киркук</a:t>
            </a:r>
            <a:r>
              <a:rPr lang="ru-RU" sz="2800" b="1" dirty="0"/>
              <a:t>,  </a:t>
            </a:r>
            <a:r>
              <a:rPr lang="ru-RU" sz="2800" b="1" dirty="0" err="1"/>
              <a:t>Меджун</a:t>
            </a:r>
            <a:endParaRPr lang="ru-RU" sz="2800" b="1" dirty="0"/>
          </a:p>
        </p:txBody>
      </p:sp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 rot="10800000" flipV="1">
            <a:off x="4664075" y="1314450"/>
            <a:ext cx="43211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Основные месторождения: Большой </a:t>
            </a:r>
            <a:r>
              <a:rPr lang="ru-RU" sz="2800" b="1" dirty="0" err="1"/>
              <a:t>Бурган</a:t>
            </a:r>
            <a:r>
              <a:rPr lang="ru-RU" sz="2800" b="1" dirty="0"/>
              <a:t>, </a:t>
            </a:r>
            <a:r>
              <a:rPr lang="ru-RU" sz="2800" b="1" dirty="0" err="1"/>
              <a:t>Магва</a:t>
            </a:r>
            <a:r>
              <a:rPr lang="ru-RU" sz="2800" b="1" dirty="0"/>
              <a:t> и </a:t>
            </a:r>
            <a:r>
              <a:rPr lang="ru-RU" sz="2800" b="1" dirty="0" err="1"/>
              <a:t>Ахмади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il_we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3213100"/>
            <a:ext cx="38512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0" y="188913"/>
            <a:ext cx="9144000" cy="1446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   О А Э              </a:t>
            </a:r>
            <a:r>
              <a:rPr lang="ru-RU" sz="4400" b="1" dirty="0">
                <a:solidFill>
                  <a:srgbClr val="FF0000"/>
                </a:solidFill>
                <a:latin typeface="Arial" charset="0"/>
              </a:rPr>
              <a:t>В Е Н Е С У Э Л А</a:t>
            </a:r>
          </a:p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3213100"/>
            <a:ext cx="52911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3852863" y="1635125"/>
            <a:ext cx="52927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        Оринокский район</a:t>
            </a:r>
          </a:p>
          <a:p>
            <a:r>
              <a:rPr lang="ru-RU" sz="2800" b="1"/>
              <a:t>     основные месторождения </a:t>
            </a:r>
            <a:r>
              <a:rPr lang="ru-RU" sz="2800" b="1">
                <a:latin typeface="Arial" charset="0"/>
              </a:rPr>
              <a:t>– </a:t>
            </a:r>
            <a:br>
              <a:rPr lang="ru-RU" sz="2800" b="1">
                <a:latin typeface="Arial" charset="0"/>
              </a:rPr>
            </a:br>
            <a:r>
              <a:rPr lang="ru-RU" sz="2800" b="1">
                <a:latin typeface="Arial" charset="0"/>
              </a:rPr>
              <a:t>         </a:t>
            </a:r>
            <a:r>
              <a:rPr lang="ru-RU" sz="2800" b="1"/>
              <a:t>в заливе Маракайбо</a:t>
            </a:r>
          </a:p>
        </p:txBody>
      </p:sp>
      <p:sp>
        <p:nvSpPr>
          <p:cNvPr id="39941" name="Прямоугольник 4"/>
          <p:cNvSpPr>
            <a:spLocks noChangeArrowheads="1"/>
          </p:cNvSpPr>
          <p:nvPr/>
        </p:nvSpPr>
        <p:spPr bwMode="auto">
          <a:xfrm rot="10800000" flipV="1">
            <a:off x="1588" y="1635125"/>
            <a:ext cx="38512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Основные районы    запасов: Абу-Даби, Дубай, Шарджа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765175"/>
            <a:ext cx="90360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sz="3200" b="1"/>
              <a:t> </a:t>
            </a:r>
            <a:r>
              <a:rPr lang="ru-RU" sz="2400" b="1"/>
              <a:t>около 35 000 месторождений                  </a:t>
            </a:r>
            <a:r>
              <a:rPr lang="ru-RU" b="1">
                <a:latin typeface="Arial" charset="0"/>
              </a:rPr>
              <a:t>Основные районы:</a:t>
            </a:r>
            <a:r>
              <a:rPr lang="ru-RU" b="1"/>
              <a:t> </a:t>
            </a:r>
          </a:p>
          <a:p>
            <a:r>
              <a:rPr lang="ru-RU" sz="2800" b="1"/>
              <a:t>• главные нефтедобывающие  </a:t>
            </a:r>
            <a:r>
              <a:rPr lang="ru-RU" b="1"/>
              <a:t>              </a:t>
            </a:r>
            <a:r>
              <a:rPr lang="ru-RU" sz="2800" b="1">
                <a:latin typeface="Arial" charset="0"/>
              </a:rPr>
              <a:t>Сахарский  район </a:t>
            </a:r>
            <a:r>
              <a:rPr lang="ru-RU" sz="2400" b="1">
                <a:latin typeface="Arial" charset="0"/>
              </a:rPr>
              <a:t>  </a:t>
            </a:r>
            <a:r>
              <a:rPr lang="ru-RU" b="1">
                <a:latin typeface="Arial" charset="0"/>
              </a:rPr>
              <a:t/>
            </a:r>
            <a:br>
              <a:rPr lang="ru-RU" b="1">
                <a:latin typeface="Arial" charset="0"/>
              </a:rPr>
            </a:br>
            <a:r>
              <a:rPr lang="ru-RU" sz="2800" b="1">
                <a:latin typeface="Arial" charset="0"/>
              </a:rPr>
              <a:t>      районы:</a:t>
            </a:r>
          </a:p>
          <a:p>
            <a:r>
              <a:rPr lang="ru-RU" sz="2400" b="1">
                <a:latin typeface="Arial" charset="0"/>
              </a:rPr>
              <a:t>Техас, Луизиана, Аляска,</a:t>
            </a:r>
            <a:r>
              <a:rPr lang="ru-RU" b="1">
                <a:latin typeface="Arial" charset="0"/>
              </a:rPr>
              <a:t>                       </a:t>
            </a:r>
            <a:r>
              <a:rPr lang="ru-RU" sz="2800" b="1">
                <a:latin typeface="Arial" charset="0"/>
              </a:rPr>
              <a:t>район  Гвинейского</a:t>
            </a:r>
          </a:p>
          <a:p>
            <a:r>
              <a:rPr lang="ru-RU" sz="2800" b="1">
                <a:latin typeface="Arial" charset="0"/>
              </a:rPr>
              <a:t> </a:t>
            </a:r>
            <a:r>
              <a:rPr lang="ru-RU" sz="2400" b="1">
                <a:latin typeface="Arial" charset="0"/>
              </a:rPr>
              <a:t>Калифорния,   </a:t>
            </a:r>
            <a:r>
              <a:rPr lang="ru-RU" sz="2800" b="1">
                <a:latin typeface="Arial" charset="0"/>
              </a:rPr>
              <a:t>                             залива</a:t>
            </a:r>
            <a:br>
              <a:rPr lang="ru-RU" sz="2800" b="1">
                <a:latin typeface="Arial" charset="0"/>
              </a:rPr>
            </a:br>
            <a:r>
              <a:rPr lang="ru-RU" sz="2800" b="1">
                <a:latin typeface="Arial" charset="0"/>
              </a:rPr>
              <a:t>  </a:t>
            </a:r>
            <a:r>
              <a:rPr lang="ru-RU" sz="2400" b="1">
                <a:latin typeface="Arial" charset="0"/>
              </a:rPr>
              <a:t>Мексиканский залив</a:t>
            </a:r>
          </a:p>
          <a:p>
            <a:pPr eaLnBrk="0" hangingPunct="0"/>
            <a:endParaRPr lang="ru-RU" sz="2400" b="1">
              <a:latin typeface="Arial" charset="0"/>
            </a:endParaRPr>
          </a:p>
          <a:p>
            <a:r>
              <a:rPr lang="ru-RU" sz="2400" b="1">
                <a:latin typeface="Arial" charset="0"/>
              </a:rPr>
              <a:t>                                                          </a:t>
            </a: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hlink"/>
                </a:solidFill>
              </a:rPr>
              <a:t>С Ш А                         </a:t>
            </a:r>
            <a:r>
              <a:rPr lang="ru-RU" sz="4000" b="1">
                <a:solidFill>
                  <a:schemeClr val="hlink"/>
                </a:solidFill>
                <a:latin typeface="Arial" charset="0"/>
              </a:rPr>
              <a:t>А Ф Р И К А</a:t>
            </a:r>
          </a:p>
          <a:p>
            <a:endParaRPr lang="ru-RU" sz="4000" b="1">
              <a:solidFill>
                <a:schemeClr val="hlink"/>
              </a:solidFill>
            </a:endParaRPr>
          </a:p>
        </p:txBody>
      </p:sp>
      <p:pic>
        <p:nvPicPr>
          <p:cNvPr id="40963" name="Picture 6" descr="аля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8050"/>
            <a:ext cx="485933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аф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429000"/>
            <a:ext cx="4284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836613"/>
            <a:ext cx="85693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/>
              <a:t>• 8-е место по запасам нефти в мире (5</a:t>
            </a:r>
            <a:r>
              <a:rPr lang="ru-RU" sz="3200" b="1">
                <a:latin typeface="Arial" charset="0"/>
              </a:rPr>
              <a:t> </a:t>
            </a:r>
            <a:r>
              <a:rPr lang="ru-RU" sz="3200" b="1"/>
              <a:t>%)</a:t>
            </a:r>
          </a:p>
          <a:p>
            <a:pPr eaLnBrk="0" hangingPunct="0"/>
            <a:r>
              <a:rPr lang="ru-RU" sz="3200" b="1"/>
              <a:t>• 2-е место по добыче нефти в мире</a:t>
            </a:r>
          </a:p>
          <a:p>
            <a:pPr eaLnBrk="0" hangingPunct="0"/>
            <a:r>
              <a:rPr lang="ru-RU" sz="3200" b="1"/>
              <a:t>• 9,5 млн бареллей в день</a:t>
            </a:r>
          </a:p>
          <a:p>
            <a:pPr eaLnBrk="0" hangingPunct="0"/>
            <a:r>
              <a:rPr lang="ru-RU" sz="3200" b="1"/>
              <a:t>• эксплуатируются около 1200 нефтяных месторождений</a:t>
            </a: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2195736" y="188913"/>
            <a:ext cx="5256583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Р О С С И Я</a:t>
            </a:r>
          </a:p>
        </p:txBody>
      </p:sp>
      <p:pic>
        <p:nvPicPr>
          <p:cNvPr id="4" name="Рисунок 4" descr="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924175"/>
            <a:ext cx="499745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365104"/>
            <a:ext cx="3339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 баррель = 158,988 литра</a:t>
            </a:r>
          </a:p>
          <a:p>
            <a:r>
              <a:rPr lang="ru-RU" sz="2000" b="1" dirty="0" smtClean="0"/>
              <a:t>1 баррель в сутки -  50 тонн </a:t>
            </a:r>
          </a:p>
          <a:p>
            <a:r>
              <a:rPr lang="ru-RU" sz="2000" b="1" dirty="0" smtClean="0"/>
              <a:t>                                   в год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052513"/>
            <a:ext cx="896461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 dirty="0"/>
              <a:t> главная нефтяная база РФ            даёт ¼, второй</a:t>
            </a:r>
          </a:p>
          <a:p>
            <a:pPr eaLnBrk="0" hangingPunct="0"/>
            <a:r>
              <a:rPr lang="ru-RU" sz="3200" b="1" dirty="0"/>
              <a:t> дает 2/3 нефти страны              регион по добыче              </a:t>
            </a:r>
          </a:p>
          <a:p>
            <a:pPr eaLnBrk="0" hangingPunct="0"/>
            <a:r>
              <a:rPr lang="ru-RU" sz="3200" b="1" dirty="0"/>
              <a:t> уникальное месторождение</a:t>
            </a:r>
          </a:p>
          <a:p>
            <a:pPr eaLnBrk="0" hangingPunct="0"/>
            <a:r>
              <a:rPr lang="ru-RU" sz="3200" b="1" dirty="0"/>
              <a:t> – </a:t>
            </a:r>
            <a:r>
              <a:rPr lang="ru-RU" sz="3600" b="1" dirty="0" err="1">
                <a:solidFill>
                  <a:srgbClr val="FF0000"/>
                </a:solidFill>
              </a:rPr>
              <a:t>Самотлорское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0" y="260350"/>
            <a:ext cx="91440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/>
              <a:t>Западно</a:t>
            </a:r>
            <a:r>
              <a:rPr lang="ru-RU" sz="2800" b="1" dirty="0"/>
              <a:t> - Сибирский район     </a:t>
            </a:r>
            <a:r>
              <a:rPr lang="ru-RU" sz="2800" b="1" dirty="0" smtClean="0"/>
              <a:t> 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Волго-Уральский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район</a:t>
            </a:r>
          </a:p>
        </p:txBody>
      </p:sp>
      <p:pic>
        <p:nvPicPr>
          <p:cNvPr id="4" name="Рисунок 3" descr="213_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3"/>
            <a:ext cx="45370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 descr="BUROV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57563"/>
            <a:ext cx="42497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1870</TotalTime>
  <Words>282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Назовите выделенные страны. Каков принцип их выделения? Название организации</vt:lpstr>
      <vt:lpstr> Чем объяснить существование «нефтяных мостов»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RockNRolf</dc:creator>
  <cp:lastModifiedBy>RockNRolf</cp:lastModifiedBy>
  <cp:revision>104</cp:revision>
  <dcterms:created xsi:type="dcterms:W3CDTF">2012-11-23T21:02:23Z</dcterms:created>
  <dcterms:modified xsi:type="dcterms:W3CDTF">2013-04-29T19:59:35Z</dcterms:modified>
</cp:coreProperties>
</file>