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B85201-484E-4634-8C42-5DBF54B519C2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628566-C690-4F06-9E12-2C626D0C02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28566-C690-4F06-9E12-2C626D0C026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28566-C690-4F06-9E12-2C626D0C026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28566-C690-4F06-9E12-2C626D0C026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28566-C690-4F06-9E12-2C626D0C026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28566-C690-4F06-9E12-2C626D0C026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28566-C690-4F06-9E12-2C626D0C026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28566-C690-4F06-9E12-2C626D0C026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28566-C690-4F06-9E12-2C626D0C026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28566-C690-4F06-9E12-2C626D0C026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28566-C690-4F06-9E12-2C626D0C026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28566-C690-4F06-9E12-2C626D0C0269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 descr="7d4c8ab3019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857375"/>
            <a:ext cx="8358188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8" descr="a73e8cfc887b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75" y="5214938"/>
            <a:ext cx="7874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9" descr="a73e8cfc887b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29063"/>
            <a:ext cx="928688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0" descr="a73e8cfc887b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75" y="5643563"/>
            <a:ext cx="92868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1" descr="a73e8cfc887b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7438" y="5786438"/>
            <a:ext cx="928687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12" descr="a73e8cfc887b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2438" y="4857750"/>
            <a:ext cx="928687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13" descr="a73e8cfc887b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86625" y="5715000"/>
            <a:ext cx="92868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4" descr="a73e8cfc887b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0" y="5857875"/>
            <a:ext cx="7874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GOST type B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7030A0"/>
                </a:solidFill>
                <a:latin typeface="GOST type B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12/18/2011</a:t>
            </a:fld>
            <a:endParaRPr lang="en-US"/>
          </a:p>
        </p:txBody>
      </p:sp>
      <p:sp>
        <p:nvSpPr>
          <p:cNvPr id="1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12/18/2011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 descr="7d4c8ab3019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3" y="142875"/>
            <a:ext cx="3786187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12/18/2011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12/18/2011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 descr="a73e8cfc887b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5857875"/>
            <a:ext cx="78581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8" descr="7d4c8ab3019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3714750"/>
            <a:ext cx="8572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278605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7030A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12/18/2011</a:t>
            </a:fld>
            <a:endParaRPr lang="en-US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12/18/2011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12/18/2011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12/18/2011</a:t>
            </a:fld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7" descr="a73e8cfc887b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5" y="5214938"/>
            <a:ext cx="7874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8" descr="a73e8cfc887b.png"/>
          <p:cNvPicPr>
            <a:picLocks noChangeAspect="1"/>
          </p:cNvPicPr>
          <p:nvPr/>
        </p:nvPicPr>
        <p:blipFill>
          <a:blip r:embed="rId3" cstate="print"/>
          <a:srcRect l="15385" b="47826"/>
          <a:stretch>
            <a:fillRect/>
          </a:stretch>
        </p:blipFill>
        <p:spPr bwMode="auto">
          <a:xfrm>
            <a:off x="142875" y="5715000"/>
            <a:ext cx="78581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9" descr="a73e8cfc887b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75" y="5643563"/>
            <a:ext cx="92868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0" descr="a73e8cfc887b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38" y="5786438"/>
            <a:ext cx="928687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1" descr="a73e8cfc887b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2438" y="4857750"/>
            <a:ext cx="928687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2" descr="a73e8cfc887b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6625" y="5715000"/>
            <a:ext cx="92868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3" descr="a73e8cfc887b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0" y="5857875"/>
            <a:ext cx="7874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12/18/2011</a:t>
            </a:fld>
            <a:endParaRPr lang="en-US"/>
          </a:p>
        </p:txBody>
      </p:sp>
      <p:sp>
        <p:nvSpPr>
          <p:cNvPr id="10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 descr="7d4c8ab3019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14313"/>
            <a:ext cx="3500438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12/18/2011</a:t>
            </a:fld>
            <a:endParaRPr lang="en-US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 descr="7d4c8ab3019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4572000"/>
            <a:ext cx="8643937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12/18/2011</a:t>
            </a:fld>
            <a:endParaRPr lang="en-US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6" descr="7d4c8ab3019e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5750" y="0"/>
            <a:ext cx="8643938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EAF463A-BC7C-46EE-9F1E-7F377CCA4891}" type="datetimeFigureOut">
              <a:rPr lang="en-US" smtClean="0"/>
              <a:pPr/>
              <a:t>12/18/2011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002060"/>
          </a:solidFill>
          <a:latin typeface="GOST type B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GOST type B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GOST type B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GOST type B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GOST type B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GOST type B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GOST type B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GOST type B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GOST type B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7030A0"/>
          </a:solidFill>
          <a:latin typeface="GOST type B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7030A0"/>
          </a:solidFill>
          <a:latin typeface="GOST type B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030A0"/>
          </a:solidFill>
          <a:latin typeface="GOST type B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7030A0"/>
          </a:solidFill>
          <a:latin typeface="GOST type B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7030A0"/>
          </a:solidFill>
          <a:latin typeface="GOST type B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B%D0%B0%D1%82%D0%B8%D0%BD%D1%81%D0%BA%D0%B8%D0%B9_%D1%8F%D0%B7%D1%8B%D0%B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.wikipedia.org/wiki/%D0%91%D0%B8%D0%BE%D0%BB%D0%BE%D0%B3%D0%B8%D1%87%D0%B5%D1%81%D0%BA%D0%B0%D1%8F_%D1%8D%D0%B2%D0%BE%D0%BB%D1%8E%D1%86%D0%B8%D1%8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ru-RU" u="sng" dirty="0" smtClean="0"/>
              <a:t>Адаптация пятиклассников</a:t>
            </a:r>
            <a:endParaRPr lang="ru-RU" u="sng" dirty="0"/>
          </a:p>
        </p:txBody>
      </p:sp>
      <p:pic>
        <p:nvPicPr>
          <p:cNvPr id="2050" name="Picture 2" descr="G:\ульяновск\DSC0636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201"/>
            <a:ext cx="7772400" cy="1676399"/>
          </a:xfrm>
        </p:spPr>
        <p:txBody>
          <a:bodyPr/>
          <a:lstStyle/>
          <a:p>
            <a:endParaRPr lang="ru-RU" sz="3600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u="sng" dirty="0" smtClean="0"/>
              <a:t>Не забывайте: </a:t>
            </a:r>
            <a:r>
              <a:rPr lang="ru-RU" b="1" i="1" dirty="0" smtClean="0"/>
              <a:t>«Ученик и учитель – союзники. Обучение должно быть бесконфликтным»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800" b="1" i="1" dirty="0" smtClean="0"/>
              <a:t>Учитесь учить не уча!</a:t>
            </a:r>
            <a:endParaRPr lang="ru-RU" sz="2800" b="1" i="1" dirty="0"/>
          </a:p>
        </p:txBody>
      </p:sp>
      <p:pic>
        <p:nvPicPr>
          <p:cNvPr id="3074" name="Picture 2" descr="G:\ульяновск\DSC0631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u="sng" dirty="0" smtClean="0"/>
              <a:t>Психологи выделяют следующие </a:t>
            </a:r>
            <a:r>
              <a:rPr lang="ru-RU" sz="3200" u="sng" dirty="0" err="1" smtClean="0"/>
              <a:t>кретерии</a:t>
            </a:r>
            <a:r>
              <a:rPr lang="ru-RU" sz="3200" u="sng" dirty="0" smtClean="0"/>
              <a:t> адаптации:</a:t>
            </a:r>
            <a:endParaRPr lang="ru-RU" sz="3200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Достаточная </a:t>
            </a:r>
            <a:r>
              <a:rPr lang="ru-RU" i="1" dirty="0" err="1" smtClean="0"/>
              <a:t>сформированность</a:t>
            </a:r>
            <a:r>
              <a:rPr lang="ru-RU" i="1" dirty="0" smtClean="0"/>
              <a:t> основных компонентов учебной деятельности, позволяющая успешно усваивать программный материал;</a:t>
            </a:r>
          </a:p>
          <a:p>
            <a:r>
              <a:rPr lang="ru-RU" i="1" dirty="0" smtClean="0"/>
              <a:t>Возникновение новообразований: произвольность, рефлексия, понятийное мышление;</a:t>
            </a:r>
          </a:p>
          <a:p>
            <a:r>
              <a:rPr lang="ru-RU" i="1" dirty="0" smtClean="0"/>
              <a:t>Установление более «взрослых» взаимоотношений с учителями и одноклассниками.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Понятие и особенности адаптации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dirty="0" err="1" smtClean="0"/>
              <a:t>Биологи́ческая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адапта́ция</a:t>
            </a:r>
            <a:r>
              <a:rPr lang="ru-RU" sz="2000" dirty="0" smtClean="0"/>
              <a:t> (от </a:t>
            </a:r>
            <a:r>
              <a:rPr lang="ru-RU" sz="2000" dirty="0" smtClean="0">
                <a:hlinkClick r:id="rId3" action="ppaction://hlinkfile" tooltip="Латинский язык"/>
              </a:rPr>
              <a:t>лат.</a:t>
            </a:r>
            <a:r>
              <a:rPr lang="ru-RU" sz="2000" dirty="0" smtClean="0"/>
              <a:t> </a:t>
            </a:r>
            <a:r>
              <a:rPr lang="ru-RU" sz="2000" i="1" dirty="0" err="1" smtClean="0"/>
              <a:t>adaptatio</a:t>
            </a:r>
            <a:r>
              <a:rPr lang="ru-RU" sz="2000" dirty="0" smtClean="0"/>
              <a:t> — приспособление) — процесс приспособления организма к внешним условиям в процессе </a:t>
            </a:r>
            <a:r>
              <a:rPr lang="ru-RU" sz="2000" dirty="0" smtClean="0">
                <a:hlinkClick r:id="rId4" action="ppaction://hlinkfile" tooltip="Биологическая эволюция"/>
              </a:rPr>
              <a:t>эволюции</a:t>
            </a:r>
            <a:r>
              <a:rPr lang="ru-RU" sz="2000" dirty="0" smtClean="0"/>
              <a:t>, включая морфофизиологическую и поведенческую составляющие. </a:t>
            </a:r>
          </a:p>
          <a:p>
            <a:r>
              <a:rPr lang="ru-RU" sz="2000" b="1" dirty="0" smtClean="0"/>
              <a:t>СОЦИАЛЬНАЯ АДАПТАЦИЯ</a:t>
            </a:r>
            <a:r>
              <a:rPr lang="ru-RU" sz="2000" dirty="0" smtClean="0"/>
              <a:t> (лат. </a:t>
            </a:r>
            <a:r>
              <a:rPr lang="ru-RU" sz="2000" dirty="0" err="1" smtClean="0"/>
              <a:t>adaptare</a:t>
            </a:r>
            <a:r>
              <a:rPr lang="ru-RU" sz="2000" dirty="0" smtClean="0"/>
              <a:t> - приспособлять) - процесс приспособления, освоения, как правило активного, личностью или группой новых для нее социальных условий или социальной среды. В современной социологии С.А. в большинстве случаев понимается как такой социальный процесс, в котором и </a:t>
            </a:r>
            <a:r>
              <a:rPr lang="ru-RU" sz="2000" dirty="0" err="1" smtClean="0"/>
              <a:t>адаптант</a:t>
            </a:r>
            <a:r>
              <a:rPr lang="ru-RU" sz="2000" dirty="0" smtClean="0"/>
              <a:t> (личность, социальная группа), и социальная среда являются адаптивно-адаптирующими системами, то есть активно взаимодействуют, оказывают активное воздействие друг на друга в процессе С.А.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Особенности развития школьников 10-11 лет</a:t>
            </a:r>
            <a:endParaRPr lang="ru-RU" u="sng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3200" i="1" dirty="0" smtClean="0"/>
              <a:t>«Память становится мыслящей, а восприятие думающим», </a:t>
            </a:r>
            <a:r>
              <a:rPr lang="ru-RU" sz="3200" dirty="0" smtClean="0"/>
              <a:t>- </a:t>
            </a:r>
            <a:r>
              <a:rPr lang="ru-RU" sz="3200" dirty="0" err="1" smtClean="0"/>
              <a:t>Д.Б.Эльконин</a:t>
            </a:r>
            <a:endParaRPr lang="ru-RU" sz="3200" dirty="0"/>
          </a:p>
        </p:txBody>
      </p:sp>
      <p:pic>
        <p:nvPicPr>
          <p:cNvPr id="1026" name="Picture 2" descr="G:\Субботник\DSCN264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5050" y="1282700"/>
            <a:ext cx="5111750" cy="3833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Особенности развития школьников 10-11 лет</a:t>
            </a:r>
            <a:endParaRPr lang="ru-RU" u="sng" dirty="0"/>
          </a:p>
        </p:txBody>
      </p:sp>
      <p:pic>
        <p:nvPicPr>
          <p:cNvPr id="5" name="Содержимое 4" descr="буря чувств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5050" y="990600"/>
            <a:ext cx="5111750" cy="4800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1">
              <a:buFont typeface="Wingdings" pitchFamily="2" charset="2"/>
              <a:buChar char="Ø"/>
            </a:pPr>
            <a:r>
              <a:rPr lang="ru-RU" sz="1600" dirty="0" smtClean="0"/>
              <a:t>Привычные для младшей школы ситуации подвергаются корректировке и переоценке, во внимание принимаются те качества ребенка, которые проявляются во время общения.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Переход из начальной школы:</a:t>
            </a:r>
          </a:p>
          <a:p>
            <a:r>
              <a:rPr lang="ru-RU" sz="1800" u="sng" dirty="0" smtClean="0"/>
              <a:t>Новые учителя, разнообразие их требований, занятия в разных кабинетах, необходимость вступать в контакты со старшеклассниками.</a:t>
            </a:r>
            <a:endParaRPr lang="ru-RU" sz="1800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Деятельность психологов и педагогов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 smtClean="0"/>
              <a:t>Диагностический этап</a:t>
            </a:r>
            <a:r>
              <a:rPr lang="ru-RU" dirty="0" smtClean="0"/>
              <a:t>: выявление мотивационной, интеллектуальной и социально-психологической готовности детей к переходу в среднюю школу</a:t>
            </a:r>
          </a:p>
          <a:p>
            <a:r>
              <a:rPr lang="ru-RU" u="sng" dirty="0" smtClean="0"/>
              <a:t>Коррекционный этап</a:t>
            </a:r>
            <a:r>
              <a:rPr lang="ru-RU" dirty="0" smtClean="0"/>
              <a:t>: изучение степени и особенностей принятия школьниками новых социальных условий и помощи им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Рекомендации родителям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600200"/>
            <a:ext cx="8229600" cy="4525963"/>
          </a:xfrm>
        </p:spPr>
        <p:txBody>
          <a:bodyPr/>
          <a:lstStyle/>
          <a:p>
            <a:r>
              <a:rPr lang="ru-RU" sz="1800" b="1" i="1" dirty="0" smtClean="0"/>
              <a:t>1. Воодушевите ребенка на рассказ о своих школьных делах.</a:t>
            </a:r>
          </a:p>
          <a:p>
            <a:r>
              <a:rPr lang="ru-RU" sz="1800" b="1" i="1" dirty="0" smtClean="0"/>
              <a:t>2. Регулярно беседуйте с учителями вашего ребенка о его успеваемости, поведении, взаимоотношениях с другими детьми.</a:t>
            </a:r>
          </a:p>
          <a:p>
            <a:r>
              <a:rPr lang="ru-RU" sz="1800" b="1" i="1" dirty="0" smtClean="0"/>
              <a:t>3. Не связывайте оценки за успеваемость со своей системой наказаний и поощрений.</a:t>
            </a:r>
          </a:p>
          <a:p>
            <a:r>
              <a:rPr lang="ru-RU" sz="1800" b="1" i="1" dirty="0" smtClean="0"/>
              <a:t>4. Знайте программу и особенности школы, где учится ваш ребенок.</a:t>
            </a:r>
          </a:p>
          <a:p>
            <a:r>
              <a:rPr lang="ru-RU" sz="1800" b="1" i="1" dirty="0" smtClean="0"/>
              <a:t>5. Помогайте ребенку выполнять домашние задания, но не делайте их сами.</a:t>
            </a:r>
          </a:p>
          <a:p>
            <a:r>
              <a:rPr lang="ru-RU" sz="1800" b="1" i="1" dirty="0" smtClean="0"/>
              <a:t>6. Помогите ребенку почувствовать интерес к тому, что преподают в школе.</a:t>
            </a:r>
          </a:p>
          <a:p>
            <a:r>
              <a:rPr lang="ru-RU" sz="1800" b="1" i="1" dirty="0" smtClean="0"/>
              <a:t>7. Особые усилия прилагайте для поддержания спокойной обстановки в доме, когда в школьной жизни ребенка происходят изменения.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Цикл родительских собраний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000" u="sng" cap="all" dirty="0" smtClean="0"/>
              <a:t>ПЕРВОЕ СОБРАНИЕ</a:t>
            </a:r>
            <a:endParaRPr lang="ru-RU" sz="2000" u="sng" dirty="0" smtClean="0"/>
          </a:p>
          <a:p>
            <a:r>
              <a:rPr lang="ru-RU" sz="2000" b="1" dirty="0" smtClean="0"/>
              <a:t>Тема</a:t>
            </a:r>
            <a:r>
              <a:rPr lang="ru-RU" sz="2000" b="1" cap="all" dirty="0" smtClean="0"/>
              <a:t>: ТРУДНОСТИ АДАПТАЦИИ РЕБЕНКА </a:t>
            </a:r>
            <a:br>
              <a:rPr lang="ru-RU" sz="2000" b="1" cap="all" dirty="0" smtClean="0"/>
            </a:br>
            <a:r>
              <a:rPr lang="ru-RU" sz="2000" b="1" cap="all" dirty="0" smtClean="0"/>
              <a:t>К ОБУЧЕНИЮ В 5 КЛАССЕ </a:t>
            </a:r>
            <a:r>
              <a:rPr lang="ru-RU" sz="2000" b="1" i="1" u="sng" cap="all" dirty="0" smtClean="0"/>
              <a:t>«осененные осенью»</a:t>
            </a:r>
          </a:p>
          <a:p>
            <a:pPr>
              <a:buFont typeface="Wingdings" pitchFamily="2" charset="2"/>
              <a:buChar char="Ø"/>
            </a:pPr>
            <a:r>
              <a:rPr lang="ru-RU" sz="2000" u="sng" cap="all" dirty="0" smtClean="0"/>
              <a:t>ВТОРОЕ СОБРАНИЕ</a:t>
            </a:r>
            <a:endParaRPr lang="ru-RU" sz="2000" u="sng" dirty="0" smtClean="0"/>
          </a:p>
          <a:p>
            <a:r>
              <a:rPr lang="ru-RU" sz="2000" b="1" dirty="0" smtClean="0"/>
              <a:t>Тема</a:t>
            </a:r>
            <a:r>
              <a:rPr lang="ru-RU" sz="2000" b="1" cap="all" dirty="0" smtClean="0"/>
              <a:t>: РОЛЬ ОБЩЕНИЯ В ЖИЗНИ ШКОЛЬНИКА</a:t>
            </a:r>
          </a:p>
          <a:p>
            <a:pPr>
              <a:buFont typeface="Wingdings" pitchFamily="2" charset="2"/>
              <a:buChar char="Ø"/>
            </a:pPr>
            <a:r>
              <a:rPr lang="ru-RU" sz="2000" u="sng" cap="all" dirty="0" smtClean="0"/>
              <a:t>ТРЕТЬЕ СОБРАНИЕ</a:t>
            </a:r>
            <a:endParaRPr lang="ru-RU" sz="2000" u="sng" dirty="0" smtClean="0"/>
          </a:p>
          <a:p>
            <a:r>
              <a:rPr lang="ru-RU" sz="2000" b="1" dirty="0" smtClean="0"/>
              <a:t>Тема</a:t>
            </a:r>
            <a:r>
              <a:rPr lang="ru-RU" sz="2000" b="1" cap="all" dirty="0" smtClean="0"/>
              <a:t>: КУЛЬТУРНЫЕ ЦЕННОСТИ СЕМЬИ </a:t>
            </a:r>
            <a:br>
              <a:rPr lang="ru-RU" sz="2000" b="1" cap="all" dirty="0" smtClean="0"/>
            </a:br>
            <a:r>
              <a:rPr lang="ru-RU" sz="2000" b="1" cap="all" dirty="0" smtClean="0"/>
              <a:t>И ИХ ЗНАЧЕНИЕ ДЛЯ РЕБЕНКА</a:t>
            </a:r>
          </a:p>
          <a:p>
            <a:pPr>
              <a:buFont typeface="Wingdings" pitchFamily="2" charset="2"/>
              <a:buChar char="Ø"/>
            </a:pPr>
            <a:r>
              <a:rPr lang="ru-RU" sz="2000" u="sng" cap="all" dirty="0" smtClean="0"/>
              <a:t>ЧЕТВЕРТОЕ СОБРАНИЕ</a:t>
            </a:r>
            <a:endParaRPr lang="ru-RU" sz="2000" u="sng" dirty="0" smtClean="0"/>
          </a:p>
          <a:p>
            <a:r>
              <a:rPr lang="ru-RU" sz="2000" b="1" dirty="0" smtClean="0"/>
              <a:t>Тема</a:t>
            </a:r>
            <a:r>
              <a:rPr lang="ru-RU" sz="2000" b="1" cap="all" dirty="0" smtClean="0"/>
              <a:t>: ИТОГИ ПРОШЕДШЕГО УЧЕБНОГО ГОДА – </a:t>
            </a:r>
            <a:br>
              <a:rPr lang="ru-RU" sz="2000" b="1" cap="all" dirty="0" smtClean="0"/>
            </a:br>
            <a:r>
              <a:rPr lang="ru-RU" sz="2000" b="1" cap="all" dirty="0" smtClean="0"/>
              <a:t>«ВОТ И СТАЛИ МЫ НА ГОД ВЗРОСЛЕЙ»</a:t>
            </a:r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u="sng" dirty="0" smtClean="0"/>
              <a:t>Рекомендации учителю, работающему с пятиклассниками</a:t>
            </a:r>
            <a:endParaRPr lang="ru-RU" sz="4000" u="sng" dirty="0"/>
          </a:p>
        </p:txBody>
      </p:sp>
      <p:pic>
        <p:nvPicPr>
          <p:cNvPr id="2050" name="Picture 2" descr="C:\Documents and Settings\Кодян\Мои документы\Загрузки\школьник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768249">
            <a:off x="3270708" y="1910354"/>
            <a:ext cx="2444750" cy="2971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1" name="Picture 3" descr="C:\Documents and Settings\Кодян\Мои документы\Загрузки\учитель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2438400"/>
            <a:ext cx="2362200" cy="2438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2" name="Picture 4" descr="C:\Documents and Settings\Кодян\Мои документы\Загрузки\i (6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667000"/>
            <a:ext cx="2286000" cy="2578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Краск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Краски</Template>
  <TotalTime>107</TotalTime>
  <Words>305</Words>
  <Application>Microsoft Office PowerPoint</Application>
  <PresentationFormat>Экран (4:3)</PresentationFormat>
  <Paragraphs>49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Краски</vt:lpstr>
      <vt:lpstr>Адаптация пятиклассников</vt:lpstr>
      <vt:lpstr>Психологи выделяют следующие кретерии адаптации:</vt:lpstr>
      <vt:lpstr>Понятие и особенности адаптации</vt:lpstr>
      <vt:lpstr>Особенности развития школьников 10-11 лет</vt:lpstr>
      <vt:lpstr>Особенности развития школьников 10-11 лет</vt:lpstr>
      <vt:lpstr>Деятельность психологов и педагогов</vt:lpstr>
      <vt:lpstr>Рекомендации родителям</vt:lpstr>
      <vt:lpstr>Цикл родительских собраний</vt:lpstr>
      <vt:lpstr>Рекомендации учителю, работающему с пятиклассниками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Адаптация пятиклассников</dc:title>
  <cp:lastModifiedBy>Admin</cp:lastModifiedBy>
  <cp:revision>13</cp:revision>
  <dcterms:modified xsi:type="dcterms:W3CDTF">2011-12-18T19:54:58Z</dcterms:modified>
</cp:coreProperties>
</file>