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76" r:id="rId6"/>
    <p:sldId id="262" r:id="rId7"/>
    <p:sldId id="271" r:id="rId8"/>
    <p:sldId id="263" r:id="rId9"/>
    <p:sldId id="269" r:id="rId10"/>
    <p:sldId id="279" r:id="rId11"/>
    <p:sldId id="265" r:id="rId12"/>
    <p:sldId id="277" r:id="rId13"/>
    <p:sldId id="278" r:id="rId14"/>
    <p:sldId id="274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006600"/>
    <a:srgbClr val="009900"/>
    <a:srgbClr val="000066"/>
    <a:srgbClr val="FFFF66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1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A6B23-0CAA-40EC-9D06-439154D35526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DA4E-6454-4A22-B97A-F2B8DB57E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281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7064" y="-99392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Народные художники. Игрушка</a:t>
            </a:r>
          </a:p>
        </p:txBody>
      </p:sp>
      <p:pic>
        <p:nvPicPr>
          <p:cNvPr id="1027" name="Picture 3" descr="C:\Users\SONYA\Desktop\презентации\картинки\22\32e10479c656de422bf614f84214ac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027516" cy="377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ov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832"/>
            <a:ext cx="213042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1413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Дымковская барышня"/>
          <p:cNvPicPr/>
          <p:nvPr/>
        </p:nvPicPr>
        <p:blipFill>
          <a:blip r:embed="rId2"/>
          <a:srcRect t="-186" r="255"/>
          <a:stretch>
            <a:fillRect/>
          </a:stretch>
        </p:blipFill>
        <p:spPr bwMode="auto">
          <a:xfrm>
            <a:off x="2928926" y="0"/>
            <a:ext cx="3286148" cy="5780104"/>
          </a:xfrm>
          <a:prstGeom prst="rect">
            <a:avLst/>
          </a:prstGeom>
          <a:noFill/>
        </p:spPr>
      </p:pic>
      <p:pic>
        <p:nvPicPr>
          <p:cNvPr id="5" name="Picture 2" descr="C:\Documents and Settings\DEMON\Мои документы\Мои рисунки\январь-ферраль 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541" y="500042"/>
            <a:ext cx="2831459" cy="3724951"/>
          </a:xfrm>
          <a:prstGeom prst="rect">
            <a:avLst/>
          </a:prstGeom>
          <a:noFill/>
        </p:spPr>
      </p:pic>
      <p:pic>
        <p:nvPicPr>
          <p:cNvPr id="6" name="Picture 4" descr="C:\Users\SONYA\Desktop\презентации\картинки\22\4747296_img0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571480"/>
            <a:ext cx="2643206" cy="41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929198"/>
            <a:ext cx="285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+mj-lt"/>
              </a:rPr>
              <a:t>Филимоновский</a:t>
            </a:r>
            <a:r>
              <a:rPr lang="ru-RU" sz="2800" b="1" dirty="0" smtClean="0">
                <a:latin typeface="+mj-lt"/>
              </a:rPr>
              <a:t> петушок</a:t>
            </a:r>
            <a:endParaRPr lang="ru-RU" sz="28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5903893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Дымковская барыня</a:t>
            </a:r>
            <a:endParaRPr lang="ru-RU" sz="28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7950" y="4500570"/>
            <a:ext cx="24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err="1" smtClean="0">
                <a:latin typeface="+mj-lt"/>
              </a:rPr>
              <a:t>Богородский</a:t>
            </a:r>
            <a:r>
              <a:rPr lang="ru-RU" sz="2800" b="1" dirty="0" smtClean="0">
                <a:latin typeface="+mj-lt"/>
              </a:rPr>
              <a:t> медведь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C:\Users\SONYA\Desktop\презентации\картинки\22\4747272_img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857364"/>
            <a:ext cx="2348115" cy="323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Дымковская барышня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857232"/>
            <a:ext cx="3357586" cy="5572140"/>
          </a:xfrm>
          <a:prstGeom prst="rect">
            <a:avLst/>
          </a:prstGeom>
          <a:noFill/>
        </p:spPr>
      </p:pic>
      <p:pic>
        <p:nvPicPr>
          <p:cNvPr id="1026" name="Picture 2" descr="C:\Documents and Settings\DEMON\Мои документы\Мои рисунки\январь-ферраль 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857364"/>
            <a:ext cx="2798027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9810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 descr="C:\Users\SONYA\Desktop\презентации\картинки\22\4747273_img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857364"/>
            <a:ext cx="2773427" cy="382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/>
          <a:srcRect l="30191" t="-1237" r="18087"/>
          <a:stretch>
            <a:fillRect/>
          </a:stretch>
        </p:blipFill>
        <p:spPr bwMode="auto">
          <a:xfrm>
            <a:off x="3214678" y="1500174"/>
            <a:ext cx="3000396" cy="4452375"/>
          </a:xfrm>
          <a:prstGeom prst="rect">
            <a:avLst/>
          </a:prstGeom>
          <a:noFill/>
        </p:spPr>
      </p:pic>
      <p:pic>
        <p:nvPicPr>
          <p:cNvPr id="2050" name="Picture 2" descr="C:\Documents and Settings\DEMON\Мои документы\Мои рисунки\январь-ферраль 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4898" y="2071678"/>
            <a:ext cx="2739102" cy="36470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Users\SONYA\Desktop\презентации\картинки\22\4747296_img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00174"/>
            <a:ext cx="2643206" cy="41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Дымковская барышня"/>
          <p:cNvPicPr/>
          <p:nvPr/>
        </p:nvPicPr>
        <p:blipFill>
          <a:blip r:embed="rId3"/>
          <a:srcRect t="-186" r="255"/>
          <a:stretch>
            <a:fillRect/>
          </a:stretch>
        </p:blipFill>
        <p:spPr bwMode="auto">
          <a:xfrm>
            <a:off x="2928926" y="571480"/>
            <a:ext cx="3286148" cy="5780104"/>
          </a:xfrm>
          <a:prstGeom prst="rect">
            <a:avLst/>
          </a:prstGeom>
          <a:noFill/>
        </p:spPr>
      </p:pic>
      <p:pic>
        <p:nvPicPr>
          <p:cNvPr id="3074" name="Picture 2" descr="C:\Documents and Settings\DEMON\Мои документы\Мои рисунки\январь-ферраль 0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2541" y="1571612"/>
            <a:ext cx="2831459" cy="37249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772400" cy="1362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  <a:effectLst/>
              </a:rPr>
              <a:t>Оцени себя и одноклассника</a:t>
            </a:r>
            <a:endParaRPr lang="ru-RU" dirty="0">
              <a:solidFill>
                <a:srgbClr val="FFFF66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2704664"/>
            <a:ext cx="9644130" cy="25245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00CC00"/>
                </a:solidFill>
                <a:latin typeface="+mj-lt"/>
              </a:rPr>
              <a:t>- Я молодец!</a:t>
            </a:r>
            <a:endParaRPr lang="ru-RU" sz="4800" b="1" dirty="0">
              <a:solidFill>
                <a:srgbClr val="00CC00"/>
              </a:solidFill>
              <a:latin typeface="+mj-lt"/>
            </a:endParaRPr>
          </a:p>
          <a:p>
            <a:r>
              <a:rPr lang="ru-RU" sz="4800" b="1" dirty="0" smtClean="0">
                <a:solidFill>
                  <a:srgbClr val="FFFF00"/>
                </a:solidFill>
                <a:latin typeface="+mj-lt"/>
              </a:rPr>
              <a:t>- Мне нужно еще поработать.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- Сегодня не мой день.</a:t>
            </a:r>
            <a:endParaRPr lang="ru-RU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77810" y="2780928"/>
            <a:ext cx="571135" cy="529352"/>
          </a:xfrm>
          <a:prstGeom prst="ellipse">
            <a:avLst/>
          </a:prstGeom>
          <a:solidFill>
            <a:srgbClr val="00CC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CC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7810" y="3474317"/>
            <a:ext cx="585543" cy="585543"/>
          </a:xfrm>
          <a:prstGeom prst="ellipse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7810" y="4223517"/>
            <a:ext cx="616443" cy="616443"/>
          </a:xfrm>
          <a:prstGeom prst="ellipse">
            <a:avLst/>
          </a:prstGeom>
          <a:solidFill>
            <a:srgbClr val="FF0000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816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Домашнее задание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7772400" cy="4464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575976"/>
            <a:ext cx="7272808" cy="48245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Принести альбом, карандаш, </a:t>
            </a:r>
            <a:r>
              <a:rPr lang="ru-RU" sz="3600" dirty="0" smtClean="0">
                <a:solidFill>
                  <a:srgbClr val="000066"/>
                </a:solidFill>
              </a:rPr>
              <a:t>цветной </a:t>
            </a:r>
            <a:r>
              <a:rPr lang="ru-RU" sz="3600" dirty="0">
                <a:solidFill>
                  <a:srgbClr val="000066"/>
                </a:solidFill>
              </a:rPr>
              <a:t>(тёмный) картон, краски (гуашь), </a:t>
            </a:r>
            <a:r>
              <a:rPr lang="ru-RU" sz="3600" dirty="0" smtClean="0">
                <a:solidFill>
                  <a:srgbClr val="000066"/>
                </a:solidFill>
              </a:rPr>
              <a:t>кисти</a:t>
            </a:r>
            <a:r>
              <a:rPr lang="en-US" sz="3600" dirty="0" smtClean="0">
                <a:solidFill>
                  <a:srgbClr val="000066"/>
                </a:solidFill>
              </a:rPr>
              <a:t>.</a:t>
            </a:r>
            <a:endParaRPr lang="ru-RU" sz="3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874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8146104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538" y="357166"/>
            <a:ext cx="7358114" cy="6143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0066"/>
                </a:solidFill>
                <a:latin typeface="+mj-lt"/>
              </a:rPr>
              <a:t>Славилась </a:t>
            </a:r>
            <a:r>
              <a:rPr lang="ru-RU" sz="4400" b="1" dirty="0" smtClean="0">
                <a:solidFill>
                  <a:srgbClr val="000066"/>
                </a:solidFill>
                <a:latin typeface="+mj-lt"/>
              </a:rPr>
              <a:t>Россия </a:t>
            </a:r>
            <a:endParaRPr lang="en-US" sz="4400" b="1" dirty="0" smtClean="0">
              <a:solidFill>
                <a:srgbClr val="000066"/>
              </a:solidFill>
              <a:latin typeface="+mj-lt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чудо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мастерами</a:t>
            </a:r>
            <a:r>
              <a:rPr lang="ru-RU" sz="4400" b="1" dirty="0">
                <a:solidFill>
                  <a:srgbClr val="FF0000"/>
                </a:solidFill>
                <a:latin typeface="+mj-lt"/>
              </a:rPr>
              <a:t>,</a:t>
            </a:r>
          </a:p>
          <a:p>
            <a:pPr algn="ctr"/>
            <a:r>
              <a:rPr lang="ru-RU" sz="4400" b="1" dirty="0">
                <a:solidFill>
                  <a:srgbClr val="000066"/>
                </a:solidFill>
                <a:latin typeface="+mj-lt"/>
              </a:rPr>
              <a:t>Дерево и глину </a:t>
            </a:r>
            <a:endParaRPr lang="en-US" sz="4400" b="1" dirty="0" smtClean="0">
              <a:solidFill>
                <a:srgbClr val="000066"/>
              </a:solidFill>
              <a:latin typeface="+mj-lt"/>
            </a:endParaRPr>
          </a:p>
          <a:p>
            <a:pPr algn="ctr"/>
            <a:r>
              <a:rPr lang="ru-RU" sz="4400" b="1" dirty="0" smtClean="0">
                <a:solidFill>
                  <a:srgbClr val="000066"/>
                </a:solidFill>
                <a:latin typeface="+mj-lt"/>
              </a:rPr>
              <a:t>в </a:t>
            </a:r>
            <a:r>
              <a:rPr lang="ru-RU" sz="4400" b="1" dirty="0">
                <a:solidFill>
                  <a:srgbClr val="000066"/>
                </a:solidFill>
                <a:latin typeface="+mj-lt"/>
              </a:rPr>
              <a:t>сказку превращали.</a:t>
            </a:r>
          </a:p>
          <a:p>
            <a:pPr algn="ctr"/>
            <a:r>
              <a:rPr lang="ru-RU" sz="4400" b="1" dirty="0">
                <a:solidFill>
                  <a:srgbClr val="000066"/>
                </a:solidFill>
                <a:latin typeface="+mj-lt"/>
              </a:rPr>
              <a:t>Красками и кистью </a:t>
            </a:r>
            <a:endParaRPr lang="en-US" sz="4400" b="1" dirty="0" smtClean="0">
              <a:solidFill>
                <a:srgbClr val="000066"/>
              </a:solidFill>
              <a:latin typeface="+mj-lt"/>
            </a:endParaRPr>
          </a:p>
          <a:p>
            <a:pPr algn="ctr"/>
            <a:r>
              <a:rPr lang="ru-RU" sz="4400" b="1" dirty="0" smtClean="0">
                <a:solidFill>
                  <a:srgbClr val="000066"/>
                </a:solidFill>
                <a:latin typeface="+mj-lt"/>
              </a:rPr>
              <a:t>красоту </a:t>
            </a:r>
            <a:r>
              <a:rPr lang="ru-RU" sz="4400" b="1" dirty="0">
                <a:solidFill>
                  <a:srgbClr val="000066"/>
                </a:solidFill>
                <a:latin typeface="+mj-lt"/>
              </a:rPr>
              <a:t>творили;</a:t>
            </a:r>
          </a:p>
          <a:p>
            <a:pPr algn="ctr"/>
            <a:r>
              <a:rPr lang="ru-RU" sz="4400" b="1" dirty="0">
                <a:solidFill>
                  <a:srgbClr val="000066"/>
                </a:solidFill>
                <a:latin typeface="+mj-lt"/>
              </a:rPr>
              <a:t>Своему искусству </a:t>
            </a:r>
            <a:endParaRPr lang="en-US" sz="4400" b="1" dirty="0" smtClean="0">
              <a:solidFill>
                <a:srgbClr val="000066"/>
              </a:solidFill>
              <a:latin typeface="+mj-lt"/>
            </a:endParaRPr>
          </a:p>
          <a:p>
            <a:pPr algn="ctr"/>
            <a:r>
              <a:rPr lang="ru-RU" sz="4400" b="1" dirty="0" smtClean="0">
                <a:solidFill>
                  <a:srgbClr val="000066"/>
                </a:solidFill>
                <a:latin typeface="+mj-lt"/>
              </a:rPr>
              <a:t>молодых </a:t>
            </a:r>
            <a:r>
              <a:rPr lang="ru-RU" sz="4400" b="1" dirty="0">
                <a:solidFill>
                  <a:srgbClr val="000066"/>
                </a:solidFill>
                <a:latin typeface="+mj-lt"/>
              </a:rPr>
              <a:t>учили</a:t>
            </a:r>
            <a:r>
              <a:rPr lang="ru-RU" sz="4400" b="1" dirty="0" smtClean="0">
                <a:solidFill>
                  <a:srgbClr val="000066"/>
                </a:solidFill>
                <a:latin typeface="+mj-lt"/>
              </a:rPr>
              <a:t>.</a:t>
            </a:r>
          </a:p>
          <a:p>
            <a:pPr algn="ctr"/>
            <a:r>
              <a:rPr lang="ru-RU" sz="4400" b="1" dirty="0" smtClean="0">
                <a:solidFill>
                  <a:srgbClr val="000066"/>
                </a:solidFill>
                <a:latin typeface="+mj-lt"/>
              </a:rPr>
              <a:t>(З. </a:t>
            </a:r>
            <a:r>
              <a:rPr lang="ru-RU" sz="4400" b="1" dirty="0" err="1" smtClean="0">
                <a:solidFill>
                  <a:srgbClr val="000066"/>
                </a:solidFill>
                <a:latin typeface="+mj-lt"/>
              </a:rPr>
              <a:t>Роот</a:t>
            </a:r>
            <a:r>
              <a:rPr lang="ru-RU" sz="4400" b="1" dirty="0" smtClean="0">
                <a:solidFill>
                  <a:srgbClr val="000066"/>
                </a:solidFill>
                <a:latin typeface="+mj-lt"/>
              </a:rPr>
              <a:t>)</a:t>
            </a:r>
            <a:endParaRPr lang="ru-RU" sz="4400" b="1" dirty="0">
              <a:solidFill>
                <a:srgbClr val="00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793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ONYA\Desktop\презентации\картинки\22\Снимокghg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714488"/>
            <a:ext cx="6786610" cy="4731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00034" y="285728"/>
            <a:ext cx="8215370" cy="1285884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66"/>
                </a:solidFill>
              </a:rPr>
              <a:t>Почему мастеров называют </a:t>
            </a:r>
            <a:r>
              <a:rPr lang="ru-RU" sz="4400" dirty="0">
                <a:solidFill>
                  <a:srgbClr val="FF0000"/>
                </a:solidFill>
              </a:rPr>
              <a:t>чудо-мастерами?</a:t>
            </a:r>
          </a:p>
        </p:txBody>
      </p:sp>
    </p:spTree>
    <p:extLst>
      <p:ext uri="{BB962C8B-B14F-4D97-AF65-F5344CB8AC3E}">
        <p14:creationId xmlns:p14="http://schemas.microsoft.com/office/powerpoint/2010/main" xmlns="" val="460238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endParaRPr lang="ru-RU" sz="4800" dirty="0">
              <a:solidFill>
                <a:srgbClr val="FFFF66"/>
              </a:solidFill>
            </a:endParaRPr>
          </a:p>
        </p:txBody>
      </p:sp>
      <p:pic>
        <p:nvPicPr>
          <p:cNvPr id="3074" name="Picture 2" descr="C:\Users\SONYA\Desktop\презентации\картинки\22\Снимокuy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292061"/>
            <a:ext cx="4756080" cy="5565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428728" y="214290"/>
            <a:ext cx="6215106" cy="954344"/>
          </a:xfrm>
          <a:prstGeom prst="wedgeRoundRectCallout">
            <a:avLst>
              <a:gd name="adj1" fmla="val -21052"/>
              <a:gd name="adj2" fmla="val 4706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Филимоновская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игрушка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Рисунок 6" descr="Народные промыслы Тулы - филимоновские игрушки из глины"/>
          <p:cNvPicPr/>
          <p:nvPr/>
        </p:nvPicPr>
        <p:blipFill>
          <a:blip r:embed="rId3"/>
          <a:srcRect l="11056" t="9006" r="10778" b="8376"/>
          <a:stretch>
            <a:fillRect/>
          </a:stretch>
        </p:blipFill>
        <p:spPr bwMode="auto">
          <a:xfrm>
            <a:off x="500034" y="1428736"/>
            <a:ext cx="3357586" cy="5429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60716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alon-bukinist.ru/wp-content/uploads/2012/09/filimonovskaya_igrushka_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8"/>
            <a:ext cx="5357850" cy="6572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ONYA\Desktop\презентации\картинки\22\58478174_duy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1556791"/>
            <a:ext cx="6914289" cy="4909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857356" y="188640"/>
            <a:ext cx="5357850" cy="1008112"/>
          </a:xfrm>
          <a:prstGeom prst="wedgeRoundRectCallout">
            <a:avLst>
              <a:gd name="adj1" fmla="val -21052"/>
              <a:gd name="adj2" fmla="val 4706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Дымковская игрушка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255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SONYA\Desktop\презентации\картинки\22\di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456384" cy="4147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ONYA\Desktop\презентации\картинки\22\10.7.2012.h-21.Igry_Dymka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7065" y="1196752"/>
            <a:ext cx="5072594" cy="5523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1777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SONYA\Desktop\презентации\картинки\22\big1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500174"/>
            <a:ext cx="6327103" cy="5078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785918" y="285728"/>
            <a:ext cx="5715040" cy="1008112"/>
          </a:xfrm>
          <a:prstGeom prst="wedgeRoundRectCallout">
            <a:avLst>
              <a:gd name="adj1" fmla="val -21052"/>
              <a:gd name="adj2" fmla="val 4706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Богородская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игрушка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255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SONYA\Desktop\презентации\картинки\22\54125185_Kopiya_Kopiya_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319788" cy="4413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Богородские медведи еще и дровосеки - игрушка с толкателем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786058"/>
            <a:ext cx="4643470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89237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89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Народные художники. Игрушка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Оцени себя и одноклассника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HOME</cp:lastModifiedBy>
  <cp:revision>43</cp:revision>
  <dcterms:created xsi:type="dcterms:W3CDTF">2012-09-17T15:13:52Z</dcterms:created>
  <dcterms:modified xsi:type="dcterms:W3CDTF">2014-02-09T17:49:42Z</dcterms:modified>
</cp:coreProperties>
</file>