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73" r:id="rId3"/>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86" r:id="rId19"/>
    <p:sldId id="276" r:id="rId20"/>
    <p:sldId id="275" r:id="rId21"/>
    <p:sldId id="277" r:id="rId22"/>
    <p:sldId id="284" r:id="rId23"/>
    <p:sldId id="279" r:id="rId24"/>
    <p:sldId id="281" r:id="rId25"/>
    <p:sldId id="282" r:id="rId26"/>
    <p:sldId id="283" r:id="rId27"/>
    <p:sldId id="288" r:id="rId28"/>
    <p:sldId id="290" r:id="rId29"/>
    <p:sldId id="285" r:id="rId30"/>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9" d="100"/>
          <a:sy n="79" d="100"/>
        </p:scale>
        <p:origin x="-702" y="103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2F655-BEFC-4A7B-AC95-A5347E653FD9}" type="datetimeFigureOut">
              <a:rPr lang="ru-RU" smtClean="0"/>
              <a:pPr/>
              <a:t>06.04.2014</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842B94-0D10-4DE7-B229-3D3625811D1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842B94-0D10-4DE7-B229-3D3625811D11}"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842B94-0D10-4DE7-B229-3D3625811D11}" type="slidenum">
              <a:rPr lang="ru-RU" smtClean="0"/>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0"/>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7"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2"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4CAD18-C64C-4C9E-ADFD-CE9F48B0E37E}" type="datetimeFigureOut">
              <a:rPr lang="ru-RU" smtClean="0"/>
              <a:pPr/>
              <a:t>06.04.2014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D63B55-EFAE-47B0-B64D-481398EBC4D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4CAD18-C64C-4C9E-ADFD-CE9F48B0E37E}" type="datetimeFigureOut">
              <a:rPr lang="ru-RU" smtClean="0"/>
              <a:pPr/>
              <a:t>06.04.2014</a:t>
            </a:fld>
            <a:endParaRPr lang="ru-RU"/>
          </a:p>
        </p:txBody>
      </p:sp>
      <p:sp>
        <p:nvSpPr>
          <p:cNvPr id="5" name="Нижний колонтитул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3D63B55-EFAE-47B0-B64D-481398EBC4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714349"/>
            <a:ext cx="5829300" cy="785817"/>
          </a:xfrm>
        </p:spPr>
        <p:txBody>
          <a:bodyPr>
            <a:normAutofit/>
          </a:bodyPr>
          <a:lstStyle/>
          <a:p>
            <a:r>
              <a:rPr lang="ru-RU" sz="1200" b="1" dirty="0" smtClean="0">
                <a:latin typeface="Constantia" pitchFamily="18" charset="0"/>
              </a:rPr>
              <a:t>Государственное  бюджетное  дошкольное  образовательное  учреждение</a:t>
            </a:r>
            <a:br>
              <a:rPr lang="ru-RU" sz="1200" b="1" dirty="0" smtClean="0">
                <a:latin typeface="Constantia" pitchFamily="18" charset="0"/>
              </a:rPr>
            </a:br>
            <a:r>
              <a:rPr lang="ru-RU" sz="1200" b="1" dirty="0" smtClean="0">
                <a:latin typeface="Constantia" pitchFamily="18" charset="0"/>
              </a:rPr>
              <a:t>детский  сад   №61  комбинированного  вида  </a:t>
            </a:r>
            <a:br>
              <a:rPr lang="ru-RU" sz="1200" b="1" dirty="0" smtClean="0">
                <a:latin typeface="Constantia" pitchFamily="18" charset="0"/>
              </a:rPr>
            </a:br>
            <a:r>
              <a:rPr lang="ru-RU" sz="1200" b="1" dirty="0" err="1" smtClean="0">
                <a:latin typeface="Constantia" pitchFamily="18" charset="0"/>
              </a:rPr>
              <a:t>Колпинского</a:t>
            </a:r>
            <a:r>
              <a:rPr lang="ru-RU" sz="1200" b="1" dirty="0" smtClean="0">
                <a:latin typeface="Constantia" pitchFamily="18" charset="0"/>
              </a:rPr>
              <a:t>  района  г. Санкт – Петербурга</a:t>
            </a:r>
            <a:endParaRPr lang="ru-RU" sz="1200" b="1" dirty="0">
              <a:latin typeface="Constantia" pitchFamily="18" charset="0"/>
            </a:endParaRPr>
          </a:p>
        </p:txBody>
      </p:sp>
      <p:sp>
        <p:nvSpPr>
          <p:cNvPr id="3" name="Подзаголовок 2"/>
          <p:cNvSpPr>
            <a:spLocks noGrp="1"/>
          </p:cNvSpPr>
          <p:nvPr>
            <p:ph type="subTitle" idx="1"/>
          </p:nvPr>
        </p:nvSpPr>
        <p:spPr>
          <a:xfrm>
            <a:off x="571480" y="2143108"/>
            <a:ext cx="5857916" cy="6500858"/>
          </a:xfrm>
        </p:spPr>
        <p:txBody>
          <a:bodyPr>
            <a:normAutofit fontScale="92500" lnSpcReduction="10000"/>
          </a:bodyPr>
          <a:lstStyle/>
          <a:p>
            <a:endParaRPr lang="ru-RU" dirty="0" smtClean="0"/>
          </a:p>
          <a:p>
            <a:r>
              <a:rPr lang="ru-RU" sz="1600" dirty="0" smtClean="0">
                <a:solidFill>
                  <a:srgbClr val="002060"/>
                </a:solidFill>
                <a:latin typeface="Constantia" pitchFamily="18" charset="0"/>
              </a:rPr>
              <a:t>Тема:  </a:t>
            </a:r>
            <a:r>
              <a:rPr lang="ru-RU" sz="2800" b="1" dirty="0" smtClean="0">
                <a:solidFill>
                  <a:srgbClr val="C00000"/>
                </a:solidFill>
                <a:latin typeface="Constantia" pitchFamily="18" charset="0"/>
              </a:rPr>
              <a:t>« Лев  -  символ </a:t>
            </a:r>
          </a:p>
          <a:p>
            <a:r>
              <a:rPr lang="ru-RU" sz="2800" b="1" dirty="0" smtClean="0">
                <a:solidFill>
                  <a:srgbClr val="C00000"/>
                </a:solidFill>
                <a:latin typeface="Constantia" pitchFamily="18" charset="0"/>
              </a:rPr>
              <a:t>           Доброй  силы»</a:t>
            </a:r>
          </a:p>
          <a:p>
            <a:r>
              <a:rPr lang="ru-RU" sz="1600" dirty="0" smtClean="0">
                <a:solidFill>
                  <a:srgbClr val="002060"/>
                </a:solidFill>
                <a:latin typeface="Constantia" pitchFamily="18" charset="0"/>
              </a:rPr>
              <a:t>(</a:t>
            </a:r>
            <a:r>
              <a:rPr lang="ru-RU" sz="1600" b="1" dirty="0" smtClean="0">
                <a:solidFill>
                  <a:srgbClr val="002060"/>
                </a:solidFill>
                <a:latin typeface="Constantia" pitchFamily="18" charset="0"/>
              </a:rPr>
              <a:t>Конспект   интегрированного  занятия.)</a:t>
            </a:r>
          </a:p>
          <a:p>
            <a:r>
              <a:rPr lang="ru-RU" sz="1600" b="1" dirty="0" smtClean="0">
                <a:solidFill>
                  <a:srgbClr val="002060"/>
                </a:solidFill>
                <a:latin typeface="Constantia" pitchFamily="18" charset="0"/>
              </a:rPr>
              <a:t>Старший  дошкольный  возраст</a:t>
            </a:r>
            <a:r>
              <a:rPr lang="ru-RU" sz="1600" b="1" dirty="0" smtClean="0">
                <a:solidFill>
                  <a:srgbClr val="002060"/>
                </a:solidFill>
                <a:latin typeface="Constantia" pitchFamily="18" charset="0"/>
              </a:rPr>
              <a:t>.</a:t>
            </a:r>
          </a:p>
          <a:p>
            <a:r>
              <a:rPr lang="ru-RU" sz="1600" b="1" dirty="0" smtClean="0">
                <a:solidFill>
                  <a:srgbClr val="002060"/>
                </a:solidFill>
                <a:latin typeface="Constantia" pitchFamily="18" charset="0"/>
              </a:rPr>
              <a:t>Методическая  разработка</a:t>
            </a:r>
            <a:endParaRPr lang="ru-RU" sz="1600" b="1" dirty="0" smtClean="0">
              <a:solidFill>
                <a:srgbClr val="002060"/>
              </a:solidFill>
              <a:latin typeface="Constantia" pitchFamily="18" charset="0"/>
            </a:endParaRPr>
          </a:p>
          <a:p>
            <a:endParaRPr lang="ru-RU" sz="1600" dirty="0">
              <a:solidFill>
                <a:schemeClr val="tx1"/>
              </a:solidFill>
              <a:latin typeface="Constantia" pitchFamily="18" charset="0"/>
            </a:endParaRPr>
          </a:p>
          <a:p>
            <a:endParaRPr lang="ru-RU" sz="1600" dirty="0" smtClean="0">
              <a:solidFill>
                <a:schemeClr val="tx1"/>
              </a:solidFill>
              <a:latin typeface="Constantia" pitchFamily="18" charset="0"/>
            </a:endParaRPr>
          </a:p>
          <a:p>
            <a:pPr algn="l"/>
            <a:r>
              <a:rPr lang="ru-RU" sz="1600" dirty="0" smtClean="0">
                <a:solidFill>
                  <a:schemeClr val="tx1"/>
                </a:solidFill>
                <a:latin typeface="Constantia" pitchFamily="18" charset="0"/>
              </a:rPr>
              <a:t>                                                     Составила  педагог       </a:t>
            </a:r>
          </a:p>
          <a:p>
            <a:pPr algn="l"/>
            <a:r>
              <a:rPr lang="ru-RU" sz="1600" dirty="0" smtClean="0">
                <a:solidFill>
                  <a:schemeClr val="tx1"/>
                </a:solidFill>
                <a:latin typeface="Constantia" pitchFamily="18" charset="0"/>
              </a:rPr>
              <a:t>                                                      дополнительного  образования         </a:t>
            </a:r>
          </a:p>
          <a:p>
            <a:pPr algn="l"/>
            <a:r>
              <a:rPr lang="ru-RU" sz="1600" dirty="0" smtClean="0">
                <a:solidFill>
                  <a:schemeClr val="tx1"/>
                </a:solidFill>
                <a:latin typeface="Constantia" pitchFamily="18" charset="0"/>
              </a:rPr>
              <a:t>                                                      ГБДОУ  детский  сад  №61</a:t>
            </a:r>
          </a:p>
          <a:p>
            <a:pPr algn="l"/>
            <a:r>
              <a:rPr lang="ru-RU" sz="1600" dirty="0" smtClean="0">
                <a:solidFill>
                  <a:schemeClr val="tx1"/>
                </a:solidFill>
                <a:latin typeface="Constantia" pitchFamily="18" charset="0"/>
              </a:rPr>
              <a:t>                                                      комбинированного  вида </a:t>
            </a:r>
          </a:p>
          <a:p>
            <a:pPr algn="l"/>
            <a:r>
              <a:rPr lang="ru-RU" sz="1600" dirty="0" smtClean="0">
                <a:solidFill>
                  <a:schemeClr val="tx1"/>
                </a:solidFill>
                <a:latin typeface="Constantia" pitchFamily="18" charset="0"/>
              </a:rPr>
              <a:t>                                                      </a:t>
            </a:r>
            <a:r>
              <a:rPr lang="ru-RU" sz="1600" dirty="0" err="1" smtClean="0">
                <a:solidFill>
                  <a:schemeClr val="tx1"/>
                </a:solidFill>
                <a:latin typeface="Constantia" pitchFamily="18" charset="0"/>
              </a:rPr>
              <a:t>Колпинского</a:t>
            </a:r>
            <a:r>
              <a:rPr lang="ru-RU" sz="1600" dirty="0" smtClean="0">
                <a:solidFill>
                  <a:schemeClr val="tx1"/>
                </a:solidFill>
                <a:latin typeface="Constantia" pitchFamily="18" charset="0"/>
              </a:rPr>
              <a:t>  района </a:t>
            </a:r>
          </a:p>
          <a:p>
            <a:pPr algn="l"/>
            <a:r>
              <a:rPr lang="ru-RU" sz="1600" dirty="0" smtClean="0">
                <a:solidFill>
                  <a:schemeClr val="tx1"/>
                </a:solidFill>
                <a:latin typeface="Constantia" pitchFamily="18" charset="0"/>
              </a:rPr>
              <a:t>                                                      </a:t>
            </a:r>
            <a:r>
              <a:rPr lang="ru-RU" sz="1600" dirty="0" err="1" smtClean="0">
                <a:solidFill>
                  <a:schemeClr val="tx1"/>
                </a:solidFill>
                <a:latin typeface="Constantia" pitchFamily="18" charset="0"/>
              </a:rPr>
              <a:t>Мариловцева</a:t>
            </a:r>
            <a:r>
              <a:rPr lang="ru-RU" sz="1600" dirty="0" smtClean="0">
                <a:solidFill>
                  <a:schemeClr val="tx1"/>
                </a:solidFill>
                <a:latin typeface="Constantia" pitchFamily="18" charset="0"/>
              </a:rPr>
              <a:t>  Татьяна</a:t>
            </a:r>
          </a:p>
          <a:p>
            <a:pPr algn="l"/>
            <a:r>
              <a:rPr lang="ru-RU" sz="1600" dirty="0">
                <a:solidFill>
                  <a:schemeClr val="tx1"/>
                </a:solidFill>
                <a:latin typeface="Constantia" pitchFamily="18" charset="0"/>
              </a:rPr>
              <a:t> </a:t>
            </a:r>
            <a:r>
              <a:rPr lang="ru-RU" sz="1600" dirty="0" smtClean="0">
                <a:solidFill>
                  <a:schemeClr val="tx1"/>
                </a:solidFill>
                <a:latin typeface="Constantia" pitchFamily="18" charset="0"/>
              </a:rPr>
              <a:t>                                                     Александровна</a:t>
            </a:r>
          </a:p>
          <a:p>
            <a:pPr algn="l"/>
            <a:endParaRPr lang="ru-RU" sz="1600" dirty="0">
              <a:solidFill>
                <a:schemeClr val="tx1"/>
              </a:solidFill>
              <a:latin typeface="Constantia" pitchFamily="18" charset="0"/>
            </a:endParaRPr>
          </a:p>
          <a:p>
            <a:pPr algn="l"/>
            <a:endParaRPr lang="ru-RU" sz="1600" dirty="0" smtClean="0">
              <a:solidFill>
                <a:schemeClr val="tx1"/>
              </a:solidFill>
              <a:latin typeface="Constantia" pitchFamily="18" charset="0"/>
            </a:endParaRPr>
          </a:p>
          <a:p>
            <a:pPr algn="l"/>
            <a:endParaRPr lang="ru-RU" sz="1600" dirty="0">
              <a:solidFill>
                <a:schemeClr val="tx1"/>
              </a:solidFill>
              <a:latin typeface="Constantia" pitchFamily="18" charset="0"/>
            </a:endParaRPr>
          </a:p>
          <a:p>
            <a:pPr algn="l"/>
            <a:endParaRPr lang="ru-RU" sz="1600" dirty="0" smtClean="0">
              <a:solidFill>
                <a:schemeClr val="tx1"/>
              </a:solidFill>
              <a:latin typeface="Constantia" pitchFamily="18" charset="0"/>
            </a:endParaRPr>
          </a:p>
          <a:p>
            <a:pPr algn="l"/>
            <a:endParaRPr lang="ru-RU" sz="1600" dirty="0">
              <a:solidFill>
                <a:schemeClr val="tx1"/>
              </a:solidFill>
              <a:latin typeface="Constantia" pitchFamily="18" charset="0"/>
            </a:endParaRPr>
          </a:p>
          <a:p>
            <a:pPr algn="l"/>
            <a:r>
              <a:rPr lang="ru-RU" sz="1600" dirty="0" smtClean="0">
                <a:solidFill>
                  <a:schemeClr val="tx1"/>
                </a:solidFill>
                <a:latin typeface="Constantia" pitchFamily="18" charset="0"/>
              </a:rPr>
              <a:t>                                            </a:t>
            </a:r>
            <a:r>
              <a:rPr lang="ru-RU" sz="1600" b="1" dirty="0" smtClean="0">
                <a:solidFill>
                  <a:schemeClr val="tx1"/>
                </a:solidFill>
                <a:latin typeface="Constantia" pitchFamily="18" charset="0"/>
              </a:rPr>
              <a:t>Санкт – Петербург.</a:t>
            </a:r>
          </a:p>
          <a:p>
            <a:pPr algn="l"/>
            <a:r>
              <a:rPr lang="ru-RU" sz="1600" b="1" dirty="0">
                <a:solidFill>
                  <a:schemeClr val="tx1"/>
                </a:solidFill>
                <a:latin typeface="Constantia" pitchFamily="18" charset="0"/>
              </a:rPr>
              <a:t> </a:t>
            </a:r>
            <a:r>
              <a:rPr lang="ru-RU" sz="1600" b="1" dirty="0" smtClean="0">
                <a:solidFill>
                  <a:schemeClr val="tx1"/>
                </a:solidFill>
                <a:latin typeface="Constantia" pitchFamily="18" charset="0"/>
              </a:rPr>
              <a:t>                                                Колпино. 2013</a:t>
            </a:r>
          </a:p>
          <a:p>
            <a:pPr algn="l"/>
            <a:endParaRPr lang="ru-RU" sz="1600" dirty="0" smtClean="0">
              <a:solidFill>
                <a:schemeClr val="tx1"/>
              </a:solidFill>
              <a:latin typeface="Constantia" pitchFamily="18" charset="0"/>
            </a:endParaRPr>
          </a:p>
          <a:p>
            <a:pPr algn="l"/>
            <a:endParaRPr lang="ru-RU" sz="1600" dirty="0" smtClean="0">
              <a:solidFill>
                <a:schemeClr val="tx1"/>
              </a:solidFill>
              <a:latin typeface="Constantia" pitchFamily="18" charset="0"/>
            </a:endParaRPr>
          </a:p>
          <a:p>
            <a:pPr algn="l"/>
            <a:endParaRPr lang="ru-RU" sz="2400" dirty="0" smtClean="0">
              <a:solidFill>
                <a:schemeClr val="tx1"/>
              </a:solidFill>
              <a:latin typeface="Constantia" pitchFamily="18" charset="0"/>
            </a:endParaRPr>
          </a:p>
          <a:p>
            <a:pPr algn="l"/>
            <a:endParaRPr lang="ru-RU" sz="2800" dirty="0">
              <a:solidFill>
                <a:schemeClr val="tx1"/>
              </a:solidFill>
              <a:latin typeface="Constantia" pitchFamily="18" charset="0"/>
            </a:endParaRPr>
          </a:p>
        </p:txBody>
      </p:sp>
      <p:pic>
        <p:nvPicPr>
          <p:cNvPr id="5" name="Рисунок 4" descr="6.jpeg"/>
          <p:cNvPicPr>
            <a:picLocks noChangeAspect="1"/>
          </p:cNvPicPr>
          <p:nvPr/>
        </p:nvPicPr>
        <p:blipFill>
          <a:blip r:embed="rId2"/>
          <a:stretch>
            <a:fillRect/>
          </a:stretch>
        </p:blipFill>
        <p:spPr>
          <a:xfrm>
            <a:off x="1071546" y="4500562"/>
            <a:ext cx="2119314" cy="18573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357158"/>
            <a:ext cx="6172200" cy="7811063"/>
          </a:xfrm>
        </p:spPr>
        <p:txBody>
          <a:bodyPr>
            <a:normAutofit lnSpcReduction="10000"/>
          </a:bodyPr>
          <a:lstStyle/>
          <a:p>
            <a:pPr>
              <a:buNone/>
            </a:pPr>
            <a:r>
              <a:rPr lang="ru-RU" sz="1200" dirty="0" smtClean="0">
                <a:latin typeface="Constantia" pitchFamily="18" charset="0"/>
              </a:rPr>
              <a:t>                     В прошлом  столетии  дом  принадлежал  жене   французского  графа   И.С. </a:t>
            </a:r>
            <a:r>
              <a:rPr lang="ru-RU" sz="1200" dirty="0" err="1" smtClean="0">
                <a:latin typeface="Constantia" pitchFamily="18" charset="0"/>
              </a:rPr>
              <a:t>Лаваль</a:t>
            </a:r>
            <a:r>
              <a:rPr lang="ru-RU" sz="1200" dirty="0" smtClean="0">
                <a:latin typeface="Constantia" pitchFamily="18" charset="0"/>
              </a:rPr>
              <a:t>.   В  этом  доме  проходили  частые  встречи  многих  писателей  и  поэтов.  Были  здесь  А.С. Пушкин,  баснописец  И.А. Крылов  и  другие.  Гости  входили  в  дом  по  небольшой ,  в  две  ступени,   лестнице,   украшенной  по  бокам  гранитными  фигурами  львов.</a:t>
            </a:r>
          </a:p>
          <a:p>
            <a:pPr>
              <a:buNone/>
            </a:pPr>
            <a:r>
              <a:rPr lang="ru-RU" sz="1200" dirty="0" smtClean="0">
                <a:latin typeface="Constantia" pitchFamily="18" charset="0"/>
              </a:rPr>
              <a:t>           -  Дети!  Давайте  повнимательней  рассмотрим  фотографии  и  попытаемся   рассказать  об  этих  интересных  скульптурах.</a:t>
            </a:r>
          </a:p>
          <a:p>
            <a:pPr>
              <a:buNone/>
            </a:pPr>
            <a:r>
              <a:rPr lang="ru-RU" sz="1200" dirty="0" smtClean="0">
                <a:latin typeface="Constantia" pitchFamily="18" charset="0"/>
              </a:rPr>
              <a:t>           -  Какое  количество  львов  вы  видите?         (…Два)</a:t>
            </a:r>
          </a:p>
          <a:p>
            <a:pPr algn="r">
              <a:buNone/>
            </a:pPr>
            <a:r>
              <a:rPr lang="ru-RU" sz="1200" dirty="0" smtClean="0">
                <a:latin typeface="Constantia" pitchFamily="18" charset="0"/>
              </a:rPr>
              <a:t>          - Правильно!  А   они   лежат  или   стоят?    (…Лежат,  передние  лапы  положены            одна  на  другую,  задние  -  сложены  рядышком).</a:t>
            </a:r>
          </a:p>
          <a:p>
            <a:pPr>
              <a:buNone/>
            </a:pPr>
            <a:r>
              <a:rPr lang="ru-RU" sz="1200" dirty="0" smtClean="0">
                <a:latin typeface="Constantia" pitchFamily="18" charset="0"/>
              </a:rPr>
              <a:t>           -  А  еще  какая  особенность   у  этих  львов?   Кто  из  ребят  заметил? </a:t>
            </a:r>
          </a:p>
          <a:p>
            <a:pPr>
              <a:buNone/>
            </a:pPr>
            <a:r>
              <a:rPr lang="ru-RU" sz="1200" dirty="0" smtClean="0">
                <a:latin typeface="Constantia" pitchFamily="18" charset="0"/>
              </a:rPr>
              <a:t>                                                                                         (…Нет  гривы,  на  голове      накидка)</a:t>
            </a:r>
          </a:p>
          <a:p>
            <a:pPr>
              <a:buNone/>
            </a:pPr>
            <a:r>
              <a:rPr lang="ru-RU" sz="1200" dirty="0" smtClean="0">
                <a:latin typeface="Constantia" pitchFamily="18" charset="0"/>
              </a:rPr>
              <a:t>           -  Да,  действительно,  их  голову,  шею  и  часть  спины  покрывает  платок,  ровную  гладкую  поверхность  которого  оживляют    расположенные  борозды.  </a:t>
            </a:r>
          </a:p>
          <a:p>
            <a:pPr>
              <a:buNone/>
            </a:pPr>
            <a:r>
              <a:rPr lang="ru-RU" sz="1200" dirty="0" smtClean="0">
                <a:latin typeface="Constantia" pitchFamily="18" charset="0"/>
              </a:rPr>
              <a:t>           -  А  как  вы  думаете,  львы  тяжелые  или  легкие?  (…Тяжелые,  они  сделаны  из  камня).</a:t>
            </a:r>
          </a:p>
          <a:p>
            <a:pPr>
              <a:buNone/>
            </a:pPr>
            <a:r>
              <a:rPr lang="ru-RU" sz="1200" dirty="0" smtClean="0">
                <a:latin typeface="Constantia" pitchFamily="18" charset="0"/>
              </a:rPr>
              <a:t>           -  Да,  ребята,  вырубать  из  твердого  камня  львов  с  гривами,  с  большим  количеством  завитков,  сложно.  Скульптуры  небольшие  по  размерам,  но выглядят  в  камне  внушительно.</a:t>
            </a:r>
          </a:p>
          <a:p>
            <a:pPr>
              <a:buNone/>
            </a:pPr>
            <a:r>
              <a:rPr lang="ru-RU" sz="1200" dirty="0" smtClean="0">
                <a:latin typeface="Constantia" pitchFamily="18" charset="0"/>
              </a:rPr>
              <a:t>          -   Львы  грозные?   Готовые  к  прыжку?  Или  сторожат  дом?  Какие  они?</a:t>
            </a:r>
          </a:p>
          <a:p>
            <a:pPr>
              <a:buNone/>
            </a:pPr>
            <a:r>
              <a:rPr lang="ru-RU" sz="1200" dirty="0" smtClean="0">
                <a:latin typeface="Constantia" pitchFamily="18" charset="0"/>
              </a:rPr>
              <a:t>                                                                (…Спокойные,  немножко  ленивые,  отдыхающие). </a:t>
            </a:r>
          </a:p>
          <a:p>
            <a:pPr>
              <a:buNone/>
            </a:pPr>
            <a:r>
              <a:rPr lang="ru-RU" sz="1200" dirty="0" smtClean="0">
                <a:latin typeface="Constantia" pitchFamily="18" charset="0"/>
              </a:rPr>
              <a:t>          -   Гранитные  звери  лежат  в  спокойной  позе,  повернув  головы   друг  к   другу.   Они   не  сторожат  вход,  как – будто  отдыхают,  равнодушные  ко  всему  окружающему.   «…Это  львы  -  философы» -  говорили  о  них  в  прошлом  столетии.  (Философы  -  это  люди,  которые  разумно,  рассудительно  относятся   и  спокойно   относятся  ко  всем  явлениям   в   жизни,  к  ее  невзгодам  ).             -   Как  они  там  появились?  По  предположению  -  появление   «львов  философов»  связано  с  именем  архитектора  А.Н.Воронихина.  Он  был  первым  из  русских   зодчих  (архитекторов),  который  ввел  в  архитектурные  композиции  (сооружения)  львиные  статуи  (скульптуры).  Точно  такие  же  «львы   -  философы»  украшают   многие  постройки  нашего  города.                     </a:t>
            </a:r>
          </a:p>
          <a:p>
            <a:pPr>
              <a:buNone/>
            </a:pPr>
            <a:r>
              <a:rPr lang="ru-RU" sz="1200" dirty="0" smtClean="0">
                <a:latin typeface="Constantia" pitchFamily="18" charset="0"/>
              </a:rPr>
              <a:t>                     </a:t>
            </a:r>
            <a:r>
              <a:rPr lang="ru-RU" sz="1400" b="1" i="1" dirty="0" smtClean="0">
                <a:latin typeface="Constantia" pitchFamily="18" charset="0"/>
              </a:rPr>
              <a:t>Воспитатель.</a:t>
            </a:r>
          </a:p>
          <a:p>
            <a:pPr>
              <a:buNone/>
            </a:pPr>
            <a:r>
              <a:rPr lang="ru-RU" sz="1200" dirty="0" smtClean="0">
                <a:latin typeface="Constantia" pitchFamily="18" charset="0"/>
              </a:rPr>
              <a:t>          -   Ребята,   рассмотрим  двух  львов  на  Адмиралтейском  проспекте,   дом  12. </a:t>
            </a:r>
          </a:p>
          <a:p>
            <a:pPr>
              <a:buNone/>
            </a:pPr>
            <a:r>
              <a:rPr lang="ru-RU" sz="1400" b="1" i="1" dirty="0" smtClean="0">
                <a:latin typeface="Constantia" pitchFamily="18" charset="0"/>
              </a:rPr>
              <a:t>                   Читает  стихи.</a:t>
            </a:r>
          </a:p>
          <a:p>
            <a:pPr algn="ctr">
              <a:buNone/>
            </a:pPr>
            <a:r>
              <a:rPr lang="ru-RU" sz="1400" b="1" i="1" dirty="0" smtClean="0">
                <a:latin typeface="Constantia" pitchFamily="18" charset="0"/>
              </a:rPr>
              <a:t>   </a:t>
            </a:r>
            <a:r>
              <a:rPr lang="ru-RU" sz="1200" b="1" dirty="0" smtClean="0">
                <a:latin typeface="Constantia" pitchFamily="18" charset="0"/>
              </a:rPr>
              <a:t>Тогда  на  площади  Петровой,</a:t>
            </a:r>
          </a:p>
          <a:p>
            <a:pPr algn="ctr">
              <a:buNone/>
            </a:pPr>
            <a:r>
              <a:rPr lang="ru-RU" sz="1200" b="1" i="1" dirty="0" smtClean="0">
                <a:latin typeface="Constantia" pitchFamily="18" charset="0"/>
              </a:rPr>
              <a:t>Где  дом  в  углу     вознесся  новый,</a:t>
            </a:r>
          </a:p>
          <a:p>
            <a:pPr algn="ctr">
              <a:buNone/>
            </a:pPr>
            <a:r>
              <a:rPr lang="ru-RU" sz="1200" b="1" i="1" dirty="0" smtClean="0">
                <a:latin typeface="Constantia" pitchFamily="18" charset="0"/>
              </a:rPr>
              <a:t>Где  над  возвышенным  крыльцом</a:t>
            </a:r>
          </a:p>
          <a:p>
            <a:pPr algn="ctr">
              <a:buNone/>
            </a:pPr>
            <a:r>
              <a:rPr lang="ru-RU" sz="1200" b="1" i="1" dirty="0" smtClean="0">
                <a:latin typeface="Constantia" pitchFamily="18" charset="0"/>
              </a:rPr>
              <a:t>С  поднятой  лапой,  как  живые</a:t>
            </a:r>
          </a:p>
          <a:p>
            <a:pPr algn="ctr">
              <a:buNone/>
            </a:pPr>
            <a:r>
              <a:rPr lang="ru-RU" sz="1200" b="1" i="1" dirty="0" smtClean="0">
                <a:latin typeface="Constantia" pitchFamily="18" charset="0"/>
              </a:rPr>
              <a:t>Стоят  два  льва  сторожевые.</a:t>
            </a:r>
          </a:p>
          <a:p>
            <a:pPr algn="ctr">
              <a:buNone/>
            </a:pPr>
            <a:r>
              <a:rPr lang="ru-RU" sz="1200" b="1" i="1" dirty="0" smtClean="0">
                <a:latin typeface="Constantia" pitchFamily="18" charset="0"/>
              </a:rPr>
              <a:t>(А.С.Пушкин.  «Медный  всадник»).</a:t>
            </a:r>
          </a:p>
          <a:p>
            <a:pPr algn="ctr">
              <a:buNone/>
            </a:pPr>
            <a:r>
              <a:rPr lang="ru-RU" sz="1400" b="1" i="1" dirty="0" smtClean="0">
                <a:latin typeface="Constantia" pitchFamily="18" charset="0"/>
              </a:rPr>
              <a:t>               </a:t>
            </a:r>
            <a:endParaRPr lang="ru-RU" sz="3600" b="1" i="1" dirty="0" smtClean="0">
              <a:latin typeface="Constant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71472"/>
            <a:ext cx="6172200" cy="8001056"/>
          </a:xfrm>
        </p:spPr>
        <p:txBody>
          <a:bodyPr>
            <a:normAutofit lnSpcReduction="10000"/>
          </a:bodyPr>
          <a:lstStyle/>
          <a:p>
            <a:pPr>
              <a:buNone/>
            </a:pPr>
            <a:r>
              <a:rPr lang="ru-RU" sz="1200" dirty="0" smtClean="0">
                <a:latin typeface="Constantia" pitchFamily="18" charset="0"/>
              </a:rPr>
              <a:t>                    Дом  на  Адмиралтейском  проспекте,  12  был  построен  в  1819  году  для  князя   Лобанова  -  Ростовского  архитектором   О.-Р. </a:t>
            </a:r>
            <a:r>
              <a:rPr lang="ru-RU" sz="1200" dirty="0" err="1" smtClean="0">
                <a:latin typeface="Constantia" pitchFamily="18" charset="0"/>
              </a:rPr>
              <a:t>Моферраном</a:t>
            </a:r>
            <a:r>
              <a:rPr lang="ru-RU" sz="1200" dirty="0" smtClean="0">
                <a:latin typeface="Constantia" pitchFamily="18" charset="0"/>
              </a:rPr>
              <a:t>.  Здание  высокое,  пышное,  похожее  на  дворец.  К  парадному   входу   ведет   широкая, пологая   лестница.  По  сторонам  лестницы  на  прямоугольных  гранитных  постаментах  возвышаются  большие  мраморные  львы.                                             -    В  каком  положении   находятся  эти  животные  в  скульптуре?  Они  сидят?  Лежат?  Стоят?...                                                        (…Стоят  на  четырех  лапах).                                </a:t>
            </a:r>
          </a:p>
          <a:p>
            <a:pPr>
              <a:buNone/>
            </a:pPr>
            <a:r>
              <a:rPr lang="ru-RU" sz="1200" dirty="0" smtClean="0">
                <a:latin typeface="Constantia" pitchFamily="18" charset="0"/>
              </a:rPr>
              <a:t>         -    Что  перед  лапой  вы  видите?                          (…Шар).                                                                  </a:t>
            </a:r>
          </a:p>
          <a:p>
            <a:pPr>
              <a:buNone/>
            </a:pPr>
            <a:r>
              <a:rPr lang="ru-RU" sz="1200" dirty="0" smtClean="0">
                <a:latin typeface="Constantia" pitchFamily="18" charset="0"/>
              </a:rPr>
              <a:t>         -     Положение  лап  одинаковое  у  этих  львов? (…Нет,  лев  с  левой   стороны    положил  правую  лапу    прямо  на  шар,   а  лев  с  правой  стороны  левой  лапой  подталкивает  шар).                                                                                                                   </a:t>
            </a:r>
          </a:p>
          <a:p>
            <a:pPr>
              <a:buNone/>
            </a:pPr>
            <a:r>
              <a:rPr lang="ru-RU" sz="1200" dirty="0" smtClean="0">
                <a:latin typeface="Constantia" pitchFamily="18" charset="0"/>
              </a:rPr>
              <a:t>         -    Правильно   заметили.  Один  опирается   передней  лапой  на  шар,  а  у  другого  шар  выскользнул,  и  лев  мягким  кошачьим  движением  лапы,  будто  играя,  хочет  подкатить  его  на  прежнее  место.                                                              </a:t>
            </a:r>
          </a:p>
          <a:p>
            <a:pPr>
              <a:buNone/>
            </a:pPr>
            <a:r>
              <a:rPr lang="ru-RU" sz="1200" dirty="0" smtClean="0">
                <a:latin typeface="Constantia" pitchFamily="18" charset="0"/>
              </a:rPr>
              <a:t>         -   А  какая  поза  у  львов ?                          (…Настороженная).</a:t>
            </a:r>
          </a:p>
          <a:p>
            <a:pPr>
              <a:buNone/>
            </a:pPr>
            <a:r>
              <a:rPr lang="ru-RU" sz="1200" dirty="0" smtClean="0">
                <a:latin typeface="Constantia" pitchFamily="18" charset="0"/>
              </a:rPr>
              <a:t>         -   Лев,  опирающийся  лапой  на  круглый  предмет,  вынужден  все  время  бодрствовать;   стоит  ослабить  внимание  и  выскользнет  шар.  Поэтому  сама  поза  зверей,  лапы,  которые  покоятся  на  шаре,   также  подчеркивает,  что  эти  львы  сторожевые.                                                                                                                  </a:t>
            </a:r>
          </a:p>
          <a:p>
            <a:pPr>
              <a:buNone/>
            </a:pPr>
            <a:r>
              <a:rPr lang="ru-RU" sz="1200" dirty="0" smtClean="0">
                <a:latin typeface="Constantia" pitchFamily="18" charset="0"/>
              </a:rPr>
              <a:t>         -   Ребятки!  А  нет  ощущения,  что  эти  львы  сделают  шаг  и  пойдут  с  пьедестала?                        (…  Есть  такое  ощущение,  что  они  вот – </a:t>
            </a:r>
            <a:r>
              <a:rPr lang="ru-RU" sz="1200" dirty="0" err="1" smtClean="0">
                <a:latin typeface="Constantia" pitchFamily="18" charset="0"/>
              </a:rPr>
              <a:t>вот</a:t>
            </a:r>
            <a:r>
              <a:rPr lang="ru-RU" sz="1200" dirty="0" smtClean="0">
                <a:latin typeface="Constantia" pitchFamily="18" charset="0"/>
              </a:rPr>
              <a:t>  оживут).    </a:t>
            </a:r>
          </a:p>
          <a:p>
            <a:pPr>
              <a:buNone/>
            </a:pPr>
            <a:r>
              <a:rPr lang="ru-RU" sz="1200" dirty="0" smtClean="0">
                <a:latin typeface="Constantia" pitchFamily="18" charset="0"/>
              </a:rPr>
              <a:t>         -    А  какие  они  по  характеру?   Добродушные  или  грозные?</a:t>
            </a:r>
          </a:p>
          <a:p>
            <a:pPr algn="r">
              <a:buNone/>
            </a:pPr>
            <a:r>
              <a:rPr lang="ru-RU" sz="1200" dirty="0" smtClean="0">
                <a:latin typeface="Constantia" pitchFamily="18" charset="0"/>
              </a:rPr>
              <a:t>                                                                              (…Грозные,  полуоткрытый  рот,  тяжелые           гривастые  головы,  могучие  лапы).</a:t>
            </a:r>
          </a:p>
          <a:p>
            <a:pPr>
              <a:buNone/>
            </a:pPr>
            <a:r>
              <a:rPr lang="ru-RU" sz="1200" dirty="0" smtClean="0">
                <a:latin typeface="Constantia" pitchFamily="18" charset="0"/>
              </a:rPr>
              <a:t>         -   Да,  действительно  грозные  звери.    Они  повернули  друг  к  другу  тяжелые  головы  в  крупных  завитках  густой  гривы.   Широкая  грудь,  стройное  мускулистое   туловище.   Могучие  лапы  воссоздают  образ  сильного  хищника.   Опора   виде  шара  придает  лапе  плавный,  мягкий  изгиб,  отчего    вся  поза  кажется  более  живой  и  грациозной.   Автором  этих  работ   является   скульптор    </a:t>
            </a:r>
            <a:r>
              <a:rPr lang="ru-RU" sz="1200" dirty="0" err="1" smtClean="0">
                <a:latin typeface="Constantia" pitchFamily="18" charset="0"/>
              </a:rPr>
              <a:t>Трискорни</a:t>
            </a:r>
            <a:r>
              <a:rPr lang="ru-RU" sz="1200" dirty="0" smtClean="0">
                <a:latin typeface="Constantia" pitchFamily="18" charset="0"/>
              </a:rPr>
              <a:t>   (1810г.).    Он  не  стремился   как   можно  точнее  передать  в  мраморе   облик  львов.   Его   произведение  должно  было  служить   целям  декорации  (украшения).                                                                                            </a:t>
            </a:r>
          </a:p>
          <a:p>
            <a:pPr>
              <a:buNone/>
            </a:pPr>
            <a:r>
              <a:rPr lang="ru-RU" sz="1200" dirty="0" smtClean="0">
                <a:latin typeface="Constantia" pitchFamily="18" charset="0"/>
              </a:rPr>
              <a:t>         -   Как  и  когда   попали  скульптуры   львов   в  Санкт – Петербург?                            </a:t>
            </a:r>
          </a:p>
          <a:p>
            <a:pPr>
              <a:buNone/>
            </a:pPr>
            <a:r>
              <a:rPr lang="ru-RU" sz="1200" dirty="0" smtClean="0">
                <a:latin typeface="Constantia" pitchFamily="18" charset="0"/>
              </a:rPr>
              <a:t>         -   Статуи  львов,  сперва  каменные,  а  затем  из  бронзы  и  чугуна,  получили  широкое  распространение   в  первой   трети  х1х  столетия.</a:t>
            </a:r>
          </a:p>
          <a:p>
            <a:pPr>
              <a:buNone/>
            </a:pPr>
            <a:r>
              <a:rPr lang="ru-RU" sz="1200" dirty="0" smtClean="0">
                <a:latin typeface="Constantia" pitchFamily="18" charset="0"/>
              </a:rPr>
              <a:t>                    Львы  пришли  в  северную  столицу  с   Запада,  из  Италии,  а  само  их  появление  -  дань  увлечению   античным  искусством   (культурой  древних  греков  и  римлян)  в  русском  зодчестве.   Лев  по  праву  считается  царем  зверей  -  ловкий  и  сильный  хищник  исполнен  величавой  и  благородной  красоты:   выразительный  облик,  спокойная,  горделивая  осанка,  стройное  мускулистое  тело,  могучие  лапы.</a:t>
            </a:r>
            <a:endParaRPr lang="ru-RU" sz="1200" dirty="0">
              <a:latin typeface="Constant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428596"/>
            <a:ext cx="6172200" cy="7739625"/>
          </a:xfrm>
        </p:spPr>
        <p:txBody>
          <a:bodyPr>
            <a:normAutofit/>
          </a:bodyPr>
          <a:lstStyle/>
          <a:p>
            <a:pPr>
              <a:buNone/>
            </a:pPr>
            <a:r>
              <a:rPr lang="ru-RU" sz="1200" dirty="0" smtClean="0">
                <a:latin typeface="Constantia" pitchFamily="18" charset="0"/>
              </a:rPr>
              <a:t>                    А  как  своеобразна  большая  голова  с  густой  гривой,  какой  грозный  вид  имеет  оскаленная  пасть!                                                                                              </a:t>
            </a:r>
          </a:p>
          <a:p>
            <a:pPr>
              <a:buNone/>
            </a:pPr>
            <a:r>
              <a:rPr lang="ru-RU" sz="1200" dirty="0" smtClean="0">
                <a:latin typeface="Constantia" pitchFamily="18" charset="0"/>
              </a:rPr>
              <a:t>         И  неудивительно,  что  изображение  льва  с  незапамятных   времен  вошло  в  искусство   многих  народов.                                                                                                            С  той  далекой   поры   Лев  -  символ  мужества  (символ  -  признак ,  знак),  отваги,   воинской  доблести.   В   архитектуре  украшение   львами  придавало  величественную  торжественность  наружному   виду  жилища  и  красноречиво  говорило  о  силе,   власти  и  могуществе  владельца.</a:t>
            </a:r>
          </a:p>
          <a:p>
            <a:pPr>
              <a:buNone/>
            </a:pPr>
            <a:r>
              <a:rPr lang="ru-RU" sz="1200" dirty="0" smtClean="0">
                <a:latin typeface="Constantia" pitchFamily="18" charset="0"/>
              </a:rPr>
              <a:t>                             </a:t>
            </a:r>
            <a:r>
              <a:rPr lang="ru-RU" sz="1400" b="1" i="1" dirty="0" smtClean="0">
                <a:latin typeface="Constantia" pitchFamily="18" charset="0"/>
              </a:rPr>
              <a:t>Воспитатель.</a:t>
            </a:r>
          </a:p>
          <a:p>
            <a:pPr>
              <a:buNone/>
            </a:pPr>
            <a:r>
              <a:rPr lang="ru-RU" sz="1400" b="1" i="1" dirty="0" smtClean="0">
                <a:latin typeface="Constantia" pitchFamily="18" charset="0"/>
              </a:rPr>
              <a:t>         </a:t>
            </a:r>
            <a:r>
              <a:rPr lang="ru-RU" sz="1200" dirty="0" smtClean="0">
                <a:latin typeface="Constantia" pitchFamily="18" charset="0"/>
              </a:rPr>
              <a:t>-   А  теперь  давайте  поиграем    с  вами  в  веселую  игру   «Каменный  лев»  (по  типу    игры  «Замри»).</a:t>
            </a:r>
          </a:p>
          <a:p>
            <a:pPr>
              <a:buNone/>
            </a:pPr>
            <a:r>
              <a:rPr lang="ru-RU" sz="1200" dirty="0" smtClean="0">
                <a:latin typeface="Constantia" pitchFamily="18" charset="0"/>
              </a:rPr>
              <a:t>          </a:t>
            </a:r>
            <a:r>
              <a:rPr lang="ru-RU" sz="1400" b="1" i="1" dirty="0" smtClean="0">
                <a:latin typeface="Constantia" pitchFamily="18" charset="0"/>
              </a:rPr>
              <a:t>Проводится  игра .</a:t>
            </a:r>
          </a:p>
          <a:p>
            <a:pPr>
              <a:buNone/>
            </a:pPr>
            <a:r>
              <a:rPr lang="ru-RU" sz="1400" b="1" i="1" dirty="0" smtClean="0">
                <a:latin typeface="Constantia" pitchFamily="18" charset="0"/>
              </a:rPr>
              <a:t>         Воспитатель  меняет  фотографии</a:t>
            </a:r>
            <a:r>
              <a:rPr lang="ru-RU" sz="1200" dirty="0" smtClean="0">
                <a:latin typeface="Constantia" pitchFamily="18" charset="0"/>
              </a:rPr>
              <a:t>.</a:t>
            </a:r>
          </a:p>
          <a:p>
            <a:pPr>
              <a:buNone/>
            </a:pPr>
            <a:r>
              <a:rPr lang="ru-RU" sz="1200" dirty="0" smtClean="0">
                <a:latin typeface="Constantia" pitchFamily="18" charset="0"/>
              </a:rPr>
              <a:t>          Появились   снимки:  «Львы  на  Дворцовой  пристани»  и  «Львы   у  Государственного  Русского  музея.</a:t>
            </a:r>
          </a:p>
          <a:p>
            <a:pPr>
              <a:buNone/>
            </a:pPr>
            <a:r>
              <a:rPr lang="ru-RU" sz="1200" dirty="0" smtClean="0">
                <a:latin typeface="Constantia" pitchFamily="18" charset="0"/>
              </a:rPr>
              <a:t>          </a:t>
            </a:r>
            <a:r>
              <a:rPr lang="ru-RU" sz="1400" b="1" i="1" dirty="0" smtClean="0">
                <a:latin typeface="Constantia" pitchFamily="18" charset="0"/>
              </a:rPr>
              <a:t>Воспитатель  читает  стихи.</a:t>
            </a:r>
          </a:p>
          <a:p>
            <a:pPr algn="ctr">
              <a:buNone/>
            </a:pPr>
            <a:r>
              <a:rPr lang="ru-RU" sz="1400" b="1" i="1" dirty="0" smtClean="0">
                <a:latin typeface="Constantia" pitchFamily="18" charset="0"/>
              </a:rPr>
              <a:t>Невские   львы.</a:t>
            </a:r>
          </a:p>
          <a:p>
            <a:pPr algn="ctr">
              <a:buNone/>
            </a:pPr>
            <a:r>
              <a:rPr lang="ru-RU" sz="1200" b="1" dirty="0" smtClean="0">
                <a:latin typeface="Constantia" pitchFamily="18" charset="0"/>
              </a:rPr>
              <a:t>       Внизу  чуть  плещется  Нева</a:t>
            </a:r>
          </a:p>
          <a:p>
            <a:pPr algn="ctr">
              <a:buNone/>
            </a:pPr>
            <a:r>
              <a:rPr lang="ru-RU" sz="1200" b="1" dirty="0" smtClean="0">
                <a:latin typeface="Constantia" pitchFamily="18" charset="0"/>
              </a:rPr>
              <a:t>      И  лижет  старые  ступени,</a:t>
            </a:r>
          </a:p>
          <a:p>
            <a:pPr algn="ctr">
              <a:buNone/>
            </a:pPr>
            <a:r>
              <a:rPr lang="ru-RU" sz="1200" b="1" dirty="0" smtClean="0">
                <a:latin typeface="Constantia" pitchFamily="18" charset="0"/>
              </a:rPr>
              <a:t>                             В  туман  и   сырость,  в  день  осенний</a:t>
            </a:r>
          </a:p>
          <a:p>
            <a:pPr algn="ctr">
              <a:buNone/>
            </a:pPr>
            <a:r>
              <a:rPr lang="ru-RU" sz="1200" b="1" dirty="0" smtClean="0">
                <a:latin typeface="Constantia" pitchFamily="18" charset="0"/>
              </a:rPr>
              <a:t>    Глядят  два  медных  льва.</a:t>
            </a:r>
          </a:p>
          <a:p>
            <a:pPr algn="ctr">
              <a:buNone/>
            </a:pPr>
            <a:r>
              <a:rPr lang="ru-RU" sz="1200" b="1" dirty="0" smtClean="0">
                <a:latin typeface="Constantia" pitchFamily="18" charset="0"/>
              </a:rPr>
              <a:t>Когтистой  лапою  ядро</a:t>
            </a:r>
          </a:p>
          <a:p>
            <a:pPr algn="ctr">
              <a:buNone/>
            </a:pPr>
            <a:r>
              <a:rPr lang="ru-RU" sz="1200" b="1" dirty="0" smtClean="0">
                <a:latin typeface="Constantia" pitchFamily="18" charset="0"/>
              </a:rPr>
              <a:t>             Прижав  на  кубе - пьедестале </a:t>
            </a:r>
          </a:p>
          <a:p>
            <a:pPr algn="ctr">
              <a:buNone/>
            </a:pPr>
            <a:r>
              <a:rPr lang="ru-RU" sz="1200" b="1" dirty="0" smtClean="0">
                <a:latin typeface="Constantia" pitchFamily="18" charset="0"/>
              </a:rPr>
              <a:t>        Они  от  скуки   иль  печали</a:t>
            </a:r>
          </a:p>
          <a:p>
            <a:pPr algn="ctr">
              <a:buNone/>
            </a:pPr>
            <a:r>
              <a:rPr lang="ru-RU" sz="1200" b="1" dirty="0" smtClean="0">
                <a:latin typeface="Constantia" pitchFamily="18" charset="0"/>
              </a:rPr>
              <a:t>Крутое  выгнули  бедро.</a:t>
            </a:r>
          </a:p>
          <a:p>
            <a:pPr algn="ctr">
              <a:buNone/>
            </a:pPr>
            <a:r>
              <a:rPr lang="ru-RU" sz="1200" b="1" dirty="0" smtClean="0">
                <a:latin typeface="Constantia" pitchFamily="18" charset="0"/>
              </a:rPr>
              <a:t>(В. Рождественский  </a:t>
            </a:r>
          </a:p>
          <a:p>
            <a:pPr>
              <a:buNone/>
            </a:pPr>
            <a:r>
              <a:rPr lang="ru-RU" sz="1200" dirty="0" smtClean="0">
                <a:latin typeface="Constantia" pitchFamily="18" charset="0"/>
              </a:rPr>
              <a:t>          -    Ребята!    Перед  вами   фотографии:  «Львы  на  Дворцовой   пристани  Адмиралтейской  набережной»,  «Львы  у  здания  Государственного  Русского  музея»,   Львы  перед  Елагиным  дворцом».   Все  эти  львы  -  близнецы.  Выполнены  одним  архитектором  К.И. Росси.</a:t>
            </a:r>
          </a:p>
          <a:p>
            <a:pPr>
              <a:buNone/>
            </a:pPr>
            <a:r>
              <a:rPr lang="ru-RU" sz="1200" dirty="0" smtClean="0">
                <a:latin typeface="Constantia" pitchFamily="18" charset="0"/>
              </a:rPr>
              <a:t>                      Эти  могучие  сторожевые  львы  отлиты  из  чугуна  и  выкрашены  в  белый  цвет.  Статуи  обращены  друг  к  другу,  и  профили  их  отчетливо  видны  даже  издали.  Львы  стоят  уже  в  знакомой   нам  позе,  у  них  та  же  гордая  осанка,  тот  же  поворот  тяжелой   лобастой  головы   со  злобно  оскаленной  пастью,  приподнятая  передняя  лапа  покоится  на  шаре. </a:t>
            </a:r>
            <a:endParaRPr lang="ru-RU" sz="1400" dirty="0">
              <a:latin typeface="Constant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71472"/>
            <a:ext cx="6172200" cy="8143932"/>
          </a:xfrm>
        </p:spPr>
        <p:txBody>
          <a:bodyPr>
            <a:normAutofit lnSpcReduction="10000"/>
          </a:bodyPr>
          <a:lstStyle/>
          <a:p>
            <a:pPr>
              <a:buNone/>
            </a:pPr>
            <a:r>
              <a:rPr lang="ru-RU" sz="1200" dirty="0" smtClean="0">
                <a:latin typeface="Constantia" pitchFamily="18" charset="0"/>
              </a:rPr>
              <a:t>                       Статуи  для  здания  Русского  музея   и  Елагина  дворца  были  отлиты  из  чугуна   1822 году   в  течение  трех  месяцев  на  Санкт – Петербургском    литейном  заводе,  чему  свидетельствует  надпись  на  скульптурах:  «Изделие  С.П.  Казенного  литейного  завода   1822 года».                                                                 А  через   десять  лет  в  1832  году  сделают  сторожевых  львов  на  Дворцовую    пристань ,  но  уже  не  из  чугуна,  так  как  это  будет  дорого,  а  из  листовой    меди,  путем  чеканки.   Все  эти  высокохудожественные  изделия  обогатили  скульптурный  наряд   города  Санкт – Петербурга.</a:t>
            </a:r>
          </a:p>
          <a:p>
            <a:pPr>
              <a:buNone/>
            </a:pPr>
            <a:r>
              <a:rPr lang="ru-RU" sz="1200" dirty="0" smtClean="0">
                <a:latin typeface="Constantia" pitchFamily="18" charset="0"/>
              </a:rPr>
              <a:t>         -   А  еще,   ребята,   среди  скульптур,  украшающих  наш  город,  есть  не  простые  львы,  а  совсем  удивительные,   сказочные,  ведь  у  них  есть  крылья.</a:t>
            </a:r>
          </a:p>
          <a:p>
            <a:pPr>
              <a:buNone/>
            </a:pPr>
            <a:r>
              <a:rPr lang="ru-RU" sz="1200" dirty="0" smtClean="0">
                <a:latin typeface="Constantia" pitchFamily="18" charset="0"/>
              </a:rPr>
              <a:t>          Показывает  фотографию  и  загадывает  загадку.</a:t>
            </a:r>
          </a:p>
          <a:p>
            <a:pPr algn="ctr">
              <a:buNone/>
            </a:pPr>
            <a:r>
              <a:rPr lang="ru-RU" sz="1200" b="1" dirty="0" smtClean="0">
                <a:latin typeface="Constantia" pitchFamily="18" charset="0"/>
              </a:rPr>
              <a:t>Охраняет</a:t>
            </a:r>
            <a:r>
              <a:rPr lang="ru-RU" sz="1100" dirty="0" smtClean="0">
                <a:latin typeface="Constantia" pitchFamily="18" charset="0"/>
              </a:rPr>
              <a:t>  </a:t>
            </a:r>
            <a:r>
              <a:rPr lang="ru-RU" sz="1200" dirty="0" smtClean="0">
                <a:latin typeface="Constantia" pitchFamily="18" charset="0"/>
              </a:rPr>
              <a:t>  </a:t>
            </a:r>
            <a:r>
              <a:rPr lang="ru-RU" sz="1200" b="1" dirty="0" smtClean="0">
                <a:latin typeface="Constantia" pitchFamily="18" charset="0"/>
              </a:rPr>
              <a:t>город  он,</a:t>
            </a:r>
          </a:p>
          <a:p>
            <a:pPr algn="ctr">
              <a:buNone/>
            </a:pPr>
            <a:r>
              <a:rPr lang="ru-RU" sz="1200" b="1" dirty="0" smtClean="0">
                <a:latin typeface="Constantia" pitchFamily="18" charset="0"/>
              </a:rPr>
              <a:t>Называется…  (Грифон – крылатый   лев).</a:t>
            </a:r>
          </a:p>
          <a:p>
            <a:pPr>
              <a:buNone/>
            </a:pPr>
            <a:r>
              <a:rPr lang="ru-RU" sz="1200" b="1" dirty="0" smtClean="0">
                <a:latin typeface="Constantia" pitchFamily="18" charset="0"/>
              </a:rPr>
              <a:t>           </a:t>
            </a:r>
            <a:r>
              <a:rPr lang="ru-RU" sz="1400" b="1" i="1" dirty="0" smtClean="0">
                <a:latin typeface="Constantia" pitchFamily="18" charset="0"/>
              </a:rPr>
              <a:t>Ребенок. </a:t>
            </a:r>
          </a:p>
          <a:p>
            <a:pPr algn="ctr">
              <a:buNone/>
            </a:pPr>
            <a:r>
              <a:rPr lang="ru-RU" sz="1200" b="1" dirty="0" smtClean="0">
                <a:latin typeface="Constantia" pitchFamily="18" charset="0"/>
              </a:rPr>
              <a:t>                   На  мосту  на  Банковском</a:t>
            </a:r>
          </a:p>
          <a:p>
            <a:pPr algn="ctr">
              <a:buNone/>
            </a:pPr>
            <a:r>
              <a:rPr lang="ru-RU" sz="1200" b="1" dirty="0" smtClean="0">
                <a:latin typeface="Constantia" pitchFamily="18" charset="0"/>
              </a:rPr>
              <a:t>Их  найдите  вы,</a:t>
            </a:r>
          </a:p>
          <a:p>
            <a:pPr algn="ctr">
              <a:buNone/>
            </a:pPr>
            <a:r>
              <a:rPr lang="ru-RU" sz="1200" b="1" dirty="0" smtClean="0">
                <a:latin typeface="Constantia" pitchFamily="18" charset="0"/>
              </a:rPr>
              <a:t>            Это – львы   из  сказки</a:t>
            </a:r>
          </a:p>
          <a:p>
            <a:pPr algn="ctr">
              <a:buNone/>
            </a:pPr>
            <a:r>
              <a:rPr lang="ru-RU" sz="1200" b="1" dirty="0" smtClean="0">
                <a:latin typeface="Constantia" pitchFamily="18" charset="0"/>
              </a:rPr>
              <a:t>    Крылатые  львы.</a:t>
            </a:r>
          </a:p>
          <a:p>
            <a:pPr algn="ctr">
              <a:buNone/>
            </a:pPr>
            <a:r>
              <a:rPr lang="ru-RU" sz="1200" b="1" dirty="0" smtClean="0">
                <a:latin typeface="Constantia" pitchFamily="18" charset="0"/>
              </a:rPr>
              <a:t>На  мосту  их  всех – четыре</a:t>
            </a:r>
          </a:p>
          <a:p>
            <a:pPr algn="ctr">
              <a:buNone/>
            </a:pPr>
            <a:r>
              <a:rPr lang="ru-RU" sz="1200" b="1" dirty="0" smtClean="0">
                <a:latin typeface="Constantia" pitchFamily="18" charset="0"/>
              </a:rPr>
              <a:t>  Лучше  нету  в  целом  мире!</a:t>
            </a:r>
          </a:p>
          <a:p>
            <a:pPr algn="ctr">
              <a:buNone/>
            </a:pPr>
            <a:r>
              <a:rPr lang="ru-RU" sz="1200" b="1" dirty="0" smtClean="0">
                <a:latin typeface="Constantia" pitchFamily="18" charset="0"/>
              </a:rPr>
              <a:t>(С. </a:t>
            </a:r>
            <a:r>
              <a:rPr lang="ru-RU" sz="1200" b="1" dirty="0" err="1" smtClean="0">
                <a:latin typeface="Constantia" pitchFamily="18" charset="0"/>
              </a:rPr>
              <a:t>Скаченков</a:t>
            </a:r>
            <a:r>
              <a:rPr lang="ru-RU" sz="1200" b="1" dirty="0" smtClean="0">
                <a:latin typeface="Constantia" pitchFamily="18" charset="0"/>
              </a:rPr>
              <a:t>).</a:t>
            </a:r>
          </a:p>
          <a:p>
            <a:pPr>
              <a:buNone/>
            </a:pPr>
            <a:r>
              <a:rPr lang="ru-RU" sz="1200" b="1" dirty="0" smtClean="0">
                <a:latin typeface="Constantia" pitchFamily="18" charset="0"/>
              </a:rPr>
              <a:t>           </a:t>
            </a:r>
            <a:r>
              <a:rPr lang="ru-RU" sz="1400" b="1" i="1" dirty="0" smtClean="0">
                <a:latin typeface="Constantia" pitchFamily="18" charset="0"/>
              </a:rPr>
              <a:t>Воспитатель.  </a:t>
            </a:r>
            <a:r>
              <a:rPr lang="ru-RU" sz="1200" dirty="0" smtClean="0">
                <a:latin typeface="Constantia" pitchFamily="18" charset="0"/>
              </a:rPr>
              <a:t>Рассматривает  с  детьми  фотографии  с  изображением  Банковского  моста,   обращая  внимание  на  сказочность  этих  скульптурных  композиций  и   «Львы  на  Львином  мостике».</a:t>
            </a:r>
          </a:p>
          <a:p>
            <a:pPr>
              <a:buNone/>
            </a:pPr>
            <a:r>
              <a:rPr lang="ru-RU" sz="1200" b="1" dirty="0" smtClean="0">
                <a:latin typeface="Constantia" pitchFamily="18" charset="0"/>
              </a:rPr>
              <a:t>          Читает    стихи.                          Львиный  мостик.</a:t>
            </a:r>
          </a:p>
          <a:p>
            <a:pPr algn="ctr">
              <a:buNone/>
            </a:pPr>
            <a:r>
              <a:rPr lang="ru-RU" sz="1200" b="1" dirty="0" smtClean="0">
                <a:latin typeface="Constantia" pitchFamily="18" charset="0"/>
              </a:rPr>
              <a:t>                    В  молочной  сырости  тумана</a:t>
            </a:r>
          </a:p>
          <a:p>
            <a:pPr algn="ctr">
              <a:buNone/>
            </a:pPr>
            <a:r>
              <a:rPr lang="ru-RU" sz="1200" b="1" dirty="0" smtClean="0">
                <a:latin typeface="Constantia" pitchFamily="18" charset="0"/>
              </a:rPr>
              <a:t>               Где  тонут   мысли  и  слова,  </a:t>
            </a:r>
          </a:p>
          <a:p>
            <a:pPr algn="ctr">
              <a:buNone/>
            </a:pPr>
            <a:r>
              <a:rPr lang="ru-RU" sz="1200" b="1" dirty="0" smtClean="0">
                <a:latin typeface="Constantia" pitchFamily="18" charset="0"/>
              </a:rPr>
              <a:t>                     Вдруг  выплыли  четыре  льва</a:t>
            </a:r>
          </a:p>
          <a:p>
            <a:pPr algn="r">
              <a:buNone/>
            </a:pPr>
            <a:r>
              <a:rPr lang="ru-RU" sz="1200" b="1" dirty="0" smtClean="0">
                <a:latin typeface="Constantia" pitchFamily="18" charset="0"/>
              </a:rPr>
              <a:t>Четыре  белых  истукана,   - (стоять  неподвижно)</a:t>
            </a:r>
            <a:endParaRPr lang="ru-RU" sz="1100" b="1" dirty="0" smtClean="0">
              <a:latin typeface="Constantia" pitchFamily="18" charset="0"/>
            </a:endParaRPr>
          </a:p>
          <a:p>
            <a:pPr algn="ctr">
              <a:buNone/>
            </a:pPr>
            <a:r>
              <a:rPr lang="ru-RU" sz="1200" b="1" dirty="0" smtClean="0">
                <a:latin typeface="Constantia" pitchFamily="18" charset="0"/>
              </a:rPr>
              <a:t>                                                    И,</a:t>
            </a:r>
            <a:r>
              <a:rPr lang="ru-RU" sz="1400" b="1" dirty="0" smtClean="0">
                <a:latin typeface="Constantia" pitchFamily="18" charset="0"/>
              </a:rPr>
              <a:t> </a:t>
            </a:r>
            <a:r>
              <a:rPr lang="ru-RU" sz="1200" b="1" dirty="0" smtClean="0">
                <a:latin typeface="Constantia" pitchFamily="18" charset="0"/>
              </a:rPr>
              <a:t>опершись  на  парапет,    -   (перила  моста)</a:t>
            </a:r>
          </a:p>
          <a:p>
            <a:pPr algn="ctr">
              <a:buNone/>
            </a:pPr>
            <a:r>
              <a:rPr lang="ru-RU" sz="1200" b="1" dirty="0" smtClean="0">
                <a:latin typeface="Constantia" pitchFamily="18" charset="0"/>
              </a:rPr>
              <a:t>          Держали  берега  канала.</a:t>
            </a:r>
          </a:p>
          <a:p>
            <a:pPr algn="ctr">
              <a:buNone/>
            </a:pPr>
            <a:r>
              <a:rPr lang="ru-RU" sz="1200" b="1" dirty="0" smtClean="0">
                <a:latin typeface="Constantia" pitchFamily="18" charset="0"/>
              </a:rPr>
              <a:t>                                                          Вдруг  солнце  из – облаков,</a:t>
            </a:r>
          </a:p>
          <a:p>
            <a:pPr algn="ctr">
              <a:buNone/>
            </a:pPr>
            <a:r>
              <a:rPr lang="ru-RU" sz="1200" b="1" dirty="0" smtClean="0">
                <a:latin typeface="Constantia" pitchFamily="18" charset="0"/>
              </a:rPr>
              <a:t>                                                                       Взошло  и  вылилось  на   крыши.</a:t>
            </a:r>
          </a:p>
          <a:p>
            <a:pPr algn="ctr">
              <a:buNone/>
            </a:pPr>
            <a:r>
              <a:rPr lang="ru-RU" sz="1200" b="1" dirty="0" smtClean="0">
                <a:latin typeface="Constantia" pitchFamily="18" charset="0"/>
              </a:rPr>
              <a:t>                                                            И  дворник,  подметая  мост,</a:t>
            </a:r>
          </a:p>
          <a:p>
            <a:pPr algn="ctr">
              <a:buNone/>
            </a:pPr>
            <a:r>
              <a:rPr lang="ru-RU" sz="1200" b="1" dirty="0" smtClean="0">
                <a:latin typeface="Constantia" pitchFamily="18" charset="0"/>
              </a:rPr>
              <a:t>                                                                      Метлой  случайно  тронул  хвост,</a:t>
            </a:r>
          </a:p>
          <a:p>
            <a:pPr algn="ctr">
              <a:buNone/>
            </a:pPr>
            <a:r>
              <a:rPr lang="ru-RU" sz="1200" b="1" dirty="0" smtClean="0">
                <a:latin typeface="Constantia" pitchFamily="18" charset="0"/>
              </a:rPr>
              <a:t>                                                                  И  огрызнулся  лев  неслышно.</a:t>
            </a:r>
          </a:p>
          <a:p>
            <a:pPr algn="ctr">
              <a:buNone/>
            </a:pPr>
            <a:r>
              <a:rPr lang="ru-RU" sz="1200" b="1" dirty="0" smtClean="0">
                <a:latin typeface="Constantia" pitchFamily="18" charset="0"/>
              </a:rPr>
              <a:t>                                                           (В. Нарбут).</a:t>
            </a:r>
          </a:p>
          <a:p>
            <a:pPr>
              <a:buNone/>
            </a:pPr>
            <a:r>
              <a:rPr lang="ru-RU" sz="1200" dirty="0" smtClean="0">
                <a:latin typeface="Constantia" pitchFamily="18" charset="0"/>
              </a:rPr>
              <a:t>        -   Львы  на   Банковском  мостике  и  львы  на  Львином  мостике   сделаны    скульптором   П.П.  Соколовым  с  1825  по  1826  года.   Оба  эти  мостика  проходят  через  канал  </a:t>
            </a:r>
            <a:r>
              <a:rPr lang="ru-RU" sz="1200" dirty="0" err="1" smtClean="0">
                <a:latin typeface="Constantia" pitchFamily="18" charset="0"/>
              </a:rPr>
              <a:t>Грибоедова</a:t>
            </a:r>
            <a:r>
              <a:rPr lang="ru-RU" sz="1200" dirty="0" smtClean="0">
                <a:latin typeface="Constantia" pitchFamily="18" charset="0"/>
              </a:rPr>
              <a:t>.</a:t>
            </a:r>
          </a:p>
          <a:p>
            <a:pPr algn="ctr">
              <a:buNone/>
            </a:pPr>
            <a:r>
              <a:rPr lang="ru-RU" sz="1400" b="1" dirty="0" smtClean="0">
                <a:latin typeface="Constantia" pitchFamily="18" charset="0"/>
              </a:rPr>
              <a:t>                                                                                       </a:t>
            </a:r>
            <a:endParaRPr lang="ru-RU" sz="1100" b="1" dirty="0">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357158"/>
            <a:ext cx="6172200" cy="8358246"/>
          </a:xfrm>
        </p:spPr>
        <p:txBody>
          <a:bodyPr>
            <a:normAutofit lnSpcReduction="10000"/>
          </a:bodyPr>
          <a:lstStyle/>
          <a:p>
            <a:pPr>
              <a:buNone/>
            </a:pPr>
            <a:r>
              <a:rPr lang="ru-RU" sz="1200" dirty="0" smtClean="0">
                <a:latin typeface="Constantia" pitchFamily="18" charset="0"/>
              </a:rPr>
              <a:t>          -   По  сколько  львов  было  на  каждом    из  этих   мостиков?  И  как  они  расположены?                                          (…По  четыре.  Смотрят   друг  на  друга) .</a:t>
            </a:r>
          </a:p>
          <a:p>
            <a:pPr>
              <a:buNone/>
            </a:pPr>
            <a:r>
              <a:rPr lang="ru-RU" sz="1200" dirty="0" smtClean="0">
                <a:latin typeface="Constantia" pitchFamily="18" charset="0"/>
              </a:rPr>
              <a:t>          -   Какие   они  по  размерам?  Большие  или  маленькие?                 (…Большие).</a:t>
            </a:r>
          </a:p>
          <a:p>
            <a:pPr>
              <a:buNone/>
            </a:pPr>
            <a:r>
              <a:rPr lang="ru-RU" sz="1200" dirty="0" smtClean="0">
                <a:latin typeface="Constantia" pitchFamily="18" charset="0"/>
              </a:rPr>
              <a:t>          -   Высота    львов  составляет   2.33  метра,  а  грифонов   вместе  с  крыльями  2.85   метра.</a:t>
            </a:r>
          </a:p>
          <a:p>
            <a:pPr>
              <a:buNone/>
            </a:pPr>
            <a:r>
              <a:rPr lang="ru-RU" sz="1200" dirty="0" smtClean="0">
                <a:latin typeface="Constantia" pitchFamily="18" charset="0"/>
              </a:rPr>
              <a:t>          -   Как  вы  думаете,  а  они  тяжелые   или  нет?  И  из  какого   материала  сделаны?                                                                                      (…Тяжелые.  Металл). </a:t>
            </a:r>
          </a:p>
          <a:p>
            <a:pPr>
              <a:buNone/>
            </a:pPr>
            <a:r>
              <a:rPr lang="ru-RU" sz="1200" dirty="0" smtClean="0">
                <a:latin typeface="Constantia" pitchFamily="18" charset="0"/>
              </a:rPr>
              <a:t>          -    Да,   действительно,  тяжелые.  И  отлиты  из  чугуна.  Сначала  делается  глиняная   модель  животного  (включая  форму  и  экземпляр  из  алебастры),  по  ним  отливается  статуя    льва  из  чугуна.  Но  львы  скульптора  П.П.Соколова  отлиты    не  целиком.  Они  состоят  из  двух  половин,  соединенных    между  собой.   (Шов  заметен  на  спине,  на  груди  и  передних  ногах).  Внутри    скрываются    крепления  тросов  и  механизм  моста.</a:t>
            </a:r>
          </a:p>
          <a:p>
            <a:pPr>
              <a:buNone/>
            </a:pPr>
            <a:r>
              <a:rPr lang="ru-RU" sz="1200" dirty="0" smtClean="0">
                <a:latin typeface="Constantia" pitchFamily="18" charset="0"/>
              </a:rPr>
              <a:t>          -   Какие  львы  по  характеру?                           (…Гордые,  величественные).</a:t>
            </a:r>
          </a:p>
          <a:p>
            <a:pPr>
              <a:buNone/>
            </a:pPr>
            <a:r>
              <a:rPr lang="ru-RU" sz="1200" dirty="0" smtClean="0">
                <a:latin typeface="Constantia" pitchFamily="18" charset="0"/>
              </a:rPr>
              <a:t>          -   Да,  богатырские,  напряженные.  Напрягшиеся  мускулы  стройного  тела,  могучие  передние  лапы,   с  силой   упирающиеся  в  плинты,  и  вся  напряженная  поза    как  бы  говорят,  что  львам  нелегко  удержать  тяжелый   стальной   трос.</a:t>
            </a:r>
          </a:p>
          <a:p>
            <a:pPr>
              <a:buNone/>
            </a:pPr>
            <a:r>
              <a:rPr lang="ru-RU" sz="1200" dirty="0" smtClean="0">
                <a:latin typeface="Constantia" pitchFamily="18" charset="0"/>
              </a:rPr>
              <a:t>          -    А  как  показал  скульптор  внешний   вид  львов  на  Львином  мостике?</a:t>
            </a:r>
          </a:p>
          <a:p>
            <a:pPr>
              <a:buNone/>
            </a:pPr>
            <a:r>
              <a:rPr lang="ru-RU" sz="1200" dirty="0" smtClean="0">
                <a:latin typeface="Constantia" pitchFamily="18" charset="0"/>
              </a:rPr>
              <a:t>                                                                                 (…Гривастые  головы,  длинные  хвосты).</a:t>
            </a:r>
          </a:p>
          <a:p>
            <a:pPr>
              <a:buNone/>
            </a:pPr>
            <a:r>
              <a:rPr lang="ru-RU" sz="1200" dirty="0" smtClean="0">
                <a:latin typeface="Constantia" pitchFamily="18" charset="0"/>
              </a:rPr>
              <a:t>          -  Правильно.  Очень  выразительны  морды  львов.  Голову,  широкую  грудь  и  часть  спины   покрывает  густая  косматая  грива;   длинный  хвост  с  пучком  волос  на  конце  захлестнут   на  спину.</a:t>
            </a:r>
          </a:p>
          <a:p>
            <a:pPr>
              <a:buNone/>
            </a:pPr>
            <a:r>
              <a:rPr lang="ru-RU" sz="1200" dirty="0" smtClean="0">
                <a:latin typeface="Constantia" pitchFamily="18" charset="0"/>
              </a:rPr>
              <a:t>          -   А  кого   напоминают  вам   грифоны?     (…Птиц  с  лапами  льва  и  хвостом).</a:t>
            </a:r>
          </a:p>
          <a:p>
            <a:pPr>
              <a:buNone/>
            </a:pPr>
            <a:r>
              <a:rPr lang="ru-RU" sz="1200" dirty="0" smtClean="0">
                <a:latin typeface="Constantia" pitchFamily="18" charset="0"/>
              </a:rPr>
              <a:t>          -   Ребята !   Кажется  стая,  доселе  невиданных  крылатых  существ,  опустилась  на  мост  и  диковинные  птицы  -  звери  расселись  по  углам  на  гранитных    прямоугольниках,  взметнув  вверх  золотые  остроконечные   крылья.</a:t>
            </a:r>
          </a:p>
          <a:p>
            <a:pPr>
              <a:buNone/>
            </a:pPr>
            <a:r>
              <a:rPr lang="ru-RU" sz="1200" dirty="0" smtClean="0">
                <a:latin typeface="Constantia" pitchFamily="18" charset="0"/>
              </a:rPr>
              <a:t>         -    А   чем  еще,   кроме  крыльев,  они  отличаются  от  львов  на  Львином  мостике?         (…Да,  у  них  нет  большой  гривы,  остро  торчащие   ушки).</a:t>
            </a:r>
          </a:p>
          <a:p>
            <a:pPr>
              <a:buNone/>
            </a:pPr>
            <a:r>
              <a:rPr lang="ru-RU" sz="1200" dirty="0" smtClean="0">
                <a:latin typeface="Constantia" pitchFamily="18" charset="0"/>
              </a:rPr>
              <a:t>         -   Конечно.   У  грифонов  подняты  могучие  орлиные  крылья,  с   четко  обозначенными  перьями;  выразительная  голова  с  острыми  ушами    покрыта  оперением.  Глаза  круглые  и  выпуклые,  как  у  орла,  но  ощеренная  пасть – звериная.</a:t>
            </a:r>
          </a:p>
          <a:p>
            <a:pPr>
              <a:buNone/>
            </a:pPr>
            <a:r>
              <a:rPr lang="ru-RU" sz="1200" dirty="0" smtClean="0">
                <a:latin typeface="Constantia" pitchFamily="18" charset="0"/>
              </a:rPr>
              <a:t>          Это  существо  мифическое  (древнее  народное  сказание),  его  изображение  пришло  в  русское  искусство  с  Востока.  По  сказаниям  разных  народов  грифоны  выступают  как  верные  и  надежные  стражи  кладов  и  золота.</a:t>
            </a:r>
          </a:p>
          <a:p>
            <a:pPr>
              <a:buNone/>
            </a:pPr>
            <a:r>
              <a:rPr lang="ru-RU" sz="1200" dirty="0" smtClean="0">
                <a:latin typeface="Constantia" pitchFamily="18" charset="0"/>
              </a:rPr>
              <a:t>                          А  так  как  рядом  находился  банк,  а  в  подвалах  его  хранили  золото,  вот  поэтому  скульптор  П.П.Соколов  устанавливает  грифонов  на  мосту.</a:t>
            </a:r>
          </a:p>
          <a:p>
            <a:pPr>
              <a:buNone/>
            </a:pPr>
            <a:r>
              <a:rPr lang="ru-RU" sz="1200" dirty="0" smtClean="0">
                <a:latin typeface="Constantia" pitchFamily="18" charset="0"/>
              </a:rPr>
              <a:t>         -    Что  еще  особенного  в  оформлении  грифонов?  (…Фонари  над  головой).          -   Да,  правильно,  вы  заметили.  Над  их  головами  на  изогнутых  дугах  крепятся  шарообразные  фонари  с  матовым  стеклом.  Крылья  грифонов,  дуги  и  детали  фонарей   в   х1х  веке   были  вызолочены  червонным  золотом,  а  в  1967  году  при  реконструкции  моста  -  сусальным. </a:t>
            </a:r>
          </a:p>
          <a:p>
            <a:pPr>
              <a:buNone/>
            </a:pPr>
            <a:r>
              <a:rPr lang="ru-RU" sz="1200" dirty="0" smtClean="0">
                <a:latin typeface="Constantia" pitchFamily="18" charset="0"/>
              </a:rPr>
              <a:t>                </a:t>
            </a:r>
            <a:endParaRPr lang="ru-RU" sz="1200" dirty="0">
              <a:latin typeface="Constant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357158"/>
            <a:ext cx="6172200" cy="7811063"/>
          </a:xfrm>
        </p:spPr>
        <p:txBody>
          <a:bodyPr>
            <a:normAutofit/>
          </a:bodyPr>
          <a:lstStyle/>
          <a:p>
            <a:pPr>
              <a:buNone/>
            </a:pPr>
            <a:r>
              <a:rPr lang="ru-RU" sz="1200" dirty="0" smtClean="0">
                <a:latin typeface="Constantia" pitchFamily="18" charset="0"/>
              </a:rPr>
              <a:t>                      Статуи   крылатых  львов -  полые  (пустые),  посажены  на  каркасы  и  скрывают  в  себе   крепление  тросов  и  механизм  моста.</a:t>
            </a:r>
          </a:p>
          <a:p>
            <a:pPr>
              <a:buNone/>
            </a:pPr>
            <a:r>
              <a:rPr lang="ru-RU" sz="1200" dirty="0" smtClean="0">
                <a:latin typeface="Constantia" pitchFamily="18" charset="0"/>
              </a:rPr>
              <a:t>          -    Дети!  А  как  вы  думаете,  какую  роль  играют  львы  и  грифоны  в  конструкции    моста?                                                      (…Они  держат  мост).</a:t>
            </a:r>
          </a:p>
          <a:p>
            <a:pPr>
              <a:buNone/>
            </a:pPr>
            <a:r>
              <a:rPr lang="ru-RU" sz="1200" dirty="0" smtClean="0">
                <a:latin typeface="Constantia" pitchFamily="18" charset="0"/>
              </a:rPr>
              <a:t>          -     А  еще?             (…Украшают).</a:t>
            </a:r>
          </a:p>
          <a:p>
            <a:pPr>
              <a:buNone/>
            </a:pPr>
            <a:r>
              <a:rPr lang="ru-RU" sz="1200" dirty="0" smtClean="0">
                <a:latin typeface="Constantia" pitchFamily="18" charset="0"/>
              </a:rPr>
              <a:t>          -  Правильно.  Они  служат   декорацией    (украшением).</a:t>
            </a:r>
          </a:p>
          <a:p>
            <a:pPr>
              <a:buNone/>
            </a:pPr>
            <a:r>
              <a:rPr lang="ru-RU" sz="1200" dirty="0" smtClean="0">
                <a:latin typeface="Constantia" pitchFamily="18" charset="0"/>
              </a:rPr>
              <a:t>          -  Ребята!   Мы  с  вами  рассмотрели  много  фотографий   с  изображением    львов,  которые  были  украшением  зданий,  пристаней,  декорациями  для  мостов,  но  и  «сторожами»  нашего  города,  напоминая  нам  своей  силе,  величине  и  красоте.</a:t>
            </a:r>
          </a:p>
          <a:p>
            <a:pPr>
              <a:buNone/>
            </a:pPr>
            <a:r>
              <a:rPr lang="ru-RU" sz="1200" dirty="0" smtClean="0">
                <a:latin typeface="Constantia" pitchFamily="18" charset="0"/>
              </a:rPr>
              <a:t>                         Но,  есть  в  Летнем    саду   скульптура,  выполненная  скульптором  </a:t>
            </a:r>
            <a:r>
              <a:rPr lang="ru-RU" sz="1200" dirty="0" err="1" smtClean="0">
                <a:latin typeface="Constantia" pitchFamily="18" charset="0"/>
              </a:rPr>
              <a:t>М.Гроппели</a:t>
            </a:r>
            <a:r>
              <a:rPr lang="ru-RU" sz="1200" dirty="0" smtClean="0">
                <a:latin typeface="Constantia" pitchFamily="18" charset="0"/>
              </a:rPr>
              <a:t>   «Муза  искренности».  Муза –это  богиня,   покровительница  искусства.  Послушайте  аллегорию     (иносказание)  об  этой  скульптуре .</a:t>
            </a:r>
          </a:p>
          <a:p>
            <a:pPr>
              <a:buNone/>
            </a:pPr>
            <a:r>
              <a:rPr lang="ru-RU" sz="1200" dirty="0" smtClean="0">
                <a:latin typeface="Constantia" pitchFamily="18" charset="0"/>
              </a:rPr>
              <a:t>                          Лев  -  царь  зверей….Когда – то,  </a:t>
            </a:r>
            <a:r>
              <a:rPr lang="ru-RU" sz="1200" dirty="0" err="1" smtClean="0">
                <a:latin typeface="Constantia" pitchFamily="18" charset="0"/>
              </a:rPr>
              <a:t>давным</a:t>
            </a:r>
            <a:r>
              <a:rPr lang="ru-RU" sz="1200" dirty="0" smtClean="0">
                <a:latin typeface="Constantia" pitchFamily="18" charset="0"/>
              </a:rPr>
              <a:t>    давно,  в   нем  видели  воплощение  солнца,   золотую  гриву  его  наделяли  силой  солнечных   лучей.</a:t>
            </a:r>
          </a:p>
          <a:p>
            <a:pPr>
              <a:buNone/>
            </a:pPr>
            <a:r>
              <a:rPr lang="ru-RU" sz="1200" dirty="0" smtClean="0">
                <a:latin typeface="Constantia" pitchFamily="18" charset="0"/>
              </a:rPr>
              <a:t>          Позднее,   лев   превратился  из  божества  в  символ  силы,    наводящий  страх  на  окружающих    одним  своим  рычанием.  В  книге  Притч  написано:    «Лев  силач  между  зверями,  не  посторонится  ни  пред  кем».  При  всем  при  том  лев  благороден:  сердится  только  тогда,  когда  он  ранен  и    никогда  не  трогает    поверженных.   Лев  -  это  символ  Доброй  силы:  действующий  во  благо  и  благо  рождающий,  то  есть  благородной.  Может  быть  и  вы  слышали  такое    обращение  -  «Ваше  благородие».  Оно  устарело:  сейчас  так  друг  к  другу  никто   не  обращается  -  не  принято,  что  очень  печально.  Благородный  человек  высокой  нравственности,  честности,  откровенности  души  и  внешнего  совершенства.   В  Санкт  -  Петербурге  очень  много  львов,  свидетельствующих  о  том,   что  петербуржцы  считали  обязательным  свойством  души.</a:t>
            </a:r>
          </a:p>
          <a:p>
            <a:pPr>
              <a:buNone/>
            </a:pPr>
            <a:r>
              <a:rPr lang="ru-RU" sz="1200" dirty="0" smtClean="0">
                <a:latin typeface="Constantia" pitchFamily="18" charset="0"/>
              </a:rPr>
              <a:t>                         В  Летнем  саду   лев  -  спутник  Богини  Искренности:  открытости,  правдивости,  выражения  подлинных  чувств,    а  не  придуманных,   лживых.  </a:t>
            </a:r>
          </a:p>
          <a:p>
            <a:pPr>
              <a:buNone/>
            </a:pPr>
            <a:r>
              <a:rPr lang="ru-RU" sz="1200" dirty="0" smtClean="0">
                <a:latin typeface="Constantia" pitchFamily="18" charset="0"/>
              </a:rPr>
              <a:t>         -  Видите,    Богиня  положила  ладонь  на    лоб  льва!   Будто  клянется,  что  никогда  не  будет  лгать.</a:t>
            </a:r>
          </a:p>
          <a:p>
            <a:pPr>
              <a:buNone/>
            </a:pPr>
            <a:r>
              <a:rPr lang="ru-RU" sz="1200" dirty="0" smtClean="0">
                <a:latin typeface="Constantia" pitchFamily="18" charset="0"/>
              </a:rPr>
              <a:t>         -   Видите,  лев  улыбается?  Что  обозначает  его  улыбка?</a:t>
            </a:r>
          </a:p>
          <a:p>
            <a:pPr>
              <a:buNone/>
            </a:pPr>
            <a:r>
              <a:rPr lang="ru-RU" sz="1200" dirty="0" smtClean="0">
                <a:latin typeface="Constantia" pitchFamily="18" charset="0"/>
              </a:rPr>
              <a:t>         Кто  -  </a:t>
            </a:r>
            <a:r>
              <a:rPr lang="ru-RU" sz="1200" dirty="0" err="1" smtClean="0">
                <a:latin typeface="Constantia" pitchFamily="18" charset="0"/>
              </a:rPr>
              <a:t>нибудь</a:t>
            </a:r>
            <a:r>
              <a:rPr lang="ru-RU" sz="1200" dirty="0" smtClean="0">
                <a:latin typeface="Constantia" pitchFamily="18" charset="0"/>
              </a:rPr>
              <a:t>  из  детей,  непременно   скажет:  он  верит  в  нас.</a:t>
            </a:r>
          </a:p>
          <a:p>
            <a:pPr>
              <a:buNone/>
            </a:pPr>
            <a:r>
              <a:rPr lang="ru-RU" sz="1200" dirty="0" smtClean="0">
                <a:latin typeface="Constantia" pitchFamily="18" charset="0"/>
              </a:rPr>
              <a:t>                          Вот  эта  аллегория,  воплощенная  в  Музе  Искренности,  учит  нас  благородству,    любви,  чистоте  отношений,  бережливости  окружающего,  понимать  культуру  и  ценить  ее.    </a:t>
            </a:r>
          </a:p>
          <a:p>
            <a:pPr>
              <a:buNone/>
            </a:pPr>
            <a:endParaRPr lang="ru-RU" sz="1200" dirty="0">
              <a:latin typeface="Constant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285720"/>
            <a:ext cx="6172200" cy="8643998"/>
          </a:xfrm>
        </p:spPr>
        <p:txBody>
          <a:bodyPr>
            <a:noAutofit/>
          </a:bodyPr>
          <a:lstStyle/>
          <a:p>
            <a:pPr algn="ctr">
              <a:buNone/>
            </a:pPr>
            <a:r>
              <a:rPr lang="ru-RU" sz="1200" b="1" dirty="0" smtClean="0">
                <a:latin typeface="Constantia" pitchFamily="18" charset="0"/>
              </a:rPr>
              <a:t>Лежит  гранитный  добрый  лев</a:t>
            </a:r>
          </a:p>
          <a:p>
            <a:pPr algn="ctr">
              <a:buNone/>
            </a:pPr>
            <a:r>
              <a:rPr lang="ru-RU" sz="1200" b="1" dirty="0" smtClean="0">
                <a:latin typeface="Constantia" pitchFamily="18" charset="0"/>
              </a:rPr>
              <a:t>У  входа  в  старый  дом.</a:t>
            </a:r>
          </a:p>
          <a:p>
            <a:pPr algn="ctr">
              <a:buNone/>
            </a:pPr>
            <a:r>
              <a:rPr lang="ru-RU" sz="1200" b="1" dirty="0" smtClean="0">
                <a:latin typeface="Constantia" pitchFamily="18" charset="0"/>
              </a:rPr>
              <a:t>И  ребятишки ,   </a:t>
            </a:r>
            <a:r>
              <a:rPr lang="ru-RU" sz="1200" b="1" dirty="0" err="1" smtClean="0">
                <a:latin typeface="Constantia" pitchFamily="18" charset="0"/>
              </a:rPr>
              <a:t>осмелясь</a:t>
            </a:r>
            <a:r>
              <a:rPr lang="ru-RU" sz="1200" b="1" dirty="0" smtClean="0">
                <a:latin typeface="Constantia" pitchFamily="18" charset="0"/>
              </a:rPr>
              <a:t>,  </a:t>
            </a:r>
          </a:p>
          <a:p>
            <a:pPr algn="ctr">
              <a:buNone/>
            </a:pPr>
            <a:r>
              <a:rPr lang="ru-RU" sz="1200" b="1" dirty="0" smtClean="0">
                <a:latin typeface="Constantia" pitchFamily="18" charset="0"/>
              </a:rPr>
              <a:t>Сидят  на  нем  верхом.</a:t>
            </a:r>
          </a:p>
          <a:p>
            <a:pPr algn="ctr">
              <a:buNone/>
            </a:pPr>
            <a:r>
              <a:rPr lang="ru-RU" sz="1200" b="1" dirty="0" smtClean="0">
                <a:latin typeface="Constantia" pitchFamily="18" charset="0"/>
              </a:rPr>
              <a:t>Гранитный  лев  ребятам  рад,</a:t>
            </a:r>
          </a:p>
          <a:p>
            <a:pPr algn="ctr">
              <a:buNone/>
            </a:pPr>
            <a:r>
              <a:rPr lang="ru-RU" sz="1200" b="1" dirty="0" smtClean="0">
                <a:latin typeface="Constantia" pitchFamily="18" charset="0"/>
              </a:rPr>
              <a:t> Без  них  скучает  он.</a:t>
            </a:r>
          </a:p>
          <a:p>
            <a:pPr algn="ctr">
              <a:buNone/>
            </a:pPr>
            <a:r>
              <a:rPr lang="ru-RU" sz="1200" b="1" dirty="0" smtClean="0">
                <a:latin typeface="Constantia" pitchFamily="18" charset="0"/>
              </a:rPr>
              <a:t>И  снится  льву  в  который  раз</a:t>
            </a:r>
          </a:p>
          <a:p>
            <a:pPr algn="ctr">
              <a:buNone/>
            </a:pPr>
            <a:r>
              <a:rPr lang="ru-RU" sz="1400" b="1" dirty="0" smtClean="0">
                <a:latin typeface="Constantia" pitchFamily="18" charset="0"/>
              </a:rPr>
              <a:t>Один</a:t>
            </a:r>
            <a:r>
              <a:rPr lang="ru-RU" sz="1200" b="1" dirty="0" smtClean="0">
                <a:latin typeface="Constantia" pitchFamily="18" charset="0"/>
              </a:rPr>
              <a:t>    и  тот  же  сон:</a:t>
            </a:r>
          </a:p>
          <a:p>
            <a:pPr algn="ctr">
              <a:buNone/>
            </a:pPr>
            <a:r>
              <a:rPr lang="ru-RU" sz="1200" b="1" dirty="0" smtClean="0">
                <a:latin typeface="Constantia" pitchFamily="18" charset="0"/>
              </a:rPr>
              <a:t>В  саду,  среди  густой   травы,</a:t>
            </a:r>
          </a:p>
          <a:p>
            <a:pPr algn="ctr">
              <a:buNone/>
            </a:pPr>
            <a:r>
              <a:rPr lang="ru-RU" sz="1200" b="1" dirty="0" smtClean="0">
                <a:latin typeface="Constantia" pitchFamily="18" charset="0"/>
              </a:rPr>
              <a:t>Едва    взойдет  луна,  </a:t>
            </a:r>
          </a:p>
          <a:p>
            <a:pPr algn="ctr">
              <a:buNone/>
            </a:pPr>
            <a:r>
              <a:rPr lang="ru-RU" sz="1200" b="1" dirty="0" smtClean="0">
                <a:latin typeface="Constantia" pitchFamily="18" charset="0"/>
              </a:rPr>
              <a:t>Резвятся  каменные  львы  </a:t>
            </a:r>
          </a:p>
          <a:p>
            <a:pPr algn="ctr">
              <a:buNone/>
            </a:pPr>
            <a:r>
              <a:rPr lang="ru-RU" sz="1200" b="1" dirty="0" smtClean="0">
                <a:latin typeface="Constantia" pitchFamily="18" charset="0"/>
              </a:rPr>
              <a:t>И  львы  из  чугуна.</a:t>
            </a:r>
          </a:p>
          <a:p>
            <a:pPr algn="ctr">
              <a:buNone/>
            </a:pPr>
            <a:r>
              <a:rPr lang="ru-RU" sz="1200" b="1" dirty="0" smtClean="0">
                <a:latin typeface="Constantia" pitchFamily="18" charset="0"/>
              </a:rPr>
              <a:t>Дрожат  ночные  сторожа</a:t>
            </a:r>
          </a:p>
          <a:p>
            <a:pPr algn="ctr">
              <a:buNone/>
            </a:pPr>
            <a:r>
              <a:rPr lang="ru-RU" sz="1200" b="1" dirty="0" smtClean="0">
                <a:latin typeface="Constantia" pitchFamily="18" charset="0"/>
              </a:rPr>
              <a:t>И  прячутся  в  домах.</a:t>
            </a:r>
          </a:p>
          <a:p>
            <a:pPr algn="ctr">
              <a:buNone/>
            </a:pPr>
            <a:r>
              <a:rPr lang="ru-RU" sz="1200" b="1" dirty="0" smtClean="0">
                <a:latin typeface="Constantia" pitchFamily="18" charset="0"/>
              </a:rPr>
              <a:t>А  дети,  весело  визжа,  </a:t>
            </a:r>
          </a:p>
          <a:p>
            <a:pPr algn="ctr">
              <a:buNone/>
            </a:pPr>
            <a:r>
              <a:rPr lang="ru-RU" sz="1200" b="1" dirty="0" smtClean="0">
                <a:latin typeface="Constantia" pitchFamily="18" charset="0"/>
              </a:rPr>
              <a:t>Катаются  на  львах!</a:t>
            </a:r>
          </a:p>
          <a:p>
            <a:pPr algn="ctr">
              <a:buNone/>
            </a:pPr>
            <a:r>
              <a:rPr lang="ru-RU" sz="1200" b="1" dirty="0" smtClean="0">
                <a:latin typeface="Constantia" pitchFamily="18" charset="0"/>
              </a:rPr>
              <a:t>(М. Борисова)</a:t>
            </a:r>
          </a:p>
          <a:p>
            <a:pPr>
              <a:buNone/>
            </a:pPr>
            <a:r>
              <a:rPr lang="ru-RU" sz="1200" b="1" i="1" dirty="0" smtClean="0">
                <a:latin typeface="Constantia" pitchFamily="18" charset="0"/>
              </a:rPr>
              <a:t>      Воспитатель.</a:t>
            </a:r>
          </a:p>
          <a:p>
            <a:pPr>
              <a:buNone/>
            </a:pPr>
            <a:r>
              <a:rPr lang="ru-RU" sz="1200" b="1" i="1" dirty="0" smtClean="0">
                <a:latin typeface="Constantia" pitchFamily="18" charset="0"/>
              </a:rPr>
              <a:t>         </a:t>
            </a:r>
            <a:r>
              <a:rPr lang="ru-RU" sz="1200" dirty="0" smtClean="0">
                <a:latin typeface="Constantia" pitchFamily="18" charset="0"/>
              </a:rPr>
              <a:t>-     Ребята ,  в  нашем  городе  есть  очень  интересный  дом.  Люди  в  нем  не  живут,  но  все  жители  Санкт  -  Петербурга  и  гости  стараются   там  побывать.</a:t>
            </a:r>
          </a:p>
          <a:p>
            <a:pPr>
              <a:buNone/>
            </a:pPr>
            <a:r>
              <a:rPr lang="ru-RU" sz="1200" dirty="0" smtClean="0">
                <a:latin typeface="Constantia" pitchFamily="18" charset="0"/>
              </a:rPr>
              <a:t>          -    Я  загадаю  загадку,  а  вы  послушайте  и  подскажите  мне  самое    последнее   слово.</a:t>
            </a:r>
          </a:p>
          <a:p>
            <a:pPr>
              <a:buNone/>
            </a:pPr>
            <a:r>
              <a:rPr lang="ru-RU" sz="1200" dirty="0" smtClean="0">
                <a:latin typeface="Constantia" pitchFamily="18" charset="0"/>
              </a:rPr>
              <a:t>          -  Договорились?                                    На  площади  Дворцовой</a:t>
            </a:r>
          </a:p>
          <a:p>
            <a:pPr>
              <a:buNone/>
            </a:pPr>
            <a:r>
              <a:rPr lang="ru-RU" sz="1200" dirty="0" smtClean="0">
                <a:latin typeface="Constantia" pitchFamily="18" charset="0"/>
              </a:rPr>
              <a:t>                                                                           Стоит  он  много  лет…      (…Эрмитаж)</a:t>
            </a:r>
          </a:p>
          <a:p>
            <a:pPr>
              <a:buNone/>
            </a:pPr>
            <a:r>
              <a:rPr lang="ru-RU" sz="1200" dirty="0" smtClean="0">
                <a:latin typeface="Constantia" pitchFamily="18" charset="0"/>
              </a:rPr>
              <a:t>         -   Молодцы!  Правильно  угадали.  В  Эрмитаже,   всемирно  знаменитом  музее часто  проходят  выставки,  здесь  можно  увидеть  прекрасные  скульптуры   древних   мастеров  и  интересные  работы  художников.  (Можно   показать   несколько  репродукций).</a:t>
            </a:r>
          </a:p>
          <a:p>
            <a:pPr>
              <a:buNone/>
            </a:pPr>
            <a:r>
              <a:rPr lang="ru-RU" sz="1200" dirty="0" smtClean="0">
                <a:latin typeface="Constantia" pitchFamily="18" charset="0"/>
              </a:rPr>
              <a:t>          -    Ребята,  давайте  устроим  в  этом  зале  выставку.  Сегодня  мы  с  вами  вспомнили  и  поговорили  о  скульптурах,   изображающих  животных:  каменных  львов,  удивительных  грифонов.  Сейчас  попробуйте  нарисовать  эти  скульптуры  на  бумаге,  хорошо?  Сегодня   нашими    помощниками  в  занятии  будут  не  карандаши,  не  краски    и  даже  не  фломастеры,  а  обычные  палочки.  Да – </a:t>
            </a:r>
            <a:r>
              <a:rPr lang="ru-RU" sz="1200" dirty="0" err="1" smtClean="0">
                <a:latin typeface="Constantia" pitchFamily="18" charset="0"/>
              </a:rPr>
              <a:t>да</a:t>
            </a:r>
            <a:r>
              <a:rPr lang="ru-RU" sz="1200" dirty="0" smtClean="0">
                <a:latin typeface="Constantia" pitchFamily="18" charset="0"/>
              </a:rPr>
              <a:t>,  самые  обыкновенные  палочки,  вот  такие.  Только  бумага  вам  понадобится  не  простая,  а  специальная.  Лист  покрыт  слоем   воска  или  восковых  мелков  (жировой  карандаш)  и  сверху  закрашен  гуашью  черного  и  синего  цвета.</a:t>
            </a:r>
          </a:p>
          <a:p>
            <a:pPr>
              <a:buNone/>
            </a:pPr>
            <a:r>
              <a:rPr lang="ru-RU" sz="1200" dirty="0" smtClean="0">
                <a:latin typeface="Constantia" pitchFamily="18" charset="0"/>
              </a:rPr>
              <a:t>          -   Мы  с  вами  уже  научились   «рисовать»  на  такой  бумаге  -  надо  «процарапывать»  изображение  тонкой  палочкой.  Еще  нам  будут  нужны    трафареты  -  это  тоже  наши  помощники .  Возьмите  понравившиеся  вам  трафареты   (львы,  грифоны),  закрепите  их  скрепкой  на  листе  и  начинайте  работать.</a:t>
            </a:r>
          </a:p>
          <a:p>
            <a:pPr>
              <a:buNone/>
            </a:pPr>
            <a:endParaRPr lang="ru-RU" sz="1200" dirty="0" smtClean="0">
              <a:latin typeface="Constantia" pitchFamily="18" charset="0"/>
            </a:endParaRPr>
          </a:p>
          <a:p>
            <a:pPr>
              <a:buNone/>
            </a:pPr>
            <a:endParaRPr lang="ru-RU" sz="1200" dirty="0" smtClean="0">
              <a:latin typeface="Constantia" pitchFamily="18" charset="0"/>
            </a:endParaRPr>
          </a:p>
          <a:p>
            <a:pPr>
              <a:buNone/>
            </a:pPr>
            <a:r>
              <a:rPr lang="ru-RU" sz="1200" dirty="0" smtClean="0">
                <a:latin typeface="Constantia" pitchFamily="18" charset="0"/>
              </a:rPr>
              <a:t>            </a:t>
            </a:r>
          </a:p>
          <a:p>
            <a:pPr>
              <a:buNone/>
            </a:pPr>
            <a:endParaRPr lang="ru-RU" sz="900" b="1" i="1" dirty="0" smtClean="0">
              <a:latin typeface="Constantia" pitchFamily="18" charset="0"/>
            </a:endParaRPr>
          </a:p>
          <a:p>
            <a:pPr>
              <a:buNone/>
            </a:pPr>
            <a:endParaRPr lang="ru-RU" sz="500" b="1" dirty="0" smtClean="0">
              <a:latin typeface="Constantia" pitchFamily="18" charset="0"/>
            </a:endParaRPr>
          </a:p>
          <a:p>
            <a:pPr>
              <a:buNone/>
            </a:pPr>
            <a:endParaRPr lang="ru-RU" sz="500" b="1" dirty="0" smtClean="0">
              <a:latin typeface="Constantia" pitchFamily="18" charset="0"/>
            </a:endParaRPr>
          </a:p>
          <a:p>
            <a:pPr algn="ctr">
              <a:buNone/>
            </a:pPr>
            <a:r>
              <a:rPr lang="ru-RU" sz="500" b="1" dirty="0" smtClean="0">
                <a:latin typeface="Constantia" pitchFamily="18" charset="0"/>
              </a:rPr>
              <a:t>  </a:t>
            </a:r>
            <a:r>
              <a:rPr lang="ru-RU" sz="500" dirty="0" smtClean="0">
                <a:latin typeface="Constantia" pitchFamily="18" charset="0"/>
              </a:rPr>
              <a:t>              </a:t>
            </a:r>
            <a:endParaRPr lang="ru-RU" sz="500" dirty="0">
              <a:latin typeface="Constant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90" y="571472"/>
            <a:ext cx="6500858" cy="7596749"/>
          </a:xfrm>
        </p:spPr>
        <p:txBody>
          <a:bodyPr>
            <a:normAutofit/>
          </a:bodyPr>
          <a:lstStyle/>
          <a:p>
            <a:pPr>
              <a:buNone/>
            </a:pPr>
            <a:r>
              <a:rPr lang="ru-RU" sz="1200" dirty="0" smtClean="0">
                <a:latin typeface="Constantia" pitchFamily="18" charset="0"/>
              </a:rPr>
              <a:t>               Дети  располагаются  за  столами    (или  по – другому,  на  усмотрение  воспитателя)  для  выполнения  задания.  Во  время  работы  звучит  негромкая,  спокойная   музыка  (классическая  или  песни  о  городе).  Из  готовых  детских  работ  устраивается  выставка  и  дается  положительная  оценка.</a:t>
            </a:r>
          </a:p>
          <a:p>
            <a:pPr>
              <a:buNone/>
            </a:pPr>
            <a:endParaRPr lang="ru-RU" sz="1200" dirty="0" smtClean="0">
              <a:latin typeface="Constantia" pitchFamily="18" charset="0"/>
            </a:endParaRPr>
          </a:p>
          <a:p>
            <a:pPr>
              <a:buNone/>
            </a:pPr>
            <a:r>
              <a:rPr lang="ru-RU" sz="1200" dirty="0" smtClean="0">
                <a:latin typeface="Constantia" pitchFamily="18" charset="0"/>
              </a:rPr>
              <a:t>          </a:t>
            </a:r>
          </a:p>
          <a:p>
            <a:pPr>
              <a:buNone/>
            </a:pPr>
            <a:r>
              <a:rPr lang="ru-RU" sz="1200" dirty="0" smtClean="0">
                <a:latin typeface="Constantia" pitchFamily="18" charset="0"/>
              </a:rPr>
              <a:t>          </a:t>
            </a:r>
            <a:r>
              <a:rPr lang="ru-RU" sz="2800" b="1" dirty="0" smtClean="0">
                <a:solidFill>
                  <a:srgbClr val="C00000"/>
                </a:solidFill>
                <a:latin typeface="Constantia" pitchFamily="18" charset="0"/>
              </a:rPr>
              <a:t>Литература</a:t>
            </a:r>
          </a:p>
          <a:p>
            <a:pPr>
              <a:buAutoNum type="arabicPeriod"/>
            </a:pPr>
            <a:endParaRPr lang="ru-RU" sz="1400" dirty="0" smtClean="0">
              <a:latin typeface="Constantia" pitchFamily="18" charset="0"/>
            </a:endParaRPr>
          </a:p>
          <a:p>
            <a:pPr>
              <a:buAutoNum type="arabicPeriod"/>
            </a:pPr>
            <a:r>
              <a:rPr lang="ru-RU" sz="1400" dirty="0" err="1" smtClean="0">
                <a:latin typeface="Constantia" pitchFamily="18" charset="0"/>
              </a:rPr>
              <a:t>Грибовская</a:t>
            </a:r>
            <a:r>
              <a:rPr lang="ru-RU" sz="1400" dirty="0" smtClean="0">
                <a:latin typeface="Constantia" pitchFamily="18" charset="0"/>
              </a:rPr>
              <a:t>  А.А.  «Ознакомление  дошкольников  со   скульптурой»</a:t>
            </a:r>
          </a:p>
          <a:p>
            <a:pPr>
              <a:buNone/>
            </a:pPr>
            <a:r>
              <a:rPr lang="ru-RU" sz="1400" dirty="0" smtClean="0">
                <a:latin typeface="Constantia" pitchFamily="18" charset="0"/>
              </a:rPr>
              <a:t>         Педагогическое  общество  России.  Москва.  2004г.</a:t>
            </a:r>
          </a:p>
          <a:p>
            <a:pPr>
              <a:buAutoNum type="arabicPeriod" startAt="2"/>
            </a:pPr>
            <a:r>
              <a:rPr lang="ru-RU" sz="1400" dirty="0" err="1" smtClean="0">
                <a:latin typeface="Constantia" pitchFamily="18" charset="0"/>
              </a:rPr>
              <a:t>Алифанова</a:t>
            </a:r>
            <a:r>
              <a:rPr lang="ru-RU" sz="1400" dirty="0" smtClean="0">
                <a:latin typeface="Constantia" pitchFamily="18" charset="0"/>
              </a:rPr>
              <a:t>  Г.Т.    «</a:t>
            </a:r>
            <a:r>
              <a:rPr lang="ru-RU" sz="1400" dirty="0" err="1" smtClean="0">
                <a:latin typeface="Constantia" pitchFamily="18" charset="0"/>
              </a:rPr>
              <a:t>Петербурговедение</a:t>
            </a:r>
            <a:r>
              <a:rPr lang="ru-RU" sz="1400" dirty="0" smtClean="0">
                <a:latin typeface="Constantia" pitchFamily="18" charset="0"/>
              </a:rPr>
              <a:t>  для  малышей  от  3  до  7 лет»</a:t>
            </a:r>
          </a:p>
          <a:p>
            <a:pPr>
              <a:buNone/>
            </a:pPr>
            <a:r>
              <a:rPr lang="ru-RU" sz="1400" dirty="0" smtClean="0">
                <a:latin typeface="Constantia" pitchFamily="18" charset="0"/>
              </a:rPr>
              <a:t>        Санкт  -  Петербург.  «Паритет».2005г.</a:t>
            </a:r>
          </a:p>
          <a:p>
            <a:pPr>
              <a:buAutoNum type="arabicPeriod" startAt="3"/>
            </a:pPr>
            <a:r>
              <a:rPr lang="ru-RU" sz="1400" dirty="0" smtClean="0">
                <a:latin typeface="Constantia" pitchFamily="18" charset="0"/>
              </a:rPr>
              <a:t>Нестеров В.В.  «Львы  стерегут  город».</a:t>
            </a:r>
          </a:p>
          <a:p>
            <a:pPr>
              <a:buNone/>
            </a:pPr>
            <a:r>
              <a:rPr lang="ru-RU" sz="1400" dirty="0" smtClean="0">
                <a:latin typeface="Constantia" pitchFamily="18" charset="0"/>
              </a:rPr>
              <a:t>         Санкт – Петербург.  «Искусство».  2002г.</a:t>
            </a:r>
          </a:p>
          <a:p>
            <a:pPr>
              <a:buAutoNum type="arabicPeriod" startAt="4"/>
            </a:pPr>
            <a:r>
              <a:rPr lang="ru-RU" sz="1400" dirty="0" err="1" smtClean="0">
                <a:latin typeface="Constantia" pitchFamily="18" charset="0"/>
              </a:rPr>
              <a:t>Плюхин</a:t>
            </a:r>
            <a:r>
              <a:rPr lang="ru-RU" sz="1400" dirty="0" smtClean="0">
                <a:latin typeface="Constantia" pitchFamily="18" charset="0"/>
              </a:rPr>
              <a:t>  Е.В.,  Раскин  А.Г.  «Монументальная  скульптура  Ленинграда»</a:t>
            </a:r>
          </a:p>
          <a:p>
            <a:pPr>
              <a:buNone/>
            </a:pPr>
            <a:r>
              <a:rPr lang="ru-RU" sz="1400" dirty="0" smtClean="0">
                <a:latin typeface="Constantia" pitchFamily="18" charset="0"/>
              </a:rPr>
              <a:t>         Ленинград.   1991г.</a:t>
            </a:r>
          </a:p>
          <a:p>
            <a:pPr>
              <a:buNone/>
            </a:pPr>
            <a:r>
              <a:rPr lang="ru-RU" sz="1400" dirty="0" smtClean="0">
                <a:latin typeface="Constantia" pitchFamily="18" charset="0"/>
              </a:rPr>
              <a:t>5       </a:t>
            </a:r>
            <a:r>
              <a:rPr lang="ru-RU" sz="1400" dirty="0" err="1" smtClean="0">
                <a:latin typeface="Constantia" pitchFamily="18" charset="0"/>
              </a:rPr>
              <a:t>Вежель</a:t>
            </a:r>
            <a:r>
              <a:rPr lang="ru-RU" sz="1400" dirty="0" smtClean="0">
                <a:latin typeface="Constantia" pitchFamily="18" charset="0"/>
              </a:rPr>
              <a:t> Г.С.  «Строим  «город – сад»».  Программа  1997год.  </a:t>
            </a:r>
            <a:endParaRPr lang="ru-RU" sz="1200" dirty="0" smtClean="0">
              <a:latin typeface="Constant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546" y="2071670"/>
            <a:ext cx="3857652" cy="1754326"/>
          </a:xfrm>
          <a:prstGeom prst="rect">
            <a:avLst/>
          </a:prstGeom>
          <a:noFill/>
        </p:spPr>
        <p:txBody>
          <a:bodyPr wrap="square" rtlCol="0">
            <a:spAutoFit/>
          </a:bodyPr>
          <a:lstStyle/>
          <a:p>
            <a:pPr algn="ctr"/>
            <a:endParaRPr lang="ru-RU" sz="3600" dirty="0" smtClean="0">
              <a:solidFill>
                <a:srgbClr val="C00000"/>
              </a:solidFill>
              <a:effectLst>
                <a:glow rad="63500">
                  <a:schemeClr val="accent1">
                    <a:satMod val="175000"/>
                    <a:alpha val="40000"/>
                  </a:schemeClr>
                </a:glow>
              </a:effectLst>
              <a:latin typeface="Constantia" pitchFamily="18" charset="0"/>
            </a:endParaRPr>
          </a:p>
          <a:p>
            <a:pPr algn="ctr"/>
            <a:endParaRPr lang="ru-RU" sz="3600" smtClean="0">
              <a:solidFill>
                <a:srgbClr val="C00000"/>
              </a:solidFill>
              <a:effectLst>
                <a:glow rad="63500">
                  <a:schemeClr val="accent1">
                    <a:satMod val="175000"/>
                    <a:alpha val="40000"/>
                  </a:schemeClr>
                </a:glow>
              </a:effectLst>
              <a:latin typeface="Constantia" pitchFamily="18" charset="0"/>
            </a:endParaRPr>
          </a:p>
          <a:p>
            <a:pPr algn="ctr"/>
            <a:r>
              <a:rPr lang="ru-RU" sz="3600" smtClean="0">
                <a:solidFill>
                  <a:srgbClr val="C00000"/>
                </a:solidFill>
                <a:effectLst>
                  <a:glow rad="63500">
                    <a:schemeClr val="accent1">
                      <a:satMod val="175000"/>
                      <a:alpha val="40000"/>
                    </a:schemeClr>
                  </a:glow>
                </a:effectLst>
                <a:latin typeface="Constantia" pitchFamily="18" charset="0"/>
              </a:rPr>
              <a:t>Приложения</a:t>
            </a:r>
            <a:endParaRPr lang="ru-RU" sz="3600" dirty="0">
              <a:solidFill>
                <a:srgbClr val="C00000"/>
              </a:solidFill>
              <a:effectLst>
                <a:glow rad="63500">
                  <a:schemeClr val="accent1">
                    <a:satMod val="175000"/>
                    <a:alpha val="40000"/>
                  </a:schemeClr>
                </a:glow>
              </a:effectLst>
              <a:latin typeface="Constant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94" y="8429652"/>
            <a:ext cx="5786478" cy="738664"/>
          </a:xfrm>
          <a:prstGeom prst="rect">
            <a:avLst/>
          </a:prstGeom>
          <a:noFill/>
        </p:spPr>
        <p:txBody>
          <a:bodyPr wrap="square" rtlCol="0">
            <a:spAutoFit/>
          </a:bodyPr>
          <a:lstStyle/>
          <a:p>
            <a:pPr algn="ctr"/>
            <a:r>
              <a:rPr lang="ru-RU" sz="1400" b="1" dirty="0" smtClean="0">
                <a:latin typeface="Constantia" pitchFamily="18" charset="0"/>
              </a:rPr>
              <a:t>Львы  у  дома  </a:t>
            </a:r>
            <a:r>
              <a:rPr lang="ru-RU" sz="1400" b="1" dirty="0" err="1" smtClean="0">
                <a:latin typeface="Constantia" pitchFamily="18" charset="0"/>
              </a:rPr>
              <a:t>Лаваль</a:t>
            </a:r>
            <a:r>
              <a:rPr lang="ru-RU" sz="1400" b="1" dirty="0" smtClean="0">
                <a:latin typeface="Constantia" pitchFamily="18" charset="0"/>
              </a:rPr>
              <a:t>.   Английская набережная,  4</a:t>
            </a:r>
          </a:p>
          <a:p>
            <a:pPr algn="ctr"/>
            <a:r>
              <a:rPr lang="ru-RU" sz="1400" b="1" dirty="0" smtClean="0">
                <a:latin typeface="Constantia" pitchFamily="18" charset="0"/>
              </a:rPr>
              <a:t>Ж.Тома  де  </a:t>
            </a:r>
            <a:r>
              <a:rPr lang="ru-RU" sz="1400" b="1" dirty="0" err="1" smtClean="0">
                <a:latin typeface="Constantia" pitchFamily="18" charset="0"/>
              </a:rPr>
              <a:t>Томон</a:t>
            </a:r>
            <a:r>
              <a:rPr lang="ru-RU" sz="1400" b="1" dirty="0" smtClean="0">
                <a:latin typeface="Constantia" pitchFamily="18" charset="0"/>
              </a:rPr>
              <a:t>.  1804 – 1811г.  Гранит.</a:t>
            </a:r>
          </a:p>
          <a:p>
            <a:endParaRPr lang="ru-RU" sz="1400" b="1" dirty="0">
              <a:latin typeface="Constantia" pitchFamily="18" charset="0"/>
            </a:endParaRPr>
          </a:p>
        </p:txBody>
      </p:sp>
      <p:pic>
        <p:nvPicPr>
          <p:cNvPr id="8" name="Рисунок 7" descr="Лаваль 2.jpg"/>
          <p:cNvPicPr>
            <a:picLocks noChangeAspect="1"/>
          </p:cNvPicPr>
          <p:nvPr/>
        </p:nvPicPr>
        <p:blipFill>
          <a:blip r:embed="rId2">
            <a:lum contrast="30000"/>
          </a:blip>
          <a:stretch>
            <a:fillRect/>
          </a:stretch>
        </p:blipFill>
        <p:spPr>
          <a:xfrm>
            <a:off x="714356" y="214282"/>
            <a:ext cx="5715040" cy="38576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descr="Лаваль4.jpg"/>
          <p:cNvPicPr>
            <a:picLocks noChangeAspect="1"/>
          </p:cNvPicPr>
          <p:nvPr/>
        </p:nvPicPr>
        <p:blipFill>
          <a:blip r:embed="rId3">
            <a:lum bright="-10000" contrast="20000"/>
          </a:blip>
          <a:stretch>
            <a:fillRect/>
          </a:stretch>
        </p:blipFill>
        <p:spPr>
          <a:xfrm>
            <a:off x="714356" y="4429124"/>
            <a:ext cx="5715040" cy="39290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05354"/>
          </a:xfrm>
        </p:spPr>
        <p:txBody>
          <a:bodyPr>
            <a:normAutofit/>
          </a:bodyPr>
          <a:lstStyle/>
          <a:p>
            <a:r>
              <a:rPr lang="ru-RU" sz="2800" b="1" dirty="0" smtClean="0">
                <a:solidFill>
                  <a:srgbClr val="C00000"/>
                </a:solidFill>
                <a:latin typeface="Constantia" pitchFamily="18" charset="0"/>
              </a:rPr>
              <a:t>Содержание</a:t>
            </a:r>
            <a:endParaRPr lang="ru-RU" sz="2800" b="1" dirty="0">
              <a:solidFill>
                <a:srgbClr val="C00000"/>
              </a:solidFill>
              <a:latin typeface="Constantia" pitchFamily="18" charset="0"/>
            </a:endParaRPr>
          </a:p>
        </p:txBody>
      </p:sp>
      <p:sp>
        <p:nvSpPr>
          <p:cNvPr id="3" name="Содержимое 2"/>
          <p:cNvSpPr>
            <a:spLocks noGrp="1"/>
          </p:cNvSpPr>
          <p:nvPr>
            <p:ph idx="1"/>
          </p:nvPr>
        </p:nvSpPr>
        <p:spPr>
          <a:xfrm>
            <a:off x="342900" y="1142976"/>
            <a:ext cx="6172200" cy="7025245"/>
          </a:xfrm>
        </p:spPr>
        <p:txBody>
          <a:bodyPr/>
          <a:lstStyle/>
          <a:p>
            <a:pPr>
              <a:buNone/>
            </a:pPr>
            <a:r>
              <a:rPr lang="ru-RU" dirty="0" smtClean="0"/>
              <a:t>  </a:t>
            </a:r>
            <a:r>
              <a:rPr lang="ru-RU" sz="2400" b="1" dirty="0" smtClean="0">
                <a:latin typeface="Constantia" pitchFamily="18" charset="0"/>
              </a:rPr>
              <a:t>1</a:t>
            </a:r>
            <a:r>
              <a:rPr lang="ru-RU" sz="3600" b="1" dirty="0" smtClean="0">
                <a:latin typeface="Constantia" pitchFamily="18" charset="0"/>
              </a:rPr>
              <a:t>.</a:t>
            </a:r>
            <a:r>
              <a:rPr lang="ru-RU" sz="2400" b="1" dirty="0" smtClean="0">
                <a:latin typeface="Constantia" pitchFamily="18" charset="0"/>
              </a:rPr>
              <a:t>   Введение.</a:t>
            </a:r>
          </a:p>
          <a:p>
            <a:pPr>
              <a:buNone/>
            </a:pPr>
            <a:r>
              <a:rPr lang="ru-RU" sz="2400" b="1" dirty="0" smtClean="0">
                <a:latin typeface="Constantia" pitchFamily="18" charset="0"/>
              </a:rPr>
              <a:t>   2.    Актуальность. Цель.</a:t>
            </a:r>
          </a:p>
          <a:p>
            <a:pPr>
              <a:buNone/>
            </a:pPr>
            <a:r>
              <a:rPr lang="ru-RU" sz="2400" b="1" dirty="0" smtClean="0">
                <a:latin typeface="Constantia" pitchFamily="18" charset="0"/>
              </a:rPr>
              <a:t>   3.   Комплексное   занятие.  </a:t>
            </a:r>
          </a:p>
          <a:p>
            <a:pPr>
              <a:buNone/>
            </a:pPr>
            <a:r>
              <a:rPr lang="ru-RU" sz="2400" b="1" dirty="0" smtClean="0">
                <a:latin typeface="Constantia" pitchFamily="18" charset="0"/>
              </a:rPr>
              <a:t>        «Лев – символ   Доброй  силы»        </a:t>
            </a:r>
          </a:p>
          <a:p>
            <a:pPr>
              <a:buNone/>
            </a:pPr>
            <a:r>
              <a:rPr lang="ru-RU" sz="2400" b="1" dirty="0" smtClean="0">
                <a:latin typeface="Constantia" pitchFamily="18" charset="0"/>
              </a:rPr>
              <a:t>              Программные  задачи.</a:t>
            </a:r>
          </a:p>
          <a:p>
            <a:pPr>
              <a:buNone/>
            </a:pPr>
            <a:r>
              <a:rPr lang="ru-RU" sz="2400" b="1" dirty="0" smtClean="0">
                <a:latin typeface="Constantia" pitchFamily="18" charset="0"/>
              </a:rPr>
              <a:t>              Методические  рекомендации.</a:t>
            </a:r>
          </a:p>
          <a:p>
            <a:pPr>
              <a:buNone/>
            </a:pPr>
            <a:r>
              <a:rPr lang="ru-RU" sz="2400" b="1" dirty="0" smtClean="0">
                <a:latin typeface="Constantia" pitchFamily="18" charset="0"/>
              </a:rPr>
              <a:t>              Зрительный   ряд.</a:t>
            </a:r>
          </a:p>
          <a:p>
            <a:pPr>
              <a:buNone/>
            </a:pPr>
            <a:r>
              <a:rPr lang="ru-RU" sz="2400" b="1" dirty="0" smtClean="0">
                <a:latin typeface="Constantia" pitchFamily="18" charset="0"/>
              </a:rPr>
              <a:t>              Конспект    занятия.   Ход  занятия.</a:t>
            </a:r>
          </a:p>
          <a:p>
            <a:pPr>
              <a:buNone/>
            </a:pPr>
            <a:r>
              <a:rPr lang="ru-RU" sz="2400" b="1" dirty="0" smtClean="0">
                <a:latin typeface="Constantia" pitchFamily="18" charset="0"/>
              </a:rPr>
              <a:t>    4.   Приложение.</a:t>
            </a:r>
          </a:p>
          <a:p>
            <a:pPr>
              <a:buNone/>
            </a:pPr>
            <a:r>
              <a:rPr lang="ru-RU" sz="2400" b="1" dirty="0" smtClean="0">
                <a:latin typeface="Constantia" pitchFamily="18" charset="0"/>
              </a:rPr>
              <a:t>               Фотографии  скульптур  львов.</a:t>
            </a:r>
          </a:p>
          <a:p>
            <a:pPr>
              <a:buNone/>
            </a:pPr>
            <a:r>
              <a:rPr lang="ru-RU" sz="2400" b="1" dirty="0" smtClean="0">
                <a:latin typeface="Constantia" pitchFamily="18" charset="0"/>
              </a:rPr>
              <a:t>               Детские  работы.</a:t>
            </a:r>
            <a:endParaRPr lang="ru-RU" sz="1600" b="1" dirty="0" smtClean="0">
              <a:latin typeface="Constantia" pitchFamily="18" charset="0"/>
            </a:endParaRPr>
          </a:p>
          <a:p>
            <a:pPr>
              <a:buNone/>
            </a:pPr>
            <a:endParaRPr lang="ru-RU" sz="1600" b="1" dirty="0" smtClean="0">
              <a:latin typeface="Constantia" pitchFamily="18" charset="0"/>
            </a:endParaRPr>
          </a:p>
          <a:p>
            <a:pPr>
              <a:buNone/>
            </a:pPr>
            <a:endParaRPr lang="ru-RU" dirty="0" smtClean="0">
              <a:latin typeface="Constantia" pitchFamily="18" charset="0"/>
            </a:endParaRP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66" y="8286776"/>
            <a:ext cx="6172200" cy="642942"/>
          </a:xfrm>
        </p:spPr>
        <p:txBody>
          <a:bodyPr>
            <a:normAutofit fontScale="90000"/>
          </a:bodyPr>
          <a:lstStyle/>
          <a:p>
            <a:r>
              <a:rPr lang="ru-RU" sz="1400" b="1" dirty="0" smtClean="0">
                <a:latin typeface="Constantia" pitchFamily="18" charset="0"/>
              </a:rPr>
              <a:t>Львы  у  дома  Лобанова – Ростовского.  (Адмиралтейский  проспект,  12)</a:t>
            </a:r>
            <a:br>
              <a:rPr lang="ru-RU" sz="1400" b="1" dirty="0" smtClean="0">
                <a:latin typeface="Constantia" pitchFamily="18" charset="0"/>
              </a:rPr>
            </a:br>
            <a:r>
              <a:rPr lang="ru-RU" sz="1400" b="1" dirty="0" err="1" smtClean="0">
                <a:latin typeface="Constantia" pitchFamily="18" charset="0"/>
              </a:rPr>
              <a:t>Трискорни</a:t>
            </a:r>
            <a:r>
              <a:rPr lang="ru-RU" sz="1400" b="1" dirty="0" smtClean="0">
                <a:latin typeface="Constantia" pitchFamily="18" charset="0"/>
              </a:rPr>
              <a:t>.  1810г.  Мрамор.</a:t>
            </a:r>
            <a:endParaRPr lang="ru-RU" sz="1400" b="1" dirty="0">
              <a:latin typeface="Constantia" pitchFamily="18" charset="0"/>
            </a:endParaRPr>
          </a:p>
        </p:txBody>
      </p:sp>
      <p:pic>
        <p:nvPicPr>
          <p:cNvPr id="4" name="Рисунок 3" descr="Дом Лобанова - Ростовского.jpeg"/>
          <p:cNvPicPr>
            <a:picLocks noChangeAspect="1"/>
          </p:cNvPicPr>
          <p:nvPr/>
        </p:nvPicPr>
        <p:blipFill>
          <a:blip r:embed="rId2">
            <a:lum contrast="10000"/>
          </a:blip>
          <a:stretch>
            <a:fillRect/>
          </a:stretch>
        </p:blipFill>
        <p:spPr>
          <a:xfrm>
            <a:off x="500042" y="285720"/>
            <a:ext cx="5929354" cy="37147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Львы  у  дома  Лобанова - Ростовского.jpeg"/>
          <p:cNvPicPr>
            <a:picLocks noChangeAspect="1"/>
          </p:cNvPicPr>
          <p:nvPr/>
        </p:nvPicPr>
        <p:blipFill>
          <a:blip r:embed="rId3">
            <a:lum bright="-20000" contrast="30000"/>
          </a:blip>
          <a:stretch>
            <a:fillRect/>
          </a:stretch>
        </p:blipFill>
        <p:spPr>
          <a:xfrm>
            <a:off x="500042" y="4286248"/>
            <a:ext cx="5929354" cy="40005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4286248"/>
            <a:ext cx="5143536" cy="428628"/>
          </a:xfrm>
        </p:spPr>
        <p:txBody>
          <a:bodyPr>
            <a:normAutofit fontScale="90000"/>
          </a:bodyPr>
          <a:lstStyle/>
          <a:p>
            <a:r>
              <a:rPr lang="ru-RU" sz="1400" b="1" dirty="0" smtClean="0">
                <a:latin typeface="Constantia" pitchFamily="18" charset="0"/>
              </a:rPr>
              <a:t>Львы  на  Дворцовой  пристани  Адмиралтейской  набережной.</a:t>
            </a:r>
            <a:br>
              <a:rPr lang="ru-RU" sz="1400" b="1" dirty="0" smtClean="0">
                <a:latin typeface="Constantia" pitchFamily="18" charset="0"/>
              </a:rPr>
            </a:br>
            <a:r>
              <a:rPr lang="ru-RU" sz="1400" b="1" dirty="0" smtClean="0">
                <a:latin typeface="Constantia" pitchFamily="18" charset="0"/>
              </a:rPr>
              <a:t>К.И.Росси.  1832г.  Листовая  медь.</a:t>
            </a:r>
            <a:endParaRPr lang="ru-RU" sz="1400" b="1" dirty="0">
              <a:latin typeface="Constantia" pitchFamily="18" charset="0"/>
            </a:endParaRPr>
          </a:p>
        </p:txBody>
      </p:sp>
      <p:pic>
        <p:nvPicPr>
          <p:cNvPr id="4" name="Рисунок 3" descr="Дворцовая  пристань.jpeg"/>
          <p:cNvPicPr>
            <a:picLocks noChangeAspect="1"/>
          </p:cNvPicPr>
          <p:nvPr/>
        </p:nvPicPr>
        <p:blipFill>
          <a:blip r:embed="rId2">
            <a:lum bright="-20000"/>
          </a:blip>
          <a:stretch>
            <a:fillRect/>
          </a:stretch>
        </p:blipFill>
        <p:spPr>
          <a:xfrm>
            <a:off x="571480" y="357158"/>
            <a:ext cx="5786478" cy="37147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На  пристани 1.jpg"/>
          <p:cNvPicPr>
            <a:picLocks noChangeAspect="1"/>
          </p:cNvPicPr>
          <p:nvPr/>
        </p:nvPicPr>
        <p:blipFill>
          <a:blip r:embed="rId3"/>
          <a:stretch>
            <a:fillRect/>
          </a:stretch>
        </p:blipFill>
        <p:spPr>
          <a:xfrm>
            <a:off x="571480" y="4929190"/>
            <a:ext cx="5857916" cy="39290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Лев  на  постамете  у Русского.jpg"/>
          <p:cNvPicPr>
            <a:picLocks noGrp="1" noChangeAspect="1"/>
          </p:cNvPicPr>
          <p:nvPr>
            <p:ph idx="1"/>
          </p:nvPr>
        </p:nvPicPr>
        <p:blipFill>
          <a:blip r:embed="rId2">
            <a:lum bright="-10000" contrast="20000"/>
          </a:blip>
          <a:stretch>
            <a:fillRect/>
          </a:stretch>
        </p:blipFill>
        <p:spPr>
          <a:xfrm>
            <a:off x="571480" y="357158"/>
            <a:ext cx="5857916" cy="3571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642918" y="4000496"/>
            <a:ext cx="5786478" cy="523220"/>
          </a:xfrm>
          <a:prstGeom prst="rect">
            <a:avLst/>
          </a:prstGeom>
        </p:spPr>
        <p:txBody>
          <a:bodyPr wrap="square">
            <a:spAutoFit/>
          </a:bodyPr>
          <a:lstStyle/>
          <a:p>
            <a:pPr algn="ctr"/>
            <a:r>
              <a:rPr lang="ru-RU" sz="1400" b="1" dirty="0" smtClean="0">
                <a:latin typeface="Constantia" pitchFamily="18" charset="0"/>
              </a:rPr>
              <a:t>Львы  у  здания    Государственного    Русского  музея.</a:t>
            </a:r>
            <a:br>
              <a:rPr lang="ru-RU" sz="1400" b="1" dirty="0" smtClean="0">
                <a:latin typeface="Constantia" pitchFamily="18" charset="0"/>
              </a:rPr>
            </a:br>
            <a:r>
              <a:rPr lang="ru-RU" sz="1400" b="1" dirty="0" smtClean="0">
                <a:latin typeface="Constantia" pitchFamily="18" charset="0"/>
              </a:rPr>
              <a:t>                      К.  И.  Росси    1824 г.  Чугун.</a:t>
            </a:r>
            <a:endParaRPr lang="ru-RU" sz="1400" b="1" dirty="0"/>
          </a:p>
        </p:txBody>
      </p:sp>
      <p:pic>
        <p:nvPicPr>
          <p:cNvPr id="6" name="Рисунок 5" descr="Русский  музей.jpg"/>
          <p:cNvPicPr>
            <a:picLocks noChangeAspect="1"/>
          </p:cNvPicPr>
          <p:nvPr/>
        </p:nvPicPr>
        <p:blipFill>
          <a:blip r:embed="rId3">
            <a:lum bright="-10000" contrast="20000"/>
          </a:blip>
          <a:stretch>
            <a:fillRect/>
          </a:stretch>
        </p:blipFill>
        <p:spPr>
          <a:xfrm>
            <a:off x="571480" y="4643438"/>
            <a:ext cx="5929354" cy="41434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36" y="4286248"/>
            <a:ext cx="4214842" cy="214314"/>
          </a:xfrm>
        </p:spPr>
        <p:txBody>
          <a:bodyPr>
            <a:noAutofit/>
          </a:bodyPr>
          <a:lstStyle/>
          <a:p>
            <a:r>
              <a:rPr lang="ru-RU" sz="1400" b="1" dirty="0" smtClean="0">
                <a:latin typeface="Constantia" pitchFamily="18" charset="0"/>
              </a:rPr>
              <a:t>Львы  у  Елагина  дворца.  К.И.Росси.</a:t>
            </a:r>
            <a:br>
              <a:rPr lang="ru-RU" sz="1400" b="1" dirty="0" smtClean="0">
                <a:latin typeface="Constantia" pitchFamily="18" charset="0"/>
              </a:rPr>
            </a:br>
            <a:r>
              <a:rPr lang="ru-RU" sz="1400" b="1" dirty="0" smtClean="0">
                <a:latin typeface="Constantia" pitchFamily="18" charset="0"/>
              </a:rPr>
              <a:t>1822г.  Чугун.</a:t>
            </a:r>
            <a:endParaRPr lang="ru-RU" sz="1400" b="1" dirty="0">
              <a:latin typeface="Constantia" pitchFamily="18" charset="0"/>
            </a:endParaRPr>
          </a:p>
        </p:txBody>
      </p:sp>
      <p:pic>
        <p:nvPicPr>
          <p:cNvPr id="8" name="Рисунок 7" descr="Лев  у  Елагина.jpg"/>
          <p:cNvPicPr>
            <a:picLocks noChangeAspect="1"/>
          </p:cNvPicPr>
          <p:nvPr/>
        </p:nvPicPr>
        <p:blipFill>
          <a:blip r:embed="rId2"/>
          <a:stretch>
            <a:fillRect/>
          </a:stretch>
        </p:blipFill>
        <p:spPr>
          <a:xfrm>
            <a:off x="500042" y="4714876"/>
            <a:ext cx="6000792" cy="4071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descr="Елагин 4.jpg"/>
          <p:cNvPicPr>
            <a:picLocks noChangeAspect="1"/>
          </p:cNvPicPr>
          <p:nvPr/>
        </p:nvPicPr>
        <p:blipFill>
          <a:blip r:embed="rId3"/>
          <a:stretch>
            <a:fillRect/>
          </a:stretch>
        </p:blipFill>
        <p:spPr>
          <a:xfrm>
            <a:off x="500042" y="285720"/>
            <a:ext cx="6000792" cy="37862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143372"/>
            <a:ext cx="6172200" cy="571504"/>
          </a:xfrm>
        </p:spPr>
        <p:txBody>
          <a:bodyPr>
            <a:normAutofit/>
          </a:bodyPr>
          <a:lstStyle/>
          <a:p>
            <a:r>
              <a:rPr lang="ru-RU" sz="1400" b="1" dirty="0" smtClean="0">
                <a:latin typeface="Constantia" pitchFamily="18" charset="0"/>
              </a:rPr>
              <a:t>Фигуры  львов  на  устоях  Львиного  мостика.</a:t>
            </a:r>
            <a:br>
              <a:rPr lang="ru-RU" sz="1400" b="1" dirty="0" smtClean="0">
                <a:latin typeface="Constantia" pitchFamily="18" charset="0"/>
              </a:rPr>
            </a:br>
            <a:r>
              <a:rPr lang="ru-RU" sz="1400" b="1" dirty="0" smtClean="0">
                <a:latin typeface="Constantia" pitchFamily="18" charset="0"/>
              </a:rPr>
              <a:t>П.П  Соколов.  Чугун.</a:t>
            </a:r>
            <a:endParaRPr lang="ru-RU" sz="1400" b="1" dirty="0">
              <a:latin typeface="Constantia" pitchFamily="18" charset="0"/>
            </a:endParaRPr>
          </a:p>
        </p:txBody>
      </p:sp>
      <p:pic>
        <p:nvPicPr>
          <p:cNvPr id="5" name="Рисунок 4" descr="14.jpg"/>
          <p:cNvPicPr>
            <a:picLocks noChangeAspect="1"/>
          </p:cNvPicPr>
          <p:nvPr/>
        </p:nvPicPr>
        <p:blipFill>
          <a:blip r:embed="rId2">
            <a:lum contrast="20000"/>
          </a:blip>
          <a:stretch>
            <a:fillRect/>
          </a:stretch>
        </p:blipFill>
        <p:spPr>
          <a:xfrm>
            <a:off x="571480" y="4786314"/>
            <a:ext cx="5643602" cy="39290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8.jpeg"/>
          <p:cNvPicPr>
            <a:picLocks noChangeAspect="1"/>
          </p:cNvPicPr>
          <p:nvPr/>
        </p:nvPicPr>
        <p:blipFill>
          <a:blip r:embed="rId3">
            <a:lum contrast="10000"/>
          </a:blip>
          <a:stretch>
            <a:fillRect/>
          </a:stretch>
        </p:blipFill>
        <p:spPr>
          <a:xfrm>
            <a:off x="571480" y="500034"/>
            <a:ext cx="5643602" cy="3571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8429652"/>
            <a:ext cx="6172200" cy="571504"/>
          </a:xfrm>
        </p:spPr>
        <p:txBody>
          <a:bodyPr>
            <a:noAutofit/>
          </a:bodyPr>
          <a:lstStyle/>
          <a:p>
            <a:r>
              <a:rPr lang="ru-RU" sz="1400" b="1" dirty="0" smtClean="0">
                <a:latin typeface="Constantia" pitchFamily="18" charset="0"/>
              </a:rPr>
              <a:t>Грифоны  на  Банковском  мостике.  П.П.Соколов</a:t>
            </a:r>
            <a:br>
              <a:rPr lang="ru-RU" sz="1400" b="1" dirty="0" smtClean="0">
                <a:latin typeface="Constantia" pitchFamily="18" charset="0"/>
              </a:rPr>
            </a:br>
            <a:r>
              <a:rPr lang="ru-RU" sz="1400" b="1" dirty="0" smtClean="0">
                <a:latin typeface="Constantia" pitchFamily="18" charset="0"/>
              </a:rPr>
              <a:t>1825г.  Чугун.</a:t>
            </a:r>
            <a:endParaRPr lang="ru-RU" sz="1400" b="1" dirty="0">
              <a:latin typeface="Constantia" pitchFamily="18" charset="0"/>
            </a:endParaRPr>
          </a:p>
        </p:txBody>
      </p:sp>
      <p:pic>
        <p:nvPicPr>
          <p:cNvPr id="5" name="Рисунок 4" descr="Банковский  мостик.jpeg"/>
          <p:cNvPicPr>
            <a:picLocks noChangeAspect="1"/>
          </p:cNvPicPr>
          <p:nvPr/>
        </p:nvPicPr>
        <p:blipFill>
          <a:blip r:embed="rId2">
            <a:lum contrast="10000"/>
          </a:blip>
          <a:stretch>
            <a:fillRect/>
          </a:stretch>
        </p:blipFill>
        <p:spPr>
          <a:xfrm>
            <a:off x="571480" y="4500562"/>
            <a:ext cx="5929354" cy="38576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Грифоны 3.png"/>
          <p:cNvPicPr>
            <a:picLocks noChangeAspect="1"/>
          </p:cNvPicPr>
          <p:nvPr/>
        </p:nvPicPr>
        <p:blipFill>
          <a:blip r:embed="rId3">
            <a:lum bright="-10000" contrast="10000"/>
          </a:blip>
          <a:stretch>
            <a:fillRect/>
          </a:stretch>
        </p:blipFill>
        <p:spPr>
          <a:xfrm>
            <a:off x="571480" y="357158"/>
            <a:ext cx="5929354" cy="37147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7572396"/>
            <a:ext cx="6172200" cy="714380"/>
          </a:xfrm>
        </p:spPr>
        <p:txBody>
          <a:bodyPr>
            <a:normAutofit/>
          </a:bodyPr>
          <a:lstStyle/>
          <a:p>
            <a:r>
              <a:rPr lang="ru-RU" sz="1400" b="1" dirty="0" smtClean="0">
                <a:latin typeface="Constantia" pitchFamily="18" charset="0"/>
              </a:rPr>
              <a:t>«Искренность».  Аллегорическая    статуя  в  Летнем  саду.</a:t>
            </a:r>
            <a:br>
              <a:rPr lang="ru-RU" sz="1400" b="1" dirty="0" smtClean="0">
                <a:latin typeface="Constantia" pitchFamily="18" charset="0"/>
              </a:rPr>
            </a:br>
            <a:r>
              <a:rPr lang="ru-RU" sz="1400" b="1" dirty="0" err="1" smtClean="0">
                <a:latin typeface="Constantia" pitchFamily="18" charset="0"/>
              </a:rPr>
              <a:t>М.Гропелли</a:t>
            </a:r>
            <a:r>
              <a:rPr lang="ru-RU" sz="1400" b="1" dirty="0" smtClean="0">
                <a:latin typeface="Constantia" pitchFamily="18" charset="0"/>
              </a:rPr>
              <a:t>.  </a:t>
            </a:r>
            <a:endParaRPr lang="ru-RU" sz="1400" b="1" dirty="0">
              <a:latin typeface="Constantia" pitchFamily="18" charset="0"/>
            </a:endParaRPr>
          </a:p>
        </p:txBody>
      </p:sp>
      <p:pic>
        <p:nvPicPr>
          <p:cNvPr id="1026" name="Picture 2"/>
          <p:cNvPicPr>
            <a:picLocks noChangeAspect="1" noChangeArrowheads="1"/>
          </p:cNvPicPr>
          <p:nvPr/>
        </p:nvPicPr>
        <p:blipFill>
          <a:blip r:embed="rId2"/>
          <a:srcRect/>
          <a:stretch>
            <a:fillRect/>
          </a:stretch>
        </p:blipFill>
        <p:spPr bwMode="auto">
          <a:xfrm>
            <a:off x="928670" y="428596"/>
            <a:ext cx="5000660" cy="6819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1000921.JPG"/>
          <p:cNvPicPr>
            <a:picLocks noChangeAspect="1"/>
          </p:cNvPicPr>
          <p:nvPr/>
        </p:nvPicPr>
        <p:blipFill>
          <a:blip r:embed="rId3" cstate="print"/>
          <a:srcRect l="6250" t="11111" b="1389"/>
          <a:stretch>
            <a:fillRect/>
          </a:stretch>
        </p:blipFill>
        <p:spPr>
          <a:xfrm>
            <a:off x="785794" y="428596"/>
            <a:ext cx="5214974" cy="3500462"/>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descr="P1000892.JPG"/>
          <p:cNvPicPr>
            <a:picLocks noChangeAspect="1"/>
          </p:cNvPicPr>
          <p:nvPr/>
        </p:nvPicPr>
        <p:blipFill>
          <a:blip r:embed="rId4" cstate="print"/>
          <a:srcRect l="5063" t="8000" r="2532" b="4000"/>
          <a:stretch>
            <a:fillRect/>
          </a:stretch>
        </p:blipFill>
        <p:spPr>
          <a:xfrm>
            <a:off x="857232" y="5072066"/>
            <a:ext cx="5214974" cy="314327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57166" y="4286248"/>
            <a:ext cx="5857916" cy="338554"/>
          </a:xfrm>
          <a:prstGeom prst="rect">
            <a:avLst/>
          </a:prstGeom>
          <a:noFill/>
        </p:spPr>
        <p:txBody>
          <a:bodyPr wrap="square" rtlCol="0">
            <a:spAutoFit/>
          </a:bodyPr>
          <a:lstStyle/>
          <a:p>
            <a:pPr algn="ctr"/>
            <a:r>
              <a:rPr lang="ru-RU" sz="1600" dirty="0" smtClean="0">
                <a:latin typeface="Constantia" pitchFamily="18" charset="0"/>
              </a:rPr>
              <a:t>«</a:t>
            </a:r>
            <a:r>
              <a:rPr lang="ru-RU" sz="1600" b="1" dirty="0" smtClean="0">
                <a:latin typeface="Constantia" pitchFamily="18" charset="0"/>
              </a:rPr>
              <a:t>Лев  у  Русского  музея»  </a:t>
            </a:r>
            <a:r>
              <a:rPr lang="ru-RU" sz="1600" b="1" dirty="0" err="1" smtClean="0">
                <a:latin typeface="Constantia" pitchFamily="18" charset="0"/>
              </a:rPr>
              <a:t>Корнутова</a:t>
            </a:r>
            <a:r>
              <a:rPr lang="ru-RU" sz="1600" b="1" dirty="0" smtClean="0">
                <a:latin typeface="Constantia" pitchFamily="18" charset="0"/>
              </a:rPr>
              <a:t>  Вероника,  6.5 лет</a:t>
            </a:r>
            <a:endParaRPr lang="ru-RU" sz="1600" b="1" dirty="0">
              <a:latin typeface="Constantia" pitchFamily="18" charset="0"/>
            </a:endParaRPr>
          </a:p>
        </p:txBody>
      </p:sp>
      <p:sp>
        <p:nvSpPr>
          <p:cNvPr id="7" name="TextBox 6"/>
          <p:cNvSpPr txBox="1"/>
          <p:nvPr/>
        </p:nvSpPr>
        <p:spPr>
          <a:xfrm>
            <a:off x="0" y="8643966"/>
            <a:ext cx="6858000" cy="338554"/>
          </a:xfrm>
          <a:prstGeom prst="rect">
            <a:avLst/>
          </a:prstGeom>
          <a:noFill/>
        </p:spPr>
        <p:txBody>
          <a:bodyPr wrap="square" rtlCol="0">
            <a:spAutoFit/>
          </a:bodyPr>
          <a:lstStyle/>
          <a:p>
            <a:pPr algn="ctr"/>
            <a:r>
              <a:rPr lang="ru-RU" sz="1600" dirty="0" smtClean="0">
                <a:latin typeface="Constantia" pitchFamily="18" charset="0"/>
              </a:rPr>
              <a:t>«</a:t>
            </a:r>
            <a:r>
              <a:rPr lang="ru-RU" sz="1600" b="1" dirty="0" smtClean="0">
                <a:latin typeface="Constantia" pitchFamily="18" charset="0"/>
              </a:rPr>
              <a:t>Сфинкс   у  Строгановского  дворца»</a:t>
            </a:r>
            <a:r>
              <a:rPr lang="ru-RU" sz="1600" b="1" dirty="0" err="1" smtClean="0">
                <a:latin typeface="Constantia" pitchFamily="18" charset="0"/>
              </a:rPr>
              <a:t>Моринов</a:t>
            </a:r>
            <a:r>
              <a:rPr lang="ru-RU" sz="1600" b="1" dirty="0" smtClean="0">
                <a:latin typeface="Constantia" pitchFamily="18" charset="0"/>
              </a:rPr>
              <a:t>  Георгий, 7лет</a:t>
            </a:r>
            <a:endParaRPr lang="ru-RU" sz="1600" b="1" dirty="0">
              <a:latin typeface="Constant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1000899.JPG"/>
          <p:cNvPicPr>
            <a:picLocks noChangeAspect="1"/>
          </p:cNvPicPr>
          <p:nvPr/>
        </p:nvPicPr>
        <p:blipFill>
          <a:blip r:embed="rId2" cstate="print"/>
          <a:srcRect l="10000" t="10000" r="4999" b="4000"/>
          <a:stretch>
            <a:fillRect/>
          </a:stretch>
        </p:blipFill>
        <p:spPr>
          <a:xfrm>
            <a:off x="857232" y="500034"/>
            <a:ext cx="5000660" cy="3071834"/>
          </a:xfrm>
          <a:prstGeom prst="rect">
            <a:avLst/>
          </a:prstGeom>
          <a:ln w="228600" cap="sq" cmpd="thickThin">
            <a:solidFill>
              <a:srgbClr val="000000"/>
            </a:solidFill>
            <a:prstDash val="solid"/>
            <a:miter lim="800000"/>
          </a:ln>
          <a:effectLst>
            <a:innerShdw blurRad="76200">
              <a:srgbClr val="000000"/>
            </a:innerShdw>
          </a:effectLst>
        </p:spPr>
      </p:pic>
      <p:pic>
        <p:nvPicPr>
          <p:cNvPr id="6" name="Рисунок 5" descr="P1000940.JPG"/>
          <p:cNvPicPr>
            <a:picLocks noChangeAspect="1"/>
          </p:cNvPicPr>
          <p:nvPr/>
        </p:nvPicPr>
        <p:blipFill>
          <a:blip r:embed="rId3" cstate="print"/>
          <a:srcRect l="10416" t="13889" r="5208" b="8333"/>
          <a:stretch>
            <a:fillRect/>
          </a:stretch>
        </p:blipFill>
        <p:spPr>
          <a:xfrm>
            <a:off x="785794" y="4429124"/>
            <a:ext cx="5286412" cy="364333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0" y="3857620"/>
            <a:ext cx="7072338" cy="338554"/>
          </a:xfrm>
          <a:prstGeom prst="rect">
            <a:avLst/>
          </a:prstGeom>
          <a:noFill/>
        </p:spPr>
        <p:txBody>
          <a:bodyPr wrap="square" rtlCol="0">
            <a:spAutoFit/>
          </a:bodyPr>
          <a:lstStyle/>
          <a:p>
            <a:r>
              <a:rPr lang="ru-RU" sz="1600" b="1" dirty="0" smtClean="0">
                <a:latin typeface="Constantia" pitchFamily="18" charset="0"/>
              </a:rPr>
              <a:t>«Сфинкс  у  Свердловской  набережной»</a:t>
            </a:r>
            <a:r>
              <a:rPr lang="ru-RU" sz="1600" b="1" dirty="0" err="1" smtClean="0">
                <a:latin typeface="Constantia" pitchFamily="18" charset="0"/>
              </a:rPr>
              <a:t>Турлинская</a:t>
            </a:r>
            <a:r>
              <a:rPr lang="ru-RU" sz="1600" b="1" dirty="0" smtClean="0">
                <a:latin typeface="Constantia" pitchFamily="18" charset="0"/>
              </a:rPr>
              <a:t>  Мария  6.5 лет</a:t>
            </a:r>
            <a:endParaRPr lang="ru-RU" sz="1600" b="1" dirty="0">
              <a:latin typeface="Constantia" pitchFamily="18" charset="0"/>
            </a:endParaRPr>
          </a:p>
        </p:txBody>
      </p:sp>
      <p:sp>
        <p:nvSpPr>
          <p:cNvPr id="8" name="TextBox 7"/>
          <p:cNvSpPr txBox="1"/>
          <p:nvPr/>
        </p:nvSpPr>
        <p:spPr>
          <a:xfrm>
            <a:off x="571480" y="8501090"/>
            <a:ext cx="6072230" cy="338554"/>
          </a:xfrm>
          <a:prstGeom prst="rect">
            <a:avLst/>
          </a:prstGeom>
          <a:noFill/>
        </p:spPr>
        <p:txBody>
          <a:bodyPr wrap="square" rtlCol="0">
            <a:spAutoFit/>
          </a:bodyPr>
          <a:lstStyle/>
          <a:p>
            <a:pPr algn="ctr"/>
            <a:r>
              <a:rPr lang="ru-RU" sz="1600" b="1" dirty="0" smtClean="0">
                <a:latin typeface="Constantia" pitchFamily="18" charset="0"/>
              </a:rPr>
              <a:t>«Лев  -  символ  Доброй  силы</a:t>
            </a:r>
            <a:r>
              <a:rPr lang="ru-RU" sz="1600" b="1" dirty="0" smtClean="0"/>
              <a:t>»  </a:t>
            </a:r>
            <a:r>
              <a:rPr lang="ru-RU" sz="1600" b="1" dirty="0" err="1" smtClean="0">
                <a:latin typeface="Constantia" pitchFamily="18" charset="0"/>
              </a:rPr>
              <a:t>Пастушкова</a:t>
            </a:r>
            <a:r>
              <a:rPr lang="ru-RU" sz="1600" b="1" dirty="0" smtClean="0">
                <a:latin typeface="Constantia" pitchFamily="18" charset="0"/>
              </a:rPr>
              <a:t>  Анна,  6,5лет</a:t>
            </a:r>
            <a:endParaRPr lang="ru-RU" sz="1600" b="1" dirty="0">
              <a:latin typeface="Constanti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90" y="1857356"/>
            <a:ext cx="6172200" cy="3000396"/>
          </a:xfrm>
          <a:effectLst>
            <a:glow rad="139700">
              <a:schemeClr val="accent1">
                <a:satMod val="175000"/>
                <a:alpha val="40000"/>
              </a:schemeClr>
            </a:glow>
          </a:effectLst>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nstantia" pitchFamily="18" charset="0"/>
              </a:rPr>
              <a:t>Творческих  успехов !</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nstant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42844"/>
            <a:ext cx="6172200" cy="571504"/>
          </a:xfrm>
        </p:spPr>
        <p:txBody>
          <a:bodyPr>
            <a:noAutofit/>
          </a:bodyPr>
          <a:lstStyle/>
          <a:p>
            <a:pPr algn="l"/>
            <a:r>
              <a:rPr lang="ru-RU" sz="2800" dirty="0" smtClean="0">
                <a:latin typeface="Constantia" pitchFamily="18" charset="0"/>
              </a:rPr>
              <a:t>       </a:t>
            </a:r>
            <a:r>
              <a:rPr lang="ru-RU" sz="2800" b="1" dirty="0" smtClean="0">
                <a:solidFill>
                  <a:srgbClr val="C00000"/>
                </a:solidFill>
                <a:latin typeface="Constantia" pitchFamily="18" charset="0"/>
              </a:rPr>
              <a:t>Введение.</a:t>
            </a:r>
            <a:endParaRPr lang="ru-RU" sz="2800" b="1" dirty="0">
              <a:solidFill>
                <a:srgbClr val="C00000"/>
              </a:solidFill>
              <a:latin typeface="Constantia" pitchFamily="18" charset="0"/>
            </a:endParaRPr>
          </a:p>
        </p:txBody>
      </p:sp>
      <p:sp>
        <p:nvSpPr>
          <p:cNvPr id="3" name="Содержимое 2"/>
          <p:cNvSpPr>
            <a:spLocks noGrp="1"/>
          </p:cNvSpPr>
          <p:nvPr>
            <p:ph idx="1"/>
          </p:nvPr>
        </p:nvSpPr>
        <p:spPr>
          <a:xfrm>
            <a:off x="342900" y="785786"/>
            <a:ext cx="6172200" cy="7929618"/>
          </a:xfrm>
        </p:spPr>
        <p:txBody>
          <a:bodyPr/>
          <a:lstStyle/>
          <a:p>
            <a:pPr>
              <a:buNone/>
            </a:pPr>
            <a:r>
              <a:rPr lang="ru-RU" sz="1200" b="1" dirty="0" smtClean="0">
                <a:latin typeface="Constantia" pitchFamily="18" charset="0"/>
              </a:rPr>
              <a:t>                    </a:t>
            </a:r>
            <a:r>
              <a:rPr lang="ru-RU" sz="1400" b="1" dirty="0" smtClean="0">
                <a:latin typeface="Constantia" pitchFamily="18" charset="0"/>
              </a:rPr>
              <a:t>Скульптура  (лат.  вырезать,  высекать)  </a:t>
            </a:r>
            <a:r>
              <a:rPr lang="ru-RU" sz="1200" b="1" dirty="0" smtClean="0">
                <a:latin typeface="Constantia" pitchFamily="18" charset="0"/>
              </a:rPr>
              <a:t>-</a:t>
            </a:r>
            <a:r>
              <a:rPr lang="ru-RU" sz="1200" dirty="0" smtClean="0">
                <a:latin typeface="Constantia" pitchFamily="18" charset="0"/>
              </a:rPr>
              <a:t>  один  из  видов  изобразительного  искусства,  передает  богатство  и  многогранность  человеческого  образа,  с  его  пропорциями,  пластикой  движения,  мимикой,  внутренним  содержанием  и  настроением.</a:t>
            </a:r>
          </a:p>
          <a:p>
            <a:pPr>
              <a:buNone/>
            </a:pPr>
            <a:r>
              <a:rPr lang="ru-RU" sz="1200" b="1" dirty="0" smtClean="0">
                <a:latin typeface="Constantia" pitchFamily="18" charset="0"/>
              </a:rPr>
              <a:t>                      </a:t>
            </a:r>
            <a:r>
              <a:rPr lang="ru-RU" sz="1400" b="1" dirty="0" smtClean="0">
                <a:latin typeface="Constantia" pitchFamily="18" charset="0"/>
              </a:rPr>
              <a:t>Скульптура  </a:t>
            </a:r>
            <a:r>
              <a:rPr lang="ru-RU" sz="1200" b="1" dirty="0" smtClean="0">
                <a:latin typeface="Constantia" pitchFamily="18" charset="0"/>
              </a:rPr>
              <a:t>-</a:t>
            </a:r>
            <a:r>
              <a:rPr lang="ru-RU" sz="1200" dirty="0" smtClean="0">
                <a:latin typeface="Constantia" pitchFamily="18" charset="0"/>
              </a:rPr>
              <a:t>  это  объемное  изображение,  выполненное  в  разных  материалах:  камне,  металле,  гипсе,  дереве,  глине  и  т. д..</a:t>
            </a:r>
          </a:p>
          <a:p>
            <a:pPr>
              <a:buNone/>
            </a:pPr>
            <a:r>
              <a:rPr lang="ru-RU" sz="1200" b="1" dirty="0" smtClean="0">
                <a:latin typeface="Constantia" pitchFamily="18" charset="0"/>
              </a:rPr>
              <a:t>         </a:t>
            </a:r>
            <a:r>
              <a:rPr lang="ru-RU" sz="1200" dirty="0" smtClean="0">
                <a:latin typeface="Constantia" pitchFamily="18" charset="0"/>
              </a:rPr>
              <a:t>Скульптуру  разделяют  на  круглую  и  рельеф.  Скульптуру  круглую  можно  рассмотреть  со  всех  сторон,  обойти  ее  вокруг.</a:t>
            </a:r>
          </a:p>
          <a:p>
            <a:pPr>
              <a:buNone/>
            </a:pPr>
            <a:r>
              <a:rPr lang="ru-RU" sz="1200" dirty="0" smtClean="0">
                <a:latin typeface="Constantia" pitchFamily="18" charset="0"/>
              </a:rPr>
              <a:t>                      </a:t>
            </a:r>
            <a:r>
              <a:rPr lang="ru-RU" sz="1400" b="1" dirty="0" smtClean="0">
                <a:latin typeface="Constantia" pitchFamily="18" charset="0"/>
              </a:rPr>
              <a:t>Рельеф  </a:t>
            </a:r>
            <a:r>
              <a:rPr lang="ru-RU" sz="1200" b="1" dirty="0" smtClean="0">
                <a:latin typeface="Constantia" pitchFamily="18" charset="0"/>
              </a:rPr>
              <a:t>-</a:t>
            </a:r>
            <a:r>
              <a:rPr lang="ru-RU" sz="1200" dirty="0" smtClean="0">
                <a:latin typeface="Constantia" pitchFamily="18" charset="0"/>
              </a:rPr>
              <a:t>  это    изображение  на  плоскости.  Рельеф  бывает  высокий  -  горельеф,  низкий  - барельеф,  контррельеф  -  углубленный  рельеф.  На  горельефе  фигуры  выделяются  на  плоскости  на  половину  объема  или  отделяются  совсем.  На  барельефе  фигуры  выступают  на  одну  треть,  но  не  более  половины  объема.  На  рельефе  можно  наблюдать  целые  сцены,  это  как  «скульптурные  картины».  Скульптуры  делятся  по  величине  и  назначению:  монументальная,  монументально – декоративная  (парковая),  станковая,  скульптура  малых  форм.</a:t>
            </a:r>
          </a:p>
          <a:p>
            <a:pPr>
              <a:buNone/>
            </a:pPr>
            <a:r>
              <a:rPr lang="ru-RU" sz="1200" dirty="0" smtClean="0">
                <a:latin typeface="Constantia" pitchFamily="18" charset="0"/>
              </a:rPr>
              <a:t>                     </a:t>
            </a:r>
            <a:r>
              <a:rPr lang="ru-RU" sz="1400" b="1" dirty="0" smtClean="0">
                <a:latin typeface="Constantia" pitchFamily="18" charset="0"/>
              </a:rPr>
              <a:t>Монументальная  скульптура </a:t>
            </a:r>
            <a:r>
              <a:rPr lang="ru-RU" sz="1200" b="1" dirty="0" smtClean="0">
                <a:latin typeface="Constantia" pitchFamily="18" charset="0"/>
              </a:rPr>
              <a:t>- </a:t>
            </a:r>
            <a:r>
              <a:rPr lang="ru-RU" sz="1200" dirty="0" smtClean="0">
                <a:latin typeface="Constantia" pitchFamily="18" charset="0"/>
              </a:rPr>
              <a:t> монументы,   памятники,  скульптурные  ансамбли,  имеющие  общественное  значение  и  посвященные  известным  историческим   событиям.  Материалы  твердые,  на  века:  различные  породы  камня,  мрамор,  бронза,  сталь    и  пр.</a:t>
            </a:r>
          </a:p>
          <a:p>
            <a:pPr>
              <a:buNone/>
            </a:pPr>
            <a:r>
              <a:rPr lang="ru-RU" sz="1200" b="1" dirty="0" smtClean="0">
                <a:latin typeface="Constantia" pitchFamily="18" charset="0"/>
              </a:rPr>
              <a:t>                       </a:t>
            </a:r>
            <a:r>
              <a:rPr lang="ru-RU" sz="1400" b="1" dirty="0" smtClean="0">
                <a:latin typeface="Constantia" pitchFamily="18" charset="0"/>
              </a:rPr>
              <a:t>Станковая  скульптура  </a:t>
            </a:r>
            <a:r>
              <a:rPr lang="ru-RU" sz="1200" b="1" dirty="0" smtClean="0">
                <a:latin typeface="Constantia" pitchFamily="18" charset="0"/>
              </a:rPr>
              <a:t>- </a:t>
            </a:r>
            <a:r>
              <a:rPr lang="ru-RU" sz="1200" dirty="0" smtClean="0">
                <a:latin typeface="Constantia" pitchFamily="18" charset="0"/>
              </a:rPr>
              <a:t>отличается  соразмерностью  человеку,  передает  индивидуальность  пропорций,  оттенки  движений.  Материал:  дерево,  гипс,  мрамор,  глина,  керамика.</a:t>
            </a:r>
          </a:p>
          <a:p>
            <a:pPr>
              <a:buNone/>
            </a:pPr>
            <a:r>
              <a:rPr lang="ru-RU" sz="1200" b="1" dirty="0" smtClean="0">
                <a:latin typeface="Constantia" pitchFamily="18" charset="0"/>
              </a:rPr>
              <a:t>                       </a:t>
            </a:r>
            <a:r>
              <a:rPr lang="ru-RU" sz="1400" b="1" dirty="0" smtClean="0">
                <a:latin typeface="Constantia" pitchFamily="18" charset="0"/>
              </a:rPr>
              <a:t>Бюст -  </a:t>
            </a:r>
            <a:r>
              <a:rPr lang="ru-RU" sz="1200" dirty="0" smtClean="0">
                <a:latin typeface="Constantia" pitchFamily="18" charset="0"/>
              </a:rPr>
              <a:t>портретный  жанр ,  отражающий  характер  человека,  отношение  к  нему  скульптора;   посадкой  головы  передано  движение,  характер.  Это  может  быть  только  голова,  маска.</a:t>
            </a:r>
          </a:p>
          <a:p>
            <a:pPr>
              <a:buNone/>
            </a:pPr>
            <a:r>
              <a:rPr lang="ru-RU" sz="1200" b="1" dirty="0" smtClean="0">
                <a:latin typeface="Constantia" pitchFamily="18" charset="0"/>
              </a:rPr>
              <a:t>                      </a:t>
            </a:r>
            <a:r>
              <a:rPr lang="ru-RU" sz="1400" b="1" dirty="0" smtClean="0">
                <a:latin typeface="Constantia" pitchFamily="18" charset="0"/>
              </a:rPr>
              <a:t>Статуя -  </a:t>
            </a:r>
            <a:r>
              <a:rPr lang="ru-RU" sz="1200" dirty="0" smtClean="0">
                <a:latin typeface="Constantia" pitchFamily="18" charset="0"/>
              </a:rPr>
              <a:t>изображение  отдельной  фигуры  во  весь  рост  или  </a:t>
            </a:r>
            <a:r>
              <a:rPr lang="ru-RU" sz="1200" dirty="0" err="1" smtClean="0">
                <a:latin typeface="Constantia" pitchFamily="18" charset="0"/>
              </a:rPr>
              <a:t>полуфигуры</a:t>
            </a:r>
            <a:r>
              <a:rPr lang="ru-RU" sz="1200" dirty="0" smtClean="0">
                <a:latin typeface="Constantia" pitchFamily="18" charset="0"/>
              </a:rPr>
              <a:t>.</a:t>
            </a:r>
          </a:p>
          <a:p>
            <a:pPr>
              <a:buNone/>
            </a:pPr>
            <a:r>
              <a:rPr lang="ru-RU" sz="1400" b="1" dirty="0" smtClean="0">
                <a:latin typeface="Constantia" pitchFamily="18" charset="0"/>
              </a:rPr>
              <a:t>                        Группа,  ансамбль  </a:t>
            </a:r>
            <a:r>
              <a:rPr lang="ru-RU" sz="1200" dirty="0" smtClean="0">
                <a:latin typeface="Constantia" pitchFamily="18" charset="0"/>
              </a:rPr>
              <a:t>-  несколько  фигур,  объединенных  одним  сюжетом,  действием.</a:t>
            </a:r>
          </a:p>
          <a:p>
            <a:pPr>
              <a:buNone/>
            </a:pPr>
            <a:r>
              <a:rPr lang="ru-RU" sz="1200" b="1" dirty="0" smtClean="0">
                <a:latin typeface="Constantia" pitchFamily="18" charset="0"/>
              </a:rPr>
              <a:t>                       </a:t>
            </a:r>
            <a:r>
              <a:rPr lang="ru-RU" sz="1400" b="1" dirty="0" smtClean="0">
                <a:latin typeface="Constantia" pitchFamily="18" charset="0"/>
              </a:rPr>
              <a:t>Скульптура  малой  формы  (или  малых  форм</a:t>
            </a:r>
            <a:r>
              <a:rPr lang="ru-RU" sz="1200" b="1" dirty="0" smtClean="0">
                <a:latin typeface="Constantia" pitchFamily="18" charset="0"/>
              </a:rPr>
              <a:t>) – </a:t>
            </a:r>
            <a:r>
              <a:rPr lang="ru-RU" sz="1200" dirty="0" smtClean="0">
                <a:latin typeface="Constantia" pitchFamily="18" charset="0"/>
              </a:rPr>
              <a:t>вид  станковой  скульптуры.  Материал:   воск,  глина,  фарфор,  дерево,  стекло  и  пр..  Предназначена  для  украшения  помещений   разного  назначения.</a:t>
            </a:r>
          </a:p>
          <a:p>
            <a:pPr>
              <a:buNone/>
            </a:pPr>
            <a:r>
              <a:rPr lang="ru-RU" sz="1400" dirty="0" smtClean="0">
                <a:latin typeface="Constantia" pitchFamily="18" charset="0"/>
              </a:rPr>
              <a:t>                       </a:t>
            </a:r>
            <a:r>
              <a:rPr lang="ru-RU" sz="1400" b="1" dirty="0" smtClean="0">
                <a:latin typeface="Constantia" pitchFamily="18" charset="0"/>
              </a:rPr>
              <a:t>Анималистический  жанр  </a:t>
            </a:r>
            <a:r>
              <a:rPr lang="ru-RU" sz="1200" b="1" dirty="0" smtClean="0">
                <a:latin typeface="Constantia" pitchFamily="18" charset="0"/>
              </a:rPr>
              <a:t>-  э</a:t>
            </a:r>
            <a:r>
              <a:rPr lang="ru-RU" sz="1200" dirty="0" smtClean="0">
                <a:latin typeface="Constantia" pitchFamily="18" charset="0"/>
              </a:rPr>
              <a:t>то   скульптура,  изображающая  животного,  в  ней  передается  образ,   характерные  особенности  внешнего  вида,  движение,  пластика,  грация,  ловкость  или  стремительность.</a:t>
            </a:r>
          </a:p>
          <a:p>
            <a:pPr>
              <a:buNone/>
            </a:pPr>
            <a:r>
              <a:rPr lang="ru-RU" sz="1400" b="1" dirty="0" smtClean="0">
                <a:latin typeface="Constantia" pitchFamily="18" charset="0"/>
              </a:rPr>
              <a:t>                       Символ  -  </a:t>
            </a:r>
            <a:r>
              <a:rPr lang="ru-RU" sz="1200" dirty="0" smtClean="0">
                <a:latin typeface="Constantia" pitchFamily="18" charset="0"/>
              </a:rPr>
              <a:t>это  условный  знак  какого – то  понятия,  явления,  идеи.</a:t>
            </a:r>
          </a:p>
          <a:p>
            <a:pPr>
              <a:buNone/>
            </a:pPr>
            <a:r>
              <a:rPr lang="ru-RU" sz="1100" dirty="0" smtClean="0">
                <a:latin typeface="Constantia" pitchFamily="18" charset="0"/>
              </a:rPr>
              <a:t>                         </a:t>
            </a:r>
          </a:p>
          <a:p>
            <a:pPr>
              <a:buNone/>
            </a:pP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2705618"/>
          </a:xfrm>
        </p:spPr>
        <p:txBody>
          <a:bodyPr>
            <a:noAutofit/>
          </a:bodyPr>
          <a:lstStyle/>
          <a:p>
            <a:r>
              <a:rPr lang="ru-RU" sz="2800" b="1" dirty="0" smtClean="0">
                <a:solidFill>
                  <a:srgbClr val="C00000"/>
                </a:solidFill>
                <a:latin typeface="Constantia" pitchFamily="18" charset="0"/>
              </a:rPr>
              <a:t>Город – один  из  сильнейших  и  полнейших  воплощений  культуры,  один  из  самых  богатых  видов  ее  гнезд,  где  цветут  высшие  дары    человечности.</a:t>
            </a:r>
            <a:br>
              <a:rPr lang="ru-RU" sz="2800" b="1" dirty="0" smtClean="0">
                <a:solidFill>
                  <a:srgbClr val="C00000"/>
                </a:solidFill>
                <a:latin typeface="Constantia" pitchFamily="18" charset="0"/>
              </a:rPr>
            </a:br>
            <a:r>
              <a:rPr lang="ru-RU" sz="2800" b="1" dirty="0" smtClean="0">
                <a:solidFill>
                  <a:srgbClr val="C00000"/>
                </a:solidFill>
                <a:latin typeface="Constantia" pitchFamily="18" charset="0"/>
              </a:rPr>
              <a:t>                                            </a:t>
            </a:r>
            <a:r>
              <a:rPr lang="ru-RU" sz="1600" b="1" dirty="0" smtClean="0">
                <a:solidFill>
                  <a:srgbClr val="C00000"/>
                </a:solidFill>
                <a:latin typeface="Constantia" pitchFamily="18" charset="0"/>
              </a:rPr>
              <a:t>Проф. И.М. </a:t>
            </a:r>
            <a:r>
              <a:rPr lang="ru-RU" sz="1600" b="1" dirty="0" err="1" smtClean="0">
                <a:solidFill>
                  <a:srgbClr val="C00000"/>
                </a:solidFill>
                <a:latin typeface="Constantia" pitchFamily="18" charset="0"/>
              </a:rPr>
              <a:t>Гревс</a:t>
            </a:r>
            <a:r>
              <a:rPr lang="ru-RU" sz="1600" b="1" dirty="0" smtClean="0">
                <a:solidFill>
                  <a:srgbClr val="C00000"/>
                </a:solidFill>
                <a:latin typeface="Constantia" pitchFamily="18" charset="0"/>
              </a:rPr>
              <a:t>.</a:t>
            </a:r>
            <a:endParaRPr lang="ru-RU" sz="2800" b="1" dirty="0">
              <a:solidFill>
                <a:srgbClr val="C00000"/>
              </a:solidFill>
              <a:latin typeface="Constantia" pitchFamily="18" charset="0"/>
            </a:endParaRPr>
          </a:p>
        </p:txBody>
      </p:sp>
      <p:sp>
        <p:nvSpPr>
          <p:cNvPr id="3" name="Содержимое 2"/>
          <p:cNvSpPr>
            <a:spLocks noGrp="1"/>
          </p:cNvSpPr>
          <p:nvPr>
            <p:ph idx="1"/>
          </p:nvPr>
        </p:nvSpPr>
        <p:spPr>
          <a:xfrm>
            <a:off x="285728" y="3357554"/>
            <a:ext cx="6357982" cy="5572164"/>
          </a:xfrm>
        </p:spPr>
        <p:txBody>
          <a:bodyPr>
            <a:normAutofit lnSpcReduction="10000"/>
          </a:bodyPr>
          <a:lstStyle/>
          <a:p>
            <a:pPr algn="ctr">
              <a:buNone/>
            </a:pPr>
            <a:r>
              <a:rPr lang="ru-RU" sz="2800" b="1" dirty="0" smtClean="0">
                <a:solidFill>
                  <a:srgbClr val="0070C0"/>
                </a:solidFill>
                <a:latin typeface="Constantia" pitchFamily="18" charset="0"/>
              </a:rPr>
              <a:t>Актуальность</a:t>
            </a:r>
          </a:p>
          <a:p>
            <a:pPr>
              <a:buNone/>
            </a:pPr>
            <a:r>
              <a:rPr lang="ru-RU" sz="2000" dirty="0" smtClean="0">
                <a:latin typeface="Constantia" pitchFamily="18" charset="0"/>
              </a:rPr>
              <a:t>Санкт – Петербург  один  из  красивейших  городов  мира,  богатый   своей  культурой  и  историей.</a:t>
            </a:r>
          </a:p>
          <a:p>
            <a:pPr>
              <a:buNone/>
            </a:pPr>
            <a:r>
              <a:rPr lang="ru-RU" sz="2000" dirty="0" smtClean="0">
                <a:latin typeface="Constantia" pitchFamily="18" charset="0"/>
              </a:rPr>
              <a:t>Нашим  детям  посчастливилось  родиться  и  жить  в  этом  городе.  Какими    же  они  будут?... </a:t>
            </a:r>
          </a:p>
          <a:p>
            <a:pPr>
              <a:buNone/>
            </a:pPr>
            <a:r>
              <a:rPr lang="ru-RU" sz="2000" dirty="0" smtClean="0">
                <a:latin typeface="Constantia" pitchFamily="18" charset="0"/>
              </a:rPr>
              <a:t> Прежде  всего  им  нужно  знать  и  любить  свой  город,  с  малых  лет  быть  воспитанными,  добрыми,  внимательными  к  людям;  с  высоким  уровнем  культуры  и  стат</a:t>
            </a:r>
            <a:r>
              <a:rPr lang="ru-RU" sz="2000" dirty="0">
                <a:latin typeface="Constantia" pitchFamily="18" charset="0"/>
              </a:rPr>
              <a:t>ь</a:t>
            </a:r>
            <a:r>
              <a:rPr lang="ru-RU" sz="2000" dirty="0" smtClean="0">
                <a:latin typeface="Constantia" pitchFamily="18" charset="0"/>
              </a:rPr>
              <a:t> достойными  преемниками.  Эти  знания,  чувство  гордости  за  свой  город,  народ,  помогут  ребенку  правильно  распоряжаться,  владеть,  сохранять  и  приумножать  наследие,  полученное  от  предшествующих  поколений</a:t>
            </a:r>
          </a:p>
          <a:p>
            <a:pPr algn="ctr">
              <a:buNone/>
            </a:pPr>
            <a:r>
              <a:rPr lang="ru-RU" sz="2800" dirty="0">
                <a:latin typeface="Constantia" pitchFamily="18" charset="0"/>
              </a:rPr>
              <a:t> </a:t>
            </a:r>
            <a:r>
              <a:rPr lang="ru-RU" sz="2800" b="1" dirty="0" smtClean="0">
                <a:solidFill>
                  <a:srgbClr val="0070C0"/>
                </a:solidFill>
                <a:latin typeface="Constantia" pitchFamily="18" charset="0"/>
              </a:rPr>
              <a:t>Цель</a:t>
            </a:r>
          </a:p>
          <a:p>
            <a:pPr algn="ctr">
              <a:buNone/>
            </a:pPr>
            <a:r>
              <a:rPr lang="ru-RU" sz="1900" dirty="0" smtClean="0">
                <a:latin typeface="Constantia" pitchFamily="18" charset="0"/>
              </a:rPr>
              <a:t>Прививать  любовь  и  устойчивый  интерес  к  культуре  нашего  города.</a:t>
            </a:r>
            <a:endParaRPr lang="ru-RU" sz="1900" dirty="0">
              <a:solidFill>
                <a:srgbClr val="0070C0"/>
              </a:solidFill>
              <a:latin typeface="Constant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14282"/>
            <a:ext cx="6172200" cy="1285884"/>
          </a:xfrm>
        </p:spPr>
        <p:txBody>
          <a:bodyPr>
            <a:normAutofit/>
          </a:bodyPr>
          <a:lstStyle/>
          <a:p>
            <a:r>
              <a:rPr lang="ru-RU" sz="2800" b="1" dirty="0" smtClean="0">
                <a:solidFill>
                  <a:srgbClr val="C00000"/>
                </a:solidFill>
                <a:latin typeface="Constantia" pitchFamily="18" charset="0"/>
              </a:rPr>
              <a:t>«Лев -  символ  Доброй  силы»</a:t>
            </a:r>
            <a:br>
              <a:rPr lang="ru-RU" sz="2800" b="1" dirty="0" smtClean="0">
                <a:solidFill>
                  <a:srgbClr val="C00000"/>
                </a:solidFill>
                <a:latin typeface="Constantia" pitchFamily="18" charset="0"/>
              </a:rPr>
            </a:br>
            <a:r>
              <a:rPr lang="ru-RU" sz="2000" dirty="0" smtClean="0">
                <a:solidFill>
                  <a:srgbClr val="C00000"/>
                </a:solidFill>
                <a:latin typeface="Constantia" pitchFamily="18" charset="0"/>
              </a:rPr>
              <a:t>Комплексное  занятие</a:t>
            </a:r>
            <a:r>
              <a:rPr lang="ru-RU" sz="2000" dirty="0" smtClean="0">
                <a:solidFill>
                  <a:srgbClr val="0070C0"/>
                </a:solidFill>
                <a:latin typeface="Constantia" pitchFamily="18" charset="0"/>
              </a:rPr>
              <a:t/>
            </a:r>
            <a:br>
              <a:rPr lang="ru-RU" sz="2000" dirty="0" smtClean="0">
                <a:solidFill>
                  <a:srgbClr val="0070C0"/>
                </a:solidFill>
                <a:latin typeface="Constantia" pitchFamily="18" charset="0"/>
              </a:rPr>
            </a:br>
            <a:r>
              <a:rPr lang="ru-RU" sz="2000" dirty="0" smtClean="0">
                <a:solidFill>
                  <a:srgbClr val="0070C0"/>
                </a:solidFill>
                <a:latin typeface="Constantia" pitchFamily="18" charset="0"/>
              </a:rPr>
              <a:t>(Старший  подготовительный  возраст)</a:t>
            </a:r>
            <a:endParaRPr lang="ru-RU" sz="2000" dirty="0">
              <a:solidFill>
                <a:srgbClr val="0070C0"/>
              </a:solidFill>
              <a:latin typeface="Constantia" pitchFamily="18" charset="0"/>
            </a:endParaRPr>
          </a:p>
        </p:txBody>
      </p:sp>
      <p:sp>
        <p:nvSpPr>
          <p:cNvPr id="3" name="Содержимое 2"/>
          <p:cNvSpPr>
            <a:spLocks noGrp="1"/>
          </p:cNvSpPr>
          <p:nvPr>
            <p:ph idx="1"/>
          </p:nvPr>
        </p:nvSpPr>
        <p:spPr>
          <a:xfrm>
            <a:off x="342900" y="1928794"/>
            <a:ext cx="6300810" cy="6239427"/>
          </a:xfrm>
        </p:spPr>
        <p:txBody>
          <a:bodyPr>
            <a:normAutofit/>
          </a:bodyPr>
          <a:lstStyle/>
          <a:p>
            <a:pPr>
              <a:buNone/>
            </a:pPr>
            <a:r>
              <a:rPr lang="ru-RU" sz="2800" b="1" dirty="0" smtClean="0">
                <a:solidFill>
                  <a:srgbClr val="0070C0"/>
                </a:solidFill>
                <a:latin typeface="Constantia" pitchFamily="18" charset="0"/>
              </a:rPr>
              <a:t>Программные  задачи:</a:t>
            </a:r>
          </a:p>
          <a:p>
            <a:pPr>
              <a:buNone/>
            </a:pPr>
            <a:r>
              <a:rPr lang="ru-RU" sz="2000" dirty="0">
                <a:latin typeface="Constantia" pitchFamily="18" charset="0"/>
              </a:rPr>
              <a:t> </a:t>
            </a:r>
            <a:r>
              <a:rPr lang="ru-RU" sz="2000" dirty="0" smtClean="0">
                <a:latin typeface="Constantia" pitchFamily="18" charset="0"/>
              </a:rPr>
              <a:t>             1</a:t>
            </a:r>
            <a:r>
              <a:rPr lang="ru-RU" sz="2400" dirty="0" smtClean="0">
                <a:latin typeface="Constantia" pitchFamily="18" charset="0"/>
              </a:rPr>
              <a:t>.  Закреплять  с  детьми  понятие  скульптура:  городская,  декоративная,  </a:t>
            </a:r>
            <a:r>
              <a:rPr lang="ru-RU" sz="2400" dirty="0" err="1" smtClean="0">
                <a:latin typeface="Constantia" pitchFamily="18" charset="0"/>
              </a:rPr>
              <a:t>садово</a:t>
            </a:r>
            <a:r>
              <a:rPr lang="ru-RU" sz="2400" dirty="0" smtClean="0">
                <a:latin typeface="Constantia" pitchFamily="18" charset="0"/>
              </a:rPr>
              <a:t> – парковая. Знакомить  с  историей  скульптур  и  авторами. Раскрыть  смысл  слов:  символ,   аллегория,  миф.</a:t>
            </a:r>
          </a:p>
          <a:p>
            <a:pPr>
              <a:buNone/>
            </a:pPr>
            <a:r>
              <a:rPr lang="ru-RU" sz="2400" dirty="0" smtClean="0">
                <a:latin typeface="Constantia" pitchFamily="18" charset="0"/>
              </a:rPr>
              <a:t>2. Внимательно  рассматривать  скульптуры  (материал, форма,  объем,  фактура),  видеть  характерные  особенности.                     Чувствовать  эмоциональную  характеристику  образа. </a:t>
            </a:r>
          </a:p>
          <a:p>
            <a:pPr>
              <a:buNone/>
            </a:pPr>
            <a:r>
              <a:rPr lang="ru-RU" sz="2400" dirty="0" smtClean="0">
                <a:latin typeface="Constantia" pitchFamily="18" charset="0"/>
              </a:rPr>
              <a:t> 3. Познакомить  с  процессом  создания  скульптур.</a:t>
            </a:r>
          </a:p>
          <a:p>
            <a:pPr>
              <a:buNone/>
            </a:pPr>
            <a:endParaRPr lang="ru-RU" sz="2000" dirty="0" smtClean="0">
              <a:latin typeface="Constantia" pitchFamily="18" charset="0"/>
            </a:endParaRPr>
          </a:p>
          <a:p>
            <a:pPr>
              <a:buNone/>
            </a:pPr>
            <a:endParaRPr lang="ru-RU" sz="2000" dirty="0" smtClean="0">
              <a:latin typeface="Constantia" pitchFamily="18" charset="0"/>
            </a:endParaRPr>
          </a:p>
          <a:p>
            <a:pPr algn="ctr">
              <a:buNone/>
            </a:pPr>
            <a:endParaRPr lang="ru-RU" sz="2000" dirty="0" smtClean="0">
              <a:latin typeface="Constantia" pitchFamily="18" charset="0"/>
            </a:endParaRPr>
          </a:p>
          <a:p>
            <a:pPr>
              <a:buNone/>
            </a:pPr>
            <a:endParaRPr lang="ru-RU" sz="2000" dirty="0" smtClean="0">
              <a:latin typeface="Constantia" pitchFamily="18" charset="0"/>
            </a:endParaRPr>
          </a:p>
          <a:p>
            <a:pPr>
              <a:buNone/>
            </a:pPr>
            <a:endParaRPr lang="ru-RU" sz="2000" dirty="0">
              <a:latin typeface="Constant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latin typeface="Constantia" pitchFamily="18" charset="0"/>
              </a:rPr>
              <a:t>Методические  рекомендации.</a:t>
            </a:r>
            <a:endParaRPr lang="ru-RU" sz="2800" b="1" dirty="0">
              <a:solidFill>
                <a:srgbClr val="C00000"/>
              </a:solidFill>
              <a:latin typeface="Constantia" pitchFamily="18" charset="0"/>
            </a:endParaRPr>
          </a:p>
        </p:txBody>
      </p:sp>
      <p:sp>
        <p:nvSpPr>
          <p:cNvPr id="3" name="Содержимое 2"/>
          <p:cNvSpPr>
            <a:spLocks noGrp="1"/>
          </p:cNvSpPr>
          <p:nvPr>
            <p:ph idx="1"/>
          </p:nvPr>
        </p:nvSpPr>
        <p:spPr>
          <a:xfrm>
            <a:off x="342900" y="1857356"/>
            <a:ext cx="6172200" cy="6310865"/>
          </a:xfrm>
        </p:spPr>
        <p:txBody>
          <a:bodyPr>
            <a:normAutofit/>
          </a:bodyPr>
          <a:lstStyle/>
          <a:p>
            <a:pPr>
              <a:buNone/>
            </a:pPr>
            <a:r>
              <a:rPr lang="ru-RU" sz="2000" dirty="0" smtClean="0">
                <a:latin typeface="Constantia" pitchFamily="18" charset="0"/>
              </a:rPr>
              <a:t>  </a:t>
            </a:r>
            <a:r>
              <a:rPr lang="ru-RU" sz="2400" dirty="0" smtClean="0">
                <a:latin typeface="Constantia" pitchFamily="18" charset="0"/>
              </a:rPr>
              <a:t>В  момент  закрепления  материала  о  городской,  </a:t>
            </a:r>
            <a:r>
              <a:rPr lang="ru-RU" sz="2400" dirty="0" err="1" smtClean="0">
                <a:latin typeface="Constantia" pitchFamily="18" charset="0"/>
              </a:rPr>
              <a:t>садово</a:t>
            </a:r>
            <a:r>
              <a:rPr lang="ru-RU" sz="2400" dirty="0" smtClean="0">
                <a:latin typeface="Constantia" pitchFamily="18" charset="0"/>
              </a:rPr>
              <a:t> – парковой  скульптуре  восприятие  может  быть  на  уровне  визуального  знакомства  и  узнавания.</a:t>
            </a:r>
          </a:p>
          <a:p>
            <a:pPr>
              <a:buNone/>
            </a:pPr>
            <a:r>
              <a:rPr lang="ru-RU" sz="2400" dirty="0" smtClean="0">
                <a:latin typeface="Constantia" pitchFamily="18" charset="0"/>
              </a:rPr>
              <a:t>В  процессе  рассматривания  фотографий,  а  также  во  время  прогулок  по городу  важно  активизировать  наблюдательность  детей,  обращая   их  внимание  на  интересные  и  запоминающиеся  архитектурные    и  скульптурные   детали.</a:t>
            </a:r>
          </a:p>
          <a:p>
            <a:pPr>
              <a:buNone/>
            </a:pPr>
            <a:r>
              <a:rPr lang="ru-RU" sz="2400" dirty="0" smtClean="0">
                <a:latin typeface="Constantia" pitchFamily="18" charset="0"/>
              </a:rPr>
              <a:t>После  прогулки  можно  предложить  детям  выразить  свои  впечатления  в  рисунке  или  лепке.</a:t>
            </a:r>
            <a:endParaRPr lang="ru-RU" sz="2400" dirty="0">
              <a:latin typeface="Constant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19668"/>
          </a:xfrm>
        </p:spPr>
        <p:txBody>
          <a:bodyPr>
            <a:normAutofit/>
          </a:bodyPr>
          <a:lstStyle/>
          <a:p>
            <a:r>
              <a:rPr lang="ru-RU" sz="2800" b="1" dirty="0" smtClean="0">
                <a:solidFill>
                  <a:srgbClr val="C00000"/>
                </a:solidFill>
                <a:latin typeface="Constantia" pitchFamily="18" charset="0"/>
              </a:rPr>
              <a:t>Зрительный  ряд</a:t>
            </a:r>
            <a:br>
              <a:rPr lang="ru-RU" sz="2800" b="1" dirty="0" smtClean="0">
                <a:solidFill>
                  <a:srgbClr val="C00000"/>
                </a:solidFill>
                <a:latin typeface="Constantia" pitchFamily="18" charset="0"/>
              </a:rPr>
            </a:br>
            <a:r>
              <a:rPr lang="ru-RU" sz="2000" dirty="0" smtClean="0">
                <a:latin typeface="Constantia" pitchFamily="18" charset="0"/>
              </a:rPr>
              <a:t>(Фотографии  скульптур)</a:t>
            </a:r>
            <a:endParaRPr lang="ru-RU" sz="3200" dirty="0">
              <a:latin typeface="Constantia" pitchFamily="18" charset="0"/>
            </a:endParaRPr>
          </a:p>
        </p:txBody>
      </p:sp>
      <p:sp>
        <p:nvSpPr>
          <p:cNvPr id="3" name="Содержимое 2"/>
          <p:cNvSpPr>
            <a:spLocks noGrp="1"/>
          </p:cNvSpPr>
          <p:nvPr>
            <p:ph idx="1"/>
          </p:nvPr>
        </p:nvSpPr>
        <p:spPr>
          <a:xfrm>
            <a:off x="214290" y="1428728"/>
            <a:ext cx="6429420" cy="7215238"/>
          </a:xfrm>
        </p:spPr>
        <p:txBody>
          <a:bodyPr>
            <a:normAutofit/>
          </a:bodyPr>
          <a:lstStyle/>
          <a:p>
            <a:pPr>
              <a:buNone/>
            </a:pPr>
            <a:r>
              <a:rPr lang="ru-RU" sz="2000" dirty="0"/>
              <a:t>1</a:t>
            </a:r>
            <a:r>
              <a:rPr lang="ru-RU" sz="2000" dirty="0" smtClean="0"/>
              <a:t>.  </a:t>
            </a:r>
            <a:r>
              <a:rPr lang="ru-RU" sz="2000" dirty="0" smtClean="0">
                <a:latin typeface="Constantia" pitchFamily="18" charset="0"/>
              </a:rPr>
              <a:t>Ж.Тома  де  </a:t>
            </a:r>
            <a:r>
              <a:rPr lang="ru-RU" sz="2000" dirty="0" err="1" smtClean="0">
                <a:latin typeface="Constantia" pitchFamily="18" charset="0"/>
              </a:rPr>
              <a:t>Томон</a:t>
            </a:r>
            <a:r>
              <a:rPr lang="ru-RU" sz="2000" dirty="0" smtClean="0">
                <a:latin typeface="Constantia" pitchFamily="18" charset="0"/>
              </a:rPr>
              <a:t>.  Дом  </a:t>
            </a:r>
            <a:r>
              <a:rPr lang="ru-RU" sz="2000" dirty="0" err="1" smtClean="0">
                <a:latin typeface="Constantia" pitchFamily="18" charset="0"/>
              </a:rPr>
              <a:t>Лаваль</a:t>
            </a:r>
            <a:r>
              <a:rPr lang="ru-RU" sz="2000" dirty="0" smtClean="0">
                <a:latin typeface="Constantia" pitchFamily="18" charset="0"/>
              </a:rPr>
              <a:t>.  (Английская  набережная,  4)  1804 – 1811г.г.</a:t>
            </a:r>
          </a:p>
          <a:p>
            <a:pPr>
              <a:buNone/>
            </a:pPr>
            <a:r>
              <a:rPr lang="ru-RU" sz="2000" dirty="0">
                <a:latin typeface="Constantia" pitchFamily="18" charset="0"/>
              </a:rPr>
              <a:t> </a:t>
            </a:r>
            <a:r>
              <a:rPr lang="ru-RU" sz="2000" dirty="0" smtClean="0">
                <a:latin typeface="Constantia" pitchFamily="18" charset="0"/>
              </a:rPr>
              <a:t>    Львы  у  дома  </a:t>
            </a:r>
            <a:r>
              <a:rPr lang="ru-RU" sz="2000" dirty="0" err="1" smtClean="0">
                <a:latin typeface="Constantia" pitchFamily="18" charset="0"/>
              </a:rPr>
              <a:t>Лаваль</a:t>
            </a:r>
            <a:r>
              <a:rPr lang="ru-RU" sz="2000" dirty="0" smtClean="0">
                <a:latin typeface="Constantia" pitchFamily="18" charset="0"/>
              </a:rPr>
              <a:t>.  Конец  ху111 – начало  х1х века.  Гранит.</a:t>
            </a:r>
          </a:p>
          <a:p>
            <a:pPr>
              <a:buNone/>
            </a:pPr>
            <a:r>
              <a:rPr lang="ru-RU" sz="2000" dirty="0" smtClean="0">
                <a:latin typeface="Constantia" pitchFamily="18" charset="0"/>
              </a:rPr>
              <a:t>2. О.-Р. </a:t>
            </a:r>
            <a:r>
              <a:rPr lang="ru-RU" sz="2000" dirty="0" err="1" smtClean="0">
                <a:latin typeface="Constantia" pitchFamily="18" charset="0"/>
              </a:rPr>
              <a:t>Монферран</a:t>
            </a:r>
            <a:r>
              <a:rPr lang="ru-RU" sz="2000" dirty="0" smtClean="0">
                <a:latin typeface="Constantia" pitchFamily="18" charset="0"/>
              </a:rPr>
              <a:t>.  Дом  Лобанова – Ростовского.  (Адмиралтейский  проспект,  12)  1817 – 1820г.г.  </a:t>
            </a:r>
            <a:r>
              <a:rPr lang="ru-RU" sz="2000" dirty="0" err="1" smtClean="0">
                <a:latin typeface="Constantia" pitchFamily="18" charset="0"/>
              </a:rPr>
              <a:t>Трискорни</a:t>
            </a:r>
            <a:r>
              <a:rPr lang="ru-RU" sz="2000" dirty="0" smtClean="0">
                <a:latin typeface="Constantia" pitchFamily="18" charset="0"/>
              </a:rPr>
              <a:t>.  Львы  у  дома  Лобанова – Ростовского.  1810г.  Мрамор. </a:t>
            </a:r>
          </a:p>
          <a:p>
            <a:pPr marL="457200" indent="-457200">
              <a:buNone/>
            </a:pPr>
            <a:r>
              <a:rPr lang="ru-RU" sz="2000" dirty="0" smtClean="0">
                <a:latin typeface="Constantia" pitchFamily="18" charset="0"/>
              </a:rPr>
              <a:t>                     Архитектор  К.И. Росси:</a:t>
            </a:r>
          </a:p>
          <a:p>
            <a:pPr marL="457200" indent="-457200">
              <a:buNone/>
            </a:pPr>
            <a:r>
              <a:rPr lang="ru-RU" sz="2000" dirty="0" smtClean="0">
                <a:latin typeface="Constantia" pitchFamily="18" charset="0"/>
              </a:rPr>
              <a:t>3.   Львы  на  Дворцовой  пристани  Адмиралтейской  набережной.  1832г.  Листовая  медь.</a:t>
            </a:r>
          </a:p>
          <a:p>
            <a:pPr marL="457200" indent="-457200">
              <a:buAutoNum type="arabicPeriod" startAt="4"/>
            </a:pPr>
            <a:r>
              <a:rPr lang="ru-RU" sz="2000" dirty="0" smtClean="0">
                <a:latin typeface="Constantia" pitchFamily="18" charset="0"/>
              </a:rPr>
              <a:t>Львы  у  здания    Государственного  Русского  музея.  1824г.  Чугун.</a:t>
            </a:r>
          </a:p>
          <a:p>
            <a:pPr marL="457200" indent="-457200">
              <a:buAutoNum type="arabicPeriod" startAt="4"/>
            </a:pPr>
            <a:r>
              <a:rPr lang="ru-RU" sz="2000" dirty="0" smtClean="0">
                <a:latin typeface="Constantia" pitchFamily="18" charset="0"/>
              </a:rPr>
              <a:t>Львы  у  Елагина  дворца.  1822г.  Чугун.</a:t>
            </a:r>
          </a:p>
          <a:p>
            <a:pPr marL="457200" indent="-457200">
              <a:buAutoNum type="arabicPeriod" startAt="4"/>
            </a:pPr>
            <a:r>
              <a:rPr lang="ru-RU" sz="2000" dirty="0" smtClean="0">
                <a:latin typeface="Constantia" pitchFamily="18" charset="0"/>
              </a:rPr>
              <a:t>П.П.  Соколов.  Фигуры  львов  на  устоях  Львиного  мостика.  1825 – 1826г.г.  Чугун.</a:t>
            </a:r>
          </a:p>
          <a:p>
            <a:pPr marL="457200" indent="-457200">
              <a:buAutoNum type="arabicPeriod" startAt="4"/>
            </a:pPr>
            <a:r>
              <a:rPr lang="ru-RU" sz="2000" dirty="0" smtClean="0">
                <a:latin typeface="Constantia" pitchFamily="18" charset="0"/>
              </a:rPr>
              <a:t>П.П.Соколов.  Грифоны  на  Банковском  мостике.  1825.  Чугун.</a:t>
            </a:r>
          </a:p>
          <a:p>
            <a:pPr marL="457200" indent="-457200">
              <a:buAutoNum type="arabicPeriod" startAt="4"/>
            </a:pPr>
            <a:r>
              <a:rPr lang="ru-RU" sz="2000" dirty="0" err="1" smtClean="0">
                <a:latin typeface="Constantia" pitchFamily="18" charset="0"/>
              </a:rPr>
              <a:t>М.Гропелли</a:t>
            </a:r>
            <a:r>
              <a:rPr lang="ru-RU" sz="2000" dirty="0" smtClean="0">
                <a:latin typeface="Constantia" pitchFamily="18" charset="0"/>
              </a:rPr>
              <a:t>.  «Искренность».  Аллегорическая  статуя  в  </a:t>
            </a:r>
            <a:r>
              <a:rPr lang="ru-RU" sz="2000" dirty="0">
                <a:latin typeface="Constantia" pitchFamily="18" charset="0"/>
              </a:rPr>
              <a:t>Л</a:t>
            </a:r>
            <a:r>
              <a:rPr lang="ru-RU" sz="2000" dirty="0" smtClean="0">
                <a:latin typeface="Constantia" pitchFamily="18" charset="0"/>
              </a:rPr>
              <a:t>етнем  саду.   Конец  ху111  века. Мрамор.</a:t>
            </a:r>
          </a:p>
          <a:p>
            <a:pPr marL="457200" indent="-457200">
              <a:buAutoNum type="arabicPeriod" startAt="4"/>
            </a:pPr>
            <a:endParaRPr lang="ru-RU" sz="2000" dirty="0">
              <a:latin typeface="Constant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05354"/>
          </a:xfrm>
        </p:spPr>
        <p:txBody>
          <a:bodyPr>
            <a:normAutofit/>
          </a:bodyPr>
          <a:lstStyle/>
          <a:p>
            <a:r>
              <a:rPr lang="ru-RU" sz="2800" b="1" dirty="0" smtClean="0">
                <a:solidFill>
                  <a:srgbClr val="C00000"/>
                </a:solidFill>
                <a:latin typeface="Constantia" pitchFamily="18" charset="0"/>
              </a:rPr>
              <a:t>Ход  занятия</a:t>
            </a:r>
            <a:endParaRPr lang="ru-RU" sz="2800" b="1" dirty="0">
              <a:solidFill>
                <a:srgbClr val="C00000"/>
              </a:solidFill>
              <a:latin typeface="Constantia" pitchFamily="18" charset="0"/>
            </a:endParaRPr>
          </a:p>
        </p:txBody>
      </p:sp>
      <p:sp>
        <p:nvSpPr>
          <p:cNvPr id="3" name="Содержимое 2"/>
          <p:cNvSpPr>
            <a:spLocks noGrp="1"/>
          </p:cNvSpPr>
          <p:nvPr>
            <p:ph idx="1"/>
          </p:nvPr>
        </p:nvSpPr>
        <p:spPr>
          <a:xfrm>
            <a:off x="214290" y="1071538"/>
            <a:ext cx="6429420" cy="7715304"/>
          </a:xfrm>
        </p:spPr>
        <p:txBody>
          <a:bodyPr>
            <a:normAutofit lnSpcReduction="10000"/>
          </a:bodyPr>
          <a:lstStyle/>
          <a:p>
            <a:pPr>
              <a:buNone/>
            </a:pPr>
            <a:r>
              <a:rPr lang="ru-RU" sz="1200" dirty="0" smtClean="0">
                <a:latin typeface="Constantia" pitchFamily="18" charset="0"/>
              </a:rPr>
              <a:t>                      Дети   входят  </a:t>
            </a:r>
            <a:r>
              <a:rPr lang="ru-RU" sz="1200" dirty="0">
                <a:latin typeface="Constantia" pitchFamily="18" charset="0"/>
              </a:rPr>
              <a:t> </a:t>
            </a:r>
            <a:r>
              <a:rPr lang="ru-RU" sz="1200" dirty="0" smtClean="0">
                <a:latin typeface="Constantia" pitchFamily="18" charset="0"/>
              </a:rPr>
              <a:t> в  зал   под  спокойную  лирическую  музыку,  усаживаются  на  стульчики.  В  зале  изостудии  стоит  ширма  с  фотографиями  скульптур  животных.  Дети,  сидя,  их  рассматривают .</a:t>
            </a:r>
          </a:p>
          <a:p>
            <a:pPr>
              <a:buNone/>
            </a:pPr>
            <a:r>
              <a:rPr lang="ru-RU" sz="1200" dirty="0">
                <a:latin typeface="Constantia" pitchFamily="18" charset="0"/>
              </a:rPr>
              <a:t> </a:t>
            </a:r>
            <a:r>
              <a:rPr lang="ru-RU" sz="1200" dirty="0" smtClean="0">
                <a:latin typeface="Constantia" pitchFamily="18" charset="0"/>
              </a:rPr>
              <a:t>                     </a:t>
            </a:r>
            <a:r>
              <a:rPr lang="ru-RU" sz="1400" b="1" i="1" dirty="0" smtClean="0">
                <a:latin typeface="Constantia" pitchFamily="18" charset="0"/>
              </a:rPr>
              <a:t>Воспитатель.    </a:t>
            </a:r>
            <a:r>
              <a:rPr lang="ru-RU" sz="1200" b="1" dirty="0" smtClean="0">
                <a:latin typeface="Constantia" pitchFamily="18" charset="0"/>
              </a:rPr>
              <a:t>Загадочный  город</a:t>
            </a:r>
            <a:endParaRPr lang="ru-RU" sz="1400" b="1" dirty="0" smtClean="0">
              <a:latin typeface="Constantia" pitchFamily="18" charset="0"/>
            </a:endParaRPr>
          </a:p>
          <a:p>
            <a:pPr>
              <a:buNone/>
            </a:pPr>
            <a:r>
              <a:rPr lang="ru-RU" sz="1200" b="1" dirty="0" smtClean="0">
                <a:latin typeface="Constantia" pitchFamily="18" charset="0"/>
              </a:rPr>
              <a:t>                                                                   У  устья  Невы.</a:t>
            </a:r>
          </a:p>
          <a:p>
            <a:pPr>
              <a:buNone/>
            </a:pPr>
            <a:r>
              <a:rPr lang="ru-RU" sz="1200" b="1" dirty="0">
                <a:latin typeface="Constantia" pitchFamily="18" charset="0"/>
              </a:rPr>
              <a:t> </a:t>
            </a:r>
            <a:r>
              <a:rPr lang="ru-RU" sz="1200" b="1" dirty="0" smtClean="0">
                <a:latin typeface="Constantia" pitchFamily="18" charset="0"/>
              </a:rPr>
              <a:t>                                                                  Его  охраняют  </a:t>
            </a:r>
          </a:p>
          <a:p>
            <a:pPr>
              <a:buNone/>
            </a:pPr>
            <a:r>
              <a:rPr lang="ru-RU" sz="1200" b="1" dirty="0">
                <a:latin typeface="Constantia" pitchFamily="18" charset="0"/>
              </a:rPr>
              <a:t> </a:t>
            </a:r>
            <a:r>
              <a:rPr lang="ru-RU" sz="1200" b="1" dirty="0" smtClean="0">
                <a:latin typeface="Constantia" pitchFamily="18" charset="0"/>
              </a:rPr>
              <a:t>                                                                  Гривастые  львы.</a:t>
            </a:r>
          </a:p>
          <a:p>
            <a:pPr>
              <a:buNone/>
            </a:pPr>
            <a:r>
              <a:rPr lang="ru-RU" sz="1200" b="1" dirty="0">
                <a:latin typeface="Constantia" pitchFamily="18" charset="0"/>
              </a:rPr>
              <a:t> </a:t>
            </a:r>
            <a:r>
              <a:rPr lang="ru-RU" sz="1200" b="1" dirty="0" smtClean="0">
                <a:latin typeface="Constantia" pitchFamily="18" charset="0"/>
              </a:rPr>
              <a:t>                                                        Нева  свои  воды   уносит  в  залив,</a:t>
            </a:r>
          </a:p>
          <a:p>
            <a:pPr>
              <a:buNone/>
            </a:pPr>
            <a:r>
              <a:rPr lang="ru-RU" sz="1200" b="1" dirty="0">
                <a:latin typeface="Constantia" pitchFamily="18" charset="0"/>
              </a:rPr>
              <a:t> </a:t>
            </a:r>
            <a:r>
              <a:rPr lang="ru-RU" sz="1200" b="1" dirty="0" smtClean="0">
                <a:latin typeface="Constantia" pitchFamily="18" charset="0"/>
              </a:rPr>
              <a:t>                                                       А  ветер  играет  колечками  грив.</a:t>
            </a:r>
          </a:p>
          <a:p>
            <a:pPr algn="ctr">
              <a:buNone/>
            </a:pPr>
            <a:r>
              <a:rPr lang="ru-RU" sz="1200" b="1" dirty="0" smtClean="0">
                <a:latin typeface="Constantia" pitchFamily="18" charset="0"/>
              </a:rPr>
              <a:t>                                                                      ( Л. Гусева)</a:t>
            </a:r>
          </a:p>
          <a:p>
            <a:pPr>
              <a:buNone/>
            </a:pPr>
            <a:r>
              <a:rPr lang="ru-RU" sz="1200" dirty="0" smtClean="0">
                <a:latin typeface="Constantia" pitchFamily="18" charset="0"/>
              </a:rPr>
              <a:t>                 На  город  опустилась  темная  ночь.  Город  спит… Только  одинокие  прохожие  спешат  по  тихим  улицам  домой.  Под  легкий  шумок  набегающего  ветерка  от  Невы,  шелест  листвы  на  деревьях,  начинают  «оживать»  бронзовые  и  каменные  существа,  живущие  в  городе.  «Гарцуют»,  словно  на  параде,  кони…   «Расправляют»  крылья  и  «чистят  перышки  орлы,  лебеди…»  «Поднимают»  головки  и  «прислушиваются»  к  ночному  шумку  драконы,  ящерицы,  змеи,  готовые  в  любой  момент  сползти  со  своих  теплых  мест  и  раствориться  в  каменном  городе.  «Оживает»   и  бронзовая  собачка,  «шевелит»  лапками,  «виляет»  хвостом,  готовая  залаять,  но  замирает,  прислушиваясь  к  звукам,   улавливая  незнакомый  сигнал.</a:t>
            </a:r>
          </a:p>
          <a:p>
            <a:pPr>
              <a:buNone/>
            </a:pPr>
            <a:r>
              <a:rPr lang="ru-RU" sz="1200" dirty="0">
                <a:latin typeface="Constantia" pitchFamily="18" charset="0"/>
              </a:rPr>
              <a:t> </a:t>
            </a:r>
            <a:r>
              <a:rPr lang="ru-RU" sz="1200" dirty="0" smtClean="0">
                <a:latin typeface="Constantia" pitchFamily="18" charset="0"/>
              </a:rPr>
              <a:t>                И  только  грифоны – крылатые  львы,  сфинксы – мифические  существа  (чудовища  с  головой  человека  и  туловищем  спокойно  лежащего  льва) -  рожденные  из  фантазий   и  красавцы  львы,  воплощенные  в  металле  и  камне,  всматриваются  в  невские  просторы..  Им  большая  и  серьезная  роль  поручена  советом  каменных  существ  -  сторожить  город.  И  львы,  большие  и  малые,  грозные  и  смирные,  очень  похожие  на  живого  зверя  и  лишь  слегка  напоминающие  его,  группами  и  в  одиночку,  а  чаще  всего  попарно  разбрелись  по  всему  городу,  заняли  удобное  положение  около  подъездов  и  парадных  лестниц  бывших  Дворцов  и  старинных  особняков,  на  мостах  и  спусках  к  Неве.  Вглядываясь  в  ночь,  они  иногда  «рыча»,  дают  понять  «мы  на  месте»,  «мы  на  страже».</a:t>
            </a:r>
          </a:p>
          <a:p>
            <a:pPr>
              <a:buNone/>
            </a:pPr>
            <a:r>
              <a:rPr lang="ru-RU" sz="1200" dirty="0">
                <a:latin typeface="Constantia" pitchFamily="18" charset="0"/>
              </a:rPr>
              <a:t> </a:t>
            </a:r>
            <a:r>
              <a:rPr lang="ru-RU" sz="1200" dirty="0" smtClean="0">
                <a:latin typeface="Constantia" pitchFamily="18" charset="0"/>
              </a:rPr>
              <a:t>                  Но  только  солнышко  проснется,  ночь   «поплетется   отдыхать»,  а  день  вступит  в  свои  права,  все  каменные  ночные  существа   замирают  и  превращаются  в  городские   скульптуры   (искусство  изображения  в  объеме)  и  служат  украшением  архитектурного  облика  города (зданий,  улиц).</a:t>
            </a:r>
          </a:p>
          <a:p>
            <a:pPr>
              <a:buNone/>
            </a:pPr>
            <a:r>
              <a:rPr lang="ru-RU" sz="1200" dirty="0">
                <a:latin typeface="Constantia" pitchFamily="18" charset="0"/>
              </a:rPr>
              <a:t> </a:t>
            </a:r>
            <a:r>
              <a:rPr lang="ru-RU" sz="1200" dirty="0" smtClean="0">
                <a:latin typeface="Constantia" pitchFamily="18" charset="0"/>
              </a:rPr>
              <a:t>                   </a:t>
            </a:r>
            <a:r>
              <a:rPr lang="ru-RU" sz="1400" b="1" i="1" dirty="0" smtClean="0">
                <a:latin typeface="Constantia" pitchFamily="18" charset="0"/>
              </a:rPr>
              <a:t>Воспитатель.</a:t>
            </a:r>
          </a:p>
          <a:p>
            <a:pPr>
              <a:buNone/>
            </a:pPr>
            <a:r>
              <a:rPr lang="ru-RU" sz="1400" dirty="0">
                <a:latin typeface="Constantia" pitchFamily="18" charset="0"/>
              </a:rPr>
              <a:t> </a:t>
            </a:r>
            <a:r>
              <a:rPr lang="ru-RU" sz="1400" dirty="0" smtClean="0">
                <a:latin typeface="Constantia" pitchFamily="18" charset="0"/>
              </a:rPr>
              <a:t>       - </a:t>
            </a:r>
            <a:r>
              <a:rPr lang="ru-RU" sz="1200" dirty="0" smtClean="0">
                <a:latin typeface="Constantia" pitchFamily="18" charset="0"/>
              </a:rPr>
              <a:t>Ребята!  Как  вы  думаете?  Сколько  в  Санкт - Петербурге   львов?</a:t>
            </a:r>
          </a:p>
          <a:p>
            <a:pPr>
              <a:buNone/>
            </a:pPr>
            <a:r>
              <a:rPr lang="ru-RU" sz="1200" dirty="0">
                <a:latin typeface="Constantia" pitchFamily="18" charset="0"/>
              </a:rPr>
              <a:t> </a:t>
            </a:r>
            <a:r>
              <a:rPr lang="ru-RU" sz="1200" dirty="0" smtClean="0">
                <a:latin typeface="Constantia" pitchFamily="18" charset="0"/>
              </a:rPr>
              <a:t>            Разумеется  не  живых,  а  воплощенных  в  металле  и  камне?</a:t>
            </a:r>
          </a:p>
          <a:p>
            <a:pPr>
              <a:buNone/>
            </a:pPr>
            <a:r>
              <a:rPr lang="ru-RU" sz="1200" dirty="0">
                <a:latin typeface="Constantia" pitchFamily="18" charset="0"/>
              </a:rPr>
              <a:t> </a:t>
            </a:r>
            <a:r>
              <a:rPr lang="ru-RU" sz="1200" dirty="0" smtClean="0">
                <a:latin typeface="Constantia" pitchFamily="18" charset="0"/>
              </a:rPr>
              <a:t>                                                                                                        - ( … Много)</a:t>
            </a:r>
          </a:p>
          <a:p>
            <a:pPr>
              <a:buNone/>
            </a:pPr>
            <a:r>
              <a:rPr lang="ru-RU" sz="1200" dirty="0">
                <a:latin typeface="Constantia" pitchFamily="18" charset="0"/>
              </a:rPr>
              <a:t> </a:t>
            </a:r>
            <a:r>
              <a:rPr lang="ru-RU" sz="1200" dirty="0" smtClean="0">
                <a:latin typeface="Constantia" pitchFamily="18" charset="0"/>
              </a:rPr>
              <a:t>        -  Действительно   «много,  даже  очень  много».  Но  указать  точное  число  трудно.</a:t>
            </a:r>
          </a:p>
          <a:p>
            <a:pPr>
              <a:buNone/>
            </a:pPr>
            <a:r>
              <a:rPr lang="ru-RU" sz="1100" dirty="0" smtClean="0">
                <a:latin typeface="Constantia" pitchFamily="18" charset="0"/>
              </a:rPr>
              <a:t>       </a:t>
            </a:r>
            <a:endParaRPr lang="ru-RU" sz="1200" dirty="0" smtClean="0">
              <a:latin typeface="Constantia" pitchFamily="18" charset="0"/>
            </a:endParaRPr>
          </a:p>
          <a:p>
            <a:pPr>
              <a:buNone/>
            </a:pPr>
            <a:r>
              <a:rPr lang="ru-RU" sz="1200" dirty="0" smtClean="0">
                <a:latin typeface="Constantia" pitchFamily="18" charset="0"/>
              </a:rPr>
              <a:t>                         </a:t>
            </a:r>
          </a:p>
          <a:p>
            <a:pPr>
              <a:buNone/>
            </a:pPr>
            <a:endParaRPr lang="ru-RU" sz="1200" dirty="0" smtClean="0">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9994" y="357158"/>
            <a:ext cx="6143716" cy="8572560"/>
          </a:xfrm>
        </p:spPr>
        <p:txBody>
          <a:bodyPr>
            <a:noAutofit/>
          </a:bodyPr>
          <a:lstStyle/>
          <a:p>
            <a:pPr>
              <a:buNone/>
            </a:pPr>
            <a:r>
              <a:rPr lang="ru-RU" sz="1800" dirty="0" smtClean="0">
                <a:latin typeface="Constantia" pitchFamily="18" charset="0"/>
              </a:rPr>
              <a:t>                </a:t>
            </a:r>
            <a:r>
              <a:rPr lang="ru-RU" sz="1200" dirty="0" smtClean="0">
                <a:latin typeface="Constantia" pitchFamily="18" charset="0"/>
              </a:rPr>
              <a:t>Весь  город,  раскинувшийся  на  сто  одном  острове,  огромен,  и  границы  его  с  каждым  годом  расширяются  во  всех  направлениях,  вбирая  пригороды.  Попробуйте – </a:t>
            </a:r>
            <a:r>
              <a:rPr lang="ru-RU" sz="1200" dirty="0" err="1" smtClean="0">
                <a:latin typeface="Constantia" pitchFamily="18" charset="0"/>
              </a:rPr>
              <a:t>ка</a:t>
            </a:r>
            <a:r>
              <a:rPr lang="ru-RU" sz="1200" dirty="0" smtClean="0">
                <a:latin typeface="Constantia" pitchFamily="18" charset="0"/>
              </a:rPr>
              <a:t>  обойти  и  осмотреть  его,  побывать  во  всех  уголках,  заглянуть  во  все  дворы!  А  кроме  того,  случается,  что  львы  меняют  свое  местонахождение,  а  иные  исчезают,  и  следы  теряются.  И  все  же  сделаем  попытку  продолжить  увлекательную  «охоту»  на   бронзовых,  чугунных  и  каменных   львов,  побываем  на  пристани,  у  старинных  домов,  на  мостиках  и  в  парке.</a:t>
            </a:r>
          </a:p>
          <a:p>
            <a:pPr>
              <a:buNone/>
            </a:pPr>
            <a:r>
              <a:rPr lang="ru-RU" sz="1200" dirty="0" smtClean="0">
                <a:latin typeface="Constantia" pitchFamily="18" charset="0"/>
              </a:rPr>
              <a:t>          -  Ребята!  А  вы  знаете  стихи  об  этих  чудесных  скульптурах?</a:t>
            </a:r>
          </a:p>
          <a:p>
            <a:pPr>
              <a:buNone/>
            </a:pPr>
            <a:r>
              <a:rPr lang="ru-RU" sz="1200" dirty="0" smtClean="0">
                <a:latin typeface="Constantia" pitchFamily="18" charset="0"/>
              </a:rPr>
              <a:t>                            </a:t>
            </a:r>
            <a:r>
              <a:rPr lang="ru-RU" sz="1600" b="1" i="1" dirty="0" smtClean="0">
                <a:latin typeface="Constantia" pitchFamily="18" charset="0"/>
              </a:rPr>
              <a:t>Дети   читают  стихи.</a:t>
            </a:r>
          </a:p>
          <a:p>
            <a:pPr>
              <a:buNone/>
            </a:pPr>
            <a:r>
              <a:rPr lang="ru-RU" sz="1200" b="1" dirty="0" smtClean="0">
                <a:latin typeface="Constantia" pitchFamily="18" charset="0"/>
              </a:rPr>
              <a:t>           1.  Львы  как  живые                                          2. Гуляя  в  центре  города,</a:t>
            </a:r>
          </a:p>
          <a:p>
            <a:pPr>
              <a:buNone/>
            </a:pPr>
            <a:r>
              <a:rPr lang="ru-RU" sz="1200" b="1" i="1" dirty="0" smtClean="0">
                <a:latin typeface="Constantia" pitchFamily="18" charset="0"/>
              </a:rPr>
              <a:t>                </a:t>
            </a:r>
            <a:r>
              <a:rPr lang="ru-RU" sz="1200" b="1" dirty="0" smtClean="0">
                <a:latin typeface="Constantia" pitchFamily="18" charset="0"/>
              </a:rPr>
              <a:t>Стоят    у  фасадов                                               Пройдите  вдоль  Невы:</a:t>
            </a:r>
          </a:p>
          <a:p>
            <a:pPr>
              <a:buNone/>
            </a:pPr>
            <a:r>
              <a:rPr lang="ru-RU" sz="1200" b="1" i="1" dirty="0" smtClean="0">
                <a:latin typeface="Constantia" pitchFamily="18" charset="0"/>
              </a:rPr>
              <a:t>                </a:t>
            </a:r>
            <a:r>
              <a:rPr lang="ru-RU" sz="1200" b="1" dirty="0" smtClean="0">
                <a:latin typeface="Constantia" pitchFamily="18" charset="0"/>
              </a:rPr>
              <a:t>Гости  им  рады                                                    Стоят  вдоль  набережной</a:t>
            </a:r>
          </a:p>
          <a:p>
            <a:pPr>
              <a:buNone/>
            </a:pPr>
            <a:r>
              <a:rPr lang="ru-RU" sz="1200" b="1" dirty="0" smtClean="0">
                <a:latin typeface="Constantia" pitchFamily="18" charset="0"/>
              </a:rPr>
              <a:t>                И  жители  рады                                                  Каменные  львы.</a:t>
            </a:r>
          </a:p>
          <a:p>
            <a:pPr>
              <a:buNone/>
            </a:pPr>
            <a:r>
              <a:rPr lang="ru-RU" sz="1200" b="1" i="1" dirty="0" smtClean="0">
                <a:latin typeface="Constantia" pitchFamily="18" charset="0"/>
              </a:rPr>
              <a:t>                                           </a:t>
            </a:r>
            <a:r>
              <a:rPr lang="ru-RU" sz="1200" b="1" dirty="0" smtClean="0">
                <a:latin typeface="Constantia" pitchFamily="18" charset="0"/>
              </a:rPr>
              <a:t>Львы   у  ступенек                                    Они  хранят  наш  город</a:t>
            </a:r>
          </a:p>
          <a:p>
            <a:pPr>
              <a:buNone/>
            </a:pPr>
            <a:r>
              <a:rPr lang="ru-RU" sz="1200" b="1" dirty="0" smtClean="0">
                <a:latin typeface="Constantia" pitchFamily="18" charset="0"/>
              </a:rPr>
              <a:t>                                           Львы  у  дверей…                                      От  наводнений,  бед…</a:t>
            </a:r>
          </a:p>
          <a:p>
            <a:pPr>
              <a:buNone/>
            </a:pPr>
            <a:r>
              <a:rPr lang="ru-RU" sz="1200" b="1" dirty="0" smtClean="0">
                <a:latin typeface="Constantia" pitchFamily="18" charset="0"/>
              </a:rPr>
              <a:t>                                           Только  не  бойтесь                                  Погладьте  их  за  это! </a:t>
            </a:r>
          </a:p>
          <a:p>
            <a:pPr>
              <a:buNone/>
            </a:pPr>
            <a:r>
              <a:rPr lang="ru-RU" sz="1200" b="1" dirty="0" smtClean="0">
                <a:latin typeface="Constantia" pitchFamily="18" charset="0"/>
              </a:rPr>
              <a:t>                                           Вы  этих  зверей!                                       Плохого  в  этом  нет.   </a:t>
            </a:r>
          </a:p>
          <a:p>
            <a:pPr>
              <a:buNone/>
            </a:pPr>
            <a:r>
              <a:rPr lang="ru-RU" sz="1200" b="1" dirty="0" smtClean="0">
                <a:latin typeface="Constantia" pitchFamily="18" charset="0"/>
              </a:rPr>
              <a:t>                                             (С.  </a:t>
            </a:r>
            <a:r>
              <a:rPr lang="ru-RU" sz="1200" b="1" dirty="0" err="1" smtClean="0">
                <a:latin typeface="Constantia" pitchFamily="18" charset="0"/>
              </a:rPr>
              <a:t>Скаченков</a:t>
            </a:r>
            <a:r>
              <a:rPr lang="ru-RU" sz="1200" b="1" dirty="0" smtClean="0">
                <a:latin typeface="Constantia" pitchFamily="18" charset="0"/>
              </a:rPr>
              <a:t>)                                           (С. </a:t>
            </a:r>
            <a:r>
              <a:rPr lang="ru-RU" sz="1200" b="1" dirty="0" err="1" smtClean="0">
                <a:latin typeface="Constantia" pitchFamily="18" charset="0"/>
              </a:rPr>
              <a:t>Скаченков</a:t>
            </a:r>
            <a:r>
              <a:rPr lang="ru-RU" sz="1200" b="1" dirty="0" smtClean="0">
                <a:latin typeface="Constantia" pitchFamily="18" charset="0"/>
              </a:rPr>
              <a:t>)  </a:t>
            </a:r>
          </a:p>
          <a:p>
            <a:pPr>
              <a:buNone/>
            </a:pPr>
            <a:r>
              <a:rPr lang="ru-RU" sz="1600" b="1" i="1" dirty="0" smtClean="0">
                <a:latin typeface="Constantia" pitchFamily="18" charset="0"/>
              </a:rPr>
              <a:t>                             Воспитатель.  </a:t>
            </a:r>
            <a:r>
              <a:rPr lang="ru-RU" sz="1200" dirty="0" smtClean="0">
                <a:latin typeface="Constantia" pitchFamily="18" charset="0"/>
              </a:rPr>
              <a:t>Меняет  фотографии. </a:t>
            </a:r>
          </a:p>
          <a:p>
            <a:pPr>
              <a:buNone/>
            </a:pPr>
            <a:r>
              <a:rPr lang="ru-RU" sz="1200" dirty="0" smtClean="0">
                <a:latin typeface="Constantia" pitchFamily="18" charset="0"/>
              </a:rPr>
              <a:t>            На  ширме  появляются  снимки  скульптур:  «Львы  у  дома  </a:t>
            </a:r>
            <a:r>
              <a:rPr lang="ru-RU" sz="1200" dirty="0" err="1" smtClean="0">
                <a:latin typeface="Constantia" pitchFamily="18" charset="0"/>
              </a:rPr>
              <a:t>Лаваль</a:t>
            </a:r>
            <a:r>
              <a:rPr lang="ru-RU" sz="1200" dirty="0" smtClean="0">
                <a:latin typeface="Constantia" pitchFamily="18" charset="0"/>
              </a:rPr>
              <a:t>»  и  «Львы  у  дома  Лобанова – Ростовского»   и  рассматривают  их  вместе  с  ребятами.  </a:t>
            </a:r>
          </a:p>
          <a:p>
            <a:pPr>
              <a:buNone/>
            </a:pPr>
            <a:r>
              <a:rPr lang="ru-RU" sz="1600" b="1" i="1" dirty="0" smtClean="0">
                <a:latin typeface="Constantia" pitchFamily="18" charset="0"/>
              </a:rPr>
              <a:t>                               Воспитатель .</a:t>
            </a:r>
          </a:p>
          <a:p>
            <a:pPr>
              <a:buNone/>
            </a:pPr>
            <a:r>
              <a:rPr lang="ru-RU" sz="1600" b="1" i="1" dirty="0" smtClean="0">
                <a:latin typeface="Constantia" pitchFamily="18" charset="0"/>
              </a:rPr>
              <a:t>         - </a:t>
            </a:r>
            <a:r>
              <a:rPr lang="ru-RU" sz="1200" dirty="0" smtClean="0">
                <a:latin typeface="Constantia" pitchFamily="18" charset="0"/>
              </a:rPr>
              <a:t>Ребята!  Послушайте  стихи  и  определите,  к  какой  фотографии  они  относятся.</a:t>
            </a:r>
          </a:p>
          <a:p>
            <a:pPr algn="ctr">
              <a:buNone/>
            </a:pPr>
            <a:r>
              <a:rPr lang="ru-RU" sz="1200" b="1" dirty="0" smtClean="0">
                <a:latin typeface="Constantia" pitchFamily="18" charset="0"/>
              </a:rPr>
              <a:t>Богатство,  блеск!</a:t>
            </a:r>
            <a:r>
              <a:rPr lang="ru-RU" sz="1200" b="1" i="1" dirty="0" smtClean="0">
                <a:latin typeface="Constantia" pitchFamily="18" charset="0"/>
              </a:rPr>
              <a:t>   </a:t>
            </a:r>
          </a:p>
          <a:p>
            <a:pPr algn="ctr">
              <a:buNone/>
            </a:pPr>
            <a:r>
              <a:rPr lang="ru-RU" sz="1200" b="1" dirty="0" smtClean="0">
                <a:latin typeface="Constantia" pitchFamily="18" charset="0"/>
              </a:rPr>
              <a:t>Высокий   дом  </a:t>
            </a:r>
          </a:p>
          <a:p>
            <a:pPr algn="ctr">
              <a:buNone/>
            </a:pPr>
            <a:r>
              <a:rPr lang="ru-RU" sz="1200" b="1" dirty="0" smtClean="0">
                <a:latin typeface="Constantia" pitchFamily="18" charset="0"/>
              </a:rPr>
              <a:t>На  берегу  Невы,</a:t>
            </a:r>
          </a:p>
          <a:p>
            <a:pPr algn="ctr">
              <a:buNone/>
            </a:pPr>
            <a:r>
              <a:rPr lang="ru-RU" sz="1200" b="1" dirty="0" smtClean="0">
                <a:latin typeface="Constantia" pitchFamily="18" charset="0"/>
              </a:rPr>
              <a:t>Обита  лестница  ковром,  </a:t>
            </a:r>
          </a:p>
          <a:p>
            <a:pPr algn="ctr">
              <a:buNone/>
            </a:pPr>
            <a:r>
              <a:rPr lang="ru-RU" sz="1200" b="1" dirty="0" smtClean="0">
                <a:latin typeface="Constantia" pitchFamily="18" charset="0"/>
              </a:rPr>
              <a:t>Перед  подъездом   львы…</a:t>
            </a:r>
          </a:p>
          <a:p>
            <a:pPr algn="ctr">
              <a:buNone/>
            </a:pPr>
            <a:r>
              <a:rPr lang="ru-RU" sz="1200" b="1" dirty="0" smtClean="0">
                <a:latin typeface="Constantia" pitchFamily="18" charset="0"/>
              </a:rPr>
              <a:t>(Н.А.Некрасов.  «Русские  женщины»).</a:t>
            </a:r>
          </a:p>
          <a:p>
            <a:pPr>
              <a:buNone/>
            </a:pPr>
            <a:r>
              <a:rPr lang="ru-RU" sz="1200" dirty="0" smtClean="0">
                <a:latin typeface="Constantia" pitchFamily="18" charset="0"/>
              </a:rPr>
              <a:t>          </a:t>
            </a:r>
            <a:r>
              <a:rPr lang="ru-RU" sz="1600" b="1" i="1" dirty="0" smtClean="0">
                <a:latin typeface="Constantia" pitchFamily="18" charset="0"/>
              </a:rPr>
              <a:t>Ребята.  </a:t>
            </a:r>
            <a:r>
              <a:rPr lang="ru-RU" sz="1200" dirty="0" smtClean="0">
                <a:latin typeface="Constantia" pitchFamily="18" charset="0"/>
              </a:rPr>
              <a:t>Находят  фотографию  и  показывают  воспитателю.</a:t>
            </a:r>
          </a:p>
          <a:p>
            <a:pPr>
              <a:buNone/>
            </a:pPr>
            <a:r>
              <a:rPr lang="ru-RU" sz="1200" b="1" i="1" dirty="0" smtClean="0">
                <a:latin typeface="Constantia" pitchFamily="18" charset="0"/>
              </a:rPr>
              <a:t>           </a:t>
            </a:r>
            <a:r>
              <a:rPr lang="ru-RU" sz="1600" b="1" i="1" dirty="0" smtClean="0">
                <a:latin typeface="Constantia" pitchFamily="18" charset="0"/>
              </a:rPr>
              <a:t>Воспитатель</a:t>
            </a:r>
            <a:r>
              <a:rPr lang="ru-RU" sz="1200" b="1" i="1" dirty="0" smtClean="0">
                <a:latin typeface="Constantia" pitchFamily="18" charset="0"/>
              </a:rPr>
              <a:t>.  </a:t>
            </a:r>
            <a:r>
              <a:rPr lang="ru-RU" sz="1200" dirty="0" smtClean="0">
                <a:latin typeface="Constantia" pitchFamily="18" charset="0"/>
              </a:rPr>
              <a:t>В  этом  стихотворении  говорится  о  доме  </a:t>
            </a:r>
            <a:r>
              <a:rPr lang="ru-RU" sz="1200" dirty="0" err="1" smtClean="0">
                <a:latin typeface="Constantia" pitchFamily="18" charset="0"/>
              </a:rPr>
              <a:t>Лаваль</a:t>
            </a:r>
            <a:r>
              <a:rPr lang="ru-RU" sz="1200" dirty="0" smtClean="0">
                <a:latin typeface="Constantia" pitchFamily="18" charset="0"/>
              </a:rPr>
              <a:t>  по  адресу:  Английская  набережная,  дом  4  (архитектор  Ж. Тома  де  </a:t>
            </a:r>
            <a:r>
              <a:rPr lang="ru-RU" sz="1200" dirty="0" err="1" smtClean="0">
                <a:latin typeface="Constantia" pitchFamily="18" charset="0"/>
              </a:rPr>
              <a:t>Томон</a:t>
            </a:r>
            <a:r>
              <a:rPr lang="ru-RU" sz="1200" dirty="0" smtClean="0">
                <a:latin typeface="Constantia" pitchFamily="18" charset="0"/>
              </a:rPr>
              <a:t>),  построенном    с  1804 -1811 года.  Высокий  дом  на  берегу  реки  Невы,  строгой  архитектуры,  изящный  дворец,  украшенный  колоннами  и  лепными  панно  на  античные  сюжеты  (лепные  картины,  относящиеся  к  истории  и  культуре  древних  греков  и  римлян,  украшающие  стены.)</a:t>
            </a:r>
          </a:p>
          <a:p>
            <a:pPr>
              <a:buNone/>
            </a:pPr>
            <a:endParaRPr lang="ru-RU" sz="1200" dirty="0" smtClean="0">
              <a:latin typeface="Constantia" pitchFamily="18" charset="0"/>
            </a:endParaRPr>
          </a:p>
          <a:p>
            <a:pPr algn="r">
              <a:buNone/>
            </a:pPr>
            <a:r>
              <a:rPr lang="ru-RU" sz="1200" b="1" dirty="0" smtClean="0">
                <a:latin typeface="Constantia" pitchFamily="18" charset="0"/>
              </a:rPr>
              <a:t>  </a:t>
            </a:r>
            <a:r>
              <a:rPr lang="ru-RU" sz="1800" b="1" dirty="0" smtClean="0">
                <a:latin typeface="Constantia" pitchFamily="18" charset="0"/>
              </a:rPr>
              <a:t>          </a:t>
            </a:r>
          </a:p>
          <a:p>
            <a:pPr algn="ctr">
              <a:buNone/>
            </a:pPr>
            <a:r>
              <a:rPr lang="ru-RU" sz="1800" b="1" dirty="0" smtClean="0">
                <a:latin typeface="Constantia" pitchFamily="18" charset="0"/>
              </a:rPr>
              <a:t>                                                                   </a:t>
            </a:r>
            <a:r>
              <a:rPr lang="ru-RU" sz="1200" b="1" dirty="0" smtClean="0">
                <a:latin typeface="Constantia" pitchFamily="18" charset="0"/>
              </a:rPr>
              <a:t>      </a:t>
            </a:r>
            <a:endParaRPr lang="ru-RU" sz="1800" b="1" dirty="0">
              <a:latin typeface="Constantia" pitchFamily="18" charset="0"/>
            </a:endParaRPr>
          </a:p>
        </p:txBody>
      </p:sp>
    </p:spTree>
  </p:cSld>
  <p:clrMapOvr>
    <a:masterClrMapping/>
  </p:clrMapOvr>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2093</TotalTime>
  <Words>4670</Words>
  <Application>Microsoft Office PowerPoint</Application>
  <PresentationFormat>Экран (4:3)</PresentationFormat>
  <Paragraphs>308</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Государственное  бюджетное  дошкольное  образовательное  учреждение детский  сад   №61  комбинированного  вида   Колпинского  района  г. Санкт – Петербурга</vt:lpstr>
      <vt:lpstr>Содержание</vt:lpstr>
      <vt:lpstr>       Введение.</vt:lpstr>
      <vt:lpstr>Город – один  из  сильнейших  и  полнейших  воплощений  культуры,  один  из  самых  богатых  видов  ее  гнезд,  где  цветут  высшие  дары    человечности.                                             Проф. И.М. Гревс.</vt:lpstr>
      <vt:lpstr>«Лев -  символ  Доброй  силы» Комплексное  занятие (Старший  подготовительный  возраст)</vt:lpstr>
      <vt:lpstr>Методические  рекомендации.</vt:lpstr>
      <vt:lpstr>Зрительный  ряд (Фотографии  скульптур)</vt:lpstr>
      <vt:lpstr>Ход  занятия</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Львы  у  дома  Лобанова – Ростовского.  (Адмиралтейский  проспект,  12) Трискорни.  1810г.  Мрамор.</vt:lpstr>
      <vt:lpstr>Львы  на  Дворцовой  пристани  Адмиралтейской  набережной. К.И.Росси.  1832г.  Листовая  медь.</vt:lpstr>
      <vt:lpstr>Слайд 22</vt:lpstr>
      <vt:lpstr>Львы  у  Елагина  дворца.  К.И.Росси. 1822г.  Чугун.</vt:lpstr>
      <vt:lpstr>Фигуры  львов  на  устоях  Львиного  мостика. П.П  Соколов.  Чугун.</vt:lpstr>
      <vt:lpstr>Грифоны  на  Банковском  мостике.  П.П.Соколов 1825г.  Чугун.</vt:lpstr>
      <vt:lpstr>«Искренность».  Аллегорическая    статуя  в  Летнем  саду. М.Гропелли.  </vt:lpstr>
      <vt:lpstr>Слайд 27</vt:lpstr>
      <vt:lpstr>Слайд 28</vt:lpstr>
      <vt:lpstr>Творческих  успехов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dc:creator>
  <cp:lastModifiedBy>Нина</cp:lastModifiedBy>
  <cp:revision>215</cp:revision>
  <dcterms:created xsi:type="dcterms:W3CDTF">2014-03-22T08:51:58Z</dcterms:created>
  <dcterms:modified xsi:type="dcterms:W3CDTF">2014-04-06T15:36:07Z</dcterms:modified>
</cp:coreProperties>
</file>