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9" r:id="rId2"/>
    <p:sldId id="260" r:id="rId3"/>
    <p:sldId id="256" r:id="rId4"/>
    <p:sldId id="291" r:id="rId5"/>
    <p:sldId id="290" r:id="rId6"/>
    <p:sldId id="294" r:id="rId7"/>
    <p:sldId id="261" r:id="rId8"/>
    <p:sldId id="262" r:id="rId9"/>
    <p:sldId id="292" r:id="rId10"/>
    <p:sldId id="257" r:id="rId11"/>
    <p:sldId id="258" r:id="rId12"/>
    <p:sldId id="265" r:id="rId13"/>
    <p:sldId id="279" r:id="rId14"/>
    <p:sldId id="293" r:id="rId15"/>
    <p:sldId id="266" r:id="rId16"/>
    <p:sldId id="267" r:id="rId17"/>
    <p:sldId id="271" r:id="rId18"/>
    <p:sldId id="270" r:id="rId19"/>
    <p:sldId id="274" r:id="rId20"/>
    <p:sldId id="259" r:id="rId21"/>
    <p:sldId id="275" r:id="rId22"/>
    <p:sldId id="276" r:id="rId23"/>
    <p:sldId id="277" r:id="rId24"/>
    <p:sldId id="280" r:id="rId25"/>
    <p:sldId id="281" r:id="rId26"/>
    <p:sldId id="282" r:id="rId27"/>
    <p:sldId id="283" r:id="rId28"/>
    <p:sldId id="284"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2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5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3B8131C-BB83-4348-B79D-1464C3107242}" type="datetimeFigureOut">
              <a:rPr lang="ru-RU" smtClean="0"/>
              <a:t>31.03.2014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105AB91-3281-480A-BC1E-1BD408177E72}"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3B8131C-BB83-4348-B79D-1464C3107242}" type="datetimeFigureOut">
              <a:rPr lang="ru-RU" smtClean="0"/>
              <a:t>31.03.2014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105AB91-3281-480A-BC1E-1BD408177E7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03B8131C-BB83-4348-B79D-1464C3107242}" type="datetimeFigureOut">
              <a:rPr lang="ru-RU" smtClean="0"/>
              <a:t>31.03.2014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105AB91-3281-480A-BC1E-1BD408177E7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3B8131C-BB83-4348-B79D-1464C3107242}" type="datetimeFigureOut">
              <a:rPr lang="ru-RU" smtClean="0"/>
              <a:t>31.03.2014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105AB91-3281-480A-BC1E-1BD408177E7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3B8131C-BB83-4348-B79D-1464C3107242}" type="datetimeFigureOut">
              <a:rPr lang="ru-RU" smtClean="0"/>
              <a:t>31.03.2014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2105AB91-3281-480A-BC1E-1BD408177E72}"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3B8131C-BB83-4348-B79D-1464C3107242}" type="datetimeFigureOut">
              <a:rPr lang="ru-RU" smtClean="0"/>
              <a:t>31.03.2014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105AB91-3281-480A-BC1E-1BD408177E7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3B8131C-BB83-4348-B79D-1464C3107242}" type="datetimeFigureOut">
              <a:rPr lang="ru-RU" smtClean="0"/>
              <a:t>31.03.2014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105AB91-3281-480A-BC1E-1BD408177E7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3B8131C-BB83-4348-B79D-1464C3107242}" type="datetimeFigureOut">
              <a:rPr lang="ru-RU" smtClean="0"/>
              <a:t>31.03.2014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105AB91-3281-480A-BC1E-1BD408177E7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03B8131C-BB83-4348-B79D-1464C3107242}" type="datetimeFigureOut">
              <a:rPr lang="ru-RU" smtClean="0"/>
              <a:t>31.03.2014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2105AB91-3281-480A-BC1E-1BD408177E7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3B8131C-BB83-4348-B79D-1464C3107242}" type="datetimeFigureOut">
              <a:rPr lang="ru-RU" smtClean="0"/>
              <a:t>31.03.2014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105AB91-3281-480A-BC1E-1BD408177E7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03B8131C-BB83-4348-B79D-1464C3107242}" type="datetimeFigureOut">
              <a:rPr lang="ru-RU" smtClean="0"/>
              <a:t>31.03.2014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105AB91-3281-480A-BC1E-1BD408177E72}"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3B8131C-BB83-4348-B79D-1464C3107242}" type="datetimeFigureOut">
              <a:rPr lang="ru-RU" smtClean="0"/>
              <a:t>31.03.2014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105AB91-3281-480A-BC1E-1BD408177E7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98378"/>
          </a:xfrm>
        </p:spPr>
        <p:txBody>
          <a:bodyPr>
            <a:normAutofit/>
          </a:bodyPr>
          <a:lstStyle/>
          <a:p>
            <a:r>
              <a:rPr lang="ru-RU" dirty="0" smtClean="0"/>
              <a:t>Событие в кадре.</a:t>
            </a:r>
            <a:br>
              <a:rPr lang="ru-RU" dirty="0" smtClean="0"/>
            </a:br>
            <a:r>
              <a:rPr lang="ru-RU" dirty="0" smtClean="0"/>
              <a:t>Информативность и образность фотоизображения</a:t>
            </a:r>
            <a:endParaRPr lang="ru-RU" dirty="0"/>
          </a:p>
        </p:txBody>
      </p:sp>
      <p:sp>
        <p:nvSpPr>
          <p:cNvPr id="3" name="Объект 2"/>
          <p:cNvSpPr>
            <a:spLocks noGrp="1"/>
          </p:cNvSpPr>
          <p:nvPr>
            <p:ph idx="1"/>
          </p:nvPr>
        </p:nvSpPr>
        <p:spPr>
          <a:xfrm>
            <a:off x="457200" y="4005064"/>
            <a:ext cx="8229600" cy="2121099"/>
          </a:xfrm>
        </p:spPr>
        <p:txBody>
          <a:bodyPr/>
          <a:lstStyle/>
          <a:p>
            <a:r>
              <a:rPr lang="ru-RU" dirty="0" smtClean="0"/>
              <a:t>Усвоить принципы киномонтажа в создании художественного образа</a:t>
            </a:r>
            <a:endParaRPr lang="ru-RU" dirty="0"/>
          </a:p>
        </p:txBody>
      </p:sp>
    </p:spTree>
    <p:extLst>
      <p:ext uri="{BB962C8B-B14F-4D97-AF65-F5344CB8AC3E}">
        <p14:creationId xmlns:p14="http://schemas.microsoft.com/office/powerpoint/2010/main" val="188917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Потому что…</a:t>
            </a:r>
            <a:endParaRPr lang="ru-RU" dirty="0"/>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179512" y="1556792"/>
            <a:ext cx="8784976" cy="3539430"/>
          </a:xfrm>
          <a:prstGeom prst="rect">
            <a:avLst/>
          </a:prstGeom>
        </p:spPr>
        <p:txBody>
          <a:bodyPr wrap="square">
            <a:spAutoFit/>
          </a:bodyPr>
          <a:lstStyle/>
          <a:p>
            <a:r>
              <a:rPr lang="ru-RU" sz="2800" dirty="0"/>
              <a:t>В природе существуют совсем другие </a:t>
            </a:r>
            <a:r>
              <a:rPr lang="ru-RU" sz="2800" dirty="0" smtClean="0"/>
              <a:t>закономерности </a:t>
            </a:r>
            <a:r>
              <a:rPr lang="ru-RU" sz="2800" dirty="0"/>
              <a:t>восприятия и обработки информации человеческим сознанием: </a:t>
            </a:r>
            <a:r>
              <a:rPr lang="ru-RU" sz="2800" i="1" dirty="0"/>
              <a:t>физиологические, психофизиологические, общепсихологические и социально-психологические. </a:t>
            </a:r>
            <a:r>
              <a:rPr lang="ru-RU" sz="2800" dirty="0"/>
              <a:t>Именно они накладывают определенные условия на необузданную фантазию художников.</a:t>
            </a:r>
          </a:p>
        </p:txBody>
      </p:sp>
    </p:spTree>
    <p:extLst>
      <p:ext uri="{BB962C8B-B14F-4D97-AF65-F5344CB8AC3E}">
        <p14:creationId xmlns:p14="http://schemas.microsoft.com/office/powerpoint/2010/main" val="1740978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descr="C:\Users\Наталья\Pictures\по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60" y="0"/>
            <a:ext cx="9331060" cy="700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55816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C:\Users\Наталья\Pictures\с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37"/>
            <a:ext cx="10397224" cy="693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20301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8434" name="Picture 2" descr="C:\Users\Наталья\Pictures\439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1"/>
            <a:ext cx="12297542" cy="69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9149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20040"/>
            <a:ext cx="6724600" cy="1143000"/>
          </a:xfrm>
        </p:spPr>
        <p:txBody>
          <a:bodyPr/>
          <a:lstStyle/>
          <a:p>
            <a:r>
              <a:rPr lang="ru-RU" dirty="0" smtClean="0"/>
              <a:t>задание</a:t>
            </a:r>
            <a:endParaRPr lang="ru-RU" dirty="0"/>
          </a:p>
        </p:txBody>
      </p:sp>
      <p:sp>
        <p:nvSpPr>
          <p:cNvPr id="3" name="Объект 2"/>
          <p:cNvSpPr>
            <a:spLocks noGrp="1"/>
          </p:cNvSpPr>
          <p:nvPr>
            <p:ph idx="1"/>
          </p:nvPr>
        </p:nvSpPr>
        <p:spPr/>
        <p:txBody>
          <a:bodyPr/>
          <a:lstStyle/>
          <a:p>
            <a:r>
              <a:rPr lang="ru-RU" dirty="0" smtClean="0"/>
              <a:t>Сделать фотоснимки или рисунок человека с разным настроением (самочувствием)</a:t>
            </a:r>
            <a:endParaRPr lang="ru-RU" dirty="0"/>
          </a:p>
        </p:txBody>
      </p:sp>
    </p:spTree>
    <p:extLst>
      <p:ext uri="{BB962C8B-B14F-4D97-AF65-F5344CB8AC3E}">
        <p14:creationId xmlns:p14="http://schemas.microsoft.com/office/powerpoint/2010/main" val="301480874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C:\Users\Наталья\Pictures\сне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 y="-769707"/>
            <a:ext cx="10260178" cy="769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55031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descr="C:\Users\Наталья\Pictures\тес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99393"/>
            <a:ext cx="10513168" cy="698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38250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9218" name="Picture 2" descr="C:\Users\Наталья\Pictures\post187358_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1571"/>
            <a:ext cx="6984775" cy="692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3025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5" name="Picture 3" descr="C:\Users\Наталья\Pictures\qlvc9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04"/>
            <a:ext cx="9149073" cy="686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03743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3315" name="Picture 3" descr="C:\Users\Наталья\Pictures\boremsya-s-depressie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0"/>
            <a:ext cx="10388176" cy="6930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45102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759470"/>
            <a:ext cx="8424936" cy="3539430"/>
          </a:xfrm>
          <a:prstGeom prst="rect">
            <a:avLst/>
          </a:prstGeom>
        </p:spPr>
        <p:txBody>
          <a:bodyPr wrap="square">
            <a:spAutoFit/>
          </a:bodyPr>
          <a:lstStyle/>
          <a:p>
            <a:r>
              <a:rPr lang="ru-RU" sz="2800" b="1" dirty="0">
                <a:latin typeface="Arial" pitchFamily="34" charset="0"/>
                <a:cs typeface="Arial" pitchFamily="34" charset="0"/>
              </a:rPr>
              <a:t>Монтаж</a:t>
            </a:r>
            <a:r>
              <a:rPr lang="ru-RU" sz="2800" dirty="0">
                <a:latin typeface="Arial" pitchFamily="34" charset="0"/>
                <a:cs typeface="Arial" pitchFamily="34" charset="0"/>
              </a:rPr>
              <a:t> (франц. </a:t>
            </a:r>
            <a:r>
              <a:rPr lang="ru-RU" sz="2800" dirty="0" err="1">
                <a:latin typeface="Arial" pitchFamily="34" charset="0"/>
                <a:cs typeface="Arial" pitchFamily="34" charset="0"/>
              </a:rPr>
              <a:t>montage</a:t>
            </a:r>
            <a:r>
              <a:rPr lang="ru-RU" sz="2800" dirty="0">
                <a:latin typeface="Arial" pitchFamily="34" charset="0"/>
                <a:cs typeface="Arial" pitchFamily="34" charset="0"/>
              </a:rPr>
              <a:t> - сборка) - термин, имеющий в кинематографической практике два родственных и в то же время различных значения. Монтаж - завершающий производство фильма творческий и технический процесс, во время которого материал, снятый на пленку, проходит несколько этапов обработки и лучшие кадры соединяются в целостную композицию. </a:t>
            </a:r>
          </a:p>
        </p:txBody>
      </p:sp>
    </p:spTree>
    <p:extLst>
      <p:ext uri="{BB962C8B-B14F-4D97-AF65-F5344CB8AC3E}">
        <p14:creationId xmlns:p14="http://schemas.microsoft.com/office/powerpoint/2010/main" val="3958409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6" name="Текст 5"/>
          <p:cNvSpPr>
            <a:spLocks noGrp="1"/>
          </p:cNvSpPr>
          <p:nvPr>
            <p:ph type="body" sz="half" idx="2"/>
          </p:nvPr>
        </p:nvSpPr>
        <p:spPr/>
        <p:txBody>
          <a:bodyPr/>
          <a:lstStyle/>
          <a:p>
            <a:endParaRPr lang="ru-RU"/>
          </a:p>
        </p:txBody>
      </p:sp>
      <p:sp>
        <p:nvSpPr>
          <p:cNvPr id="5" name="Рисунок 4"/>
          <p:cNvSpPr>
            <a:spLocks noGrp="1"/>
          </p:cNvSpPr>
          <p:nvPr>
            <p:ph type="pic" idx="1"/>
          </p:nvPr>
        </p:nvSpPr>
        <p:spPr/>
      </p:sp>
      <p:pic>
        <p:nvPicPr>
          <p:cNvPr id="11266" name="Picture 2" descr="C:\Users\Наталья\Pictures\gallery_2_26_74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2479"/>
            <a:ext cx="9180512" cy="598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70059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4339" name="Picture 3" descr="C:\Users\Наталья\Pictures\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634"/>
            <a:ext cx="10303862" cy="6890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15256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5362" name="Picture 2" descr="C:\Users\Наталья\Pictures\anypics.ru-409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4" y="0"/>
            <a:ext cx="9276523"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35762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6386" name="Picture 2" descr="C:\Users\Наталья\Pictures\258865328039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7384"/>
            <a:ext cx="5184576" cy="691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3651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9459" name="Picture 3" descr="C:\Users\Наталья\Pictures\37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 y="-5328"/>
            <a:ext cx="9152598" cy="686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04979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482" name="Picture 2" descr="C:\Users\Наталья\Pictures\8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93450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1506" name="Picture 2" descr="C:\Users\Наталья\Pictures\757b46271a453ac3362835d296ccc7f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64" y="-27384"/>
            <a:ext cx="11809312" cy="695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26569"/>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2530" name="Picture 2" descr="C:\Users\Наталья\Pictures\0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388"/>
            <a:ext cx="4988098" cy="692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63097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3555" name="Picture 3" descr="C:\Users\Наталья\Pictures\4b182c3e3b67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518" y="0"/>
            <a:ext cx="103560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95703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Объект 5"/>
          <p:cNvSpPr>
            <a:spLocks noGrp="1"/>
          </p:cNvSpPr>
          <p:nvPr>
            <p:ph idx="1"/>
          </p:nvPr>
        </p:nvSpPr>
        <p:spPr/>
        <p:txBody>
          <a:bodyPr/>
          <a:lstStyle/>
          <a:p>
            <a:endParaRPr lang="ru-RU"/>
          </a:p>
        </p:txBody>
      </p:sp>
      <p:sp>
        <p:nvSpPr>
          <p:cNvPr id="4" name="Прямоугольник 3"/>
          <p:cNvSpPr/>
          <p:nvPr/>
        </p:nvSpPr>
        <p:spPr>
          <a:xfrm>
            <a:off x="251520" y="620688"/>
            <a:ext cx="8640960" cy="5693866"/>
          </a:xfrm>
          <a:prstGeom prst="rect">
            <a:avLst/>
          </a:prstGeom>
        </p:spPr>
        <p:txBody>
          <a:bodyPr wrap="square">
            <a:spAutoFit/>
          </a:bodyPr>
          <a:lstStyle/>
          <a:p>
            <a:r>
              <a:rPr lang="ru-RU" sz="2800" b="1" dirty="0"/>
              <a:t>Чтобы кадры хорошо, четко монтировались, они должны быть и родственны между собой и в то же время отличаться друг от друга. Последовательно сочетаемые кадры активно взаимодействуют, сливаясь в восприятии зрителя в нерасторжимое целое. Монтажная фраза может быть составлена из кусков, снятых в разное время и в разных местах, включать в себя фрагменты и многочисленные детали какого-то одного определенного действия. Смысл отдельного кадра иногда существенно меняется от перемены монтажного контекста.</a:t>
            </a:r>
          </a:p>
        </p:txBody>
      </p:sp>
    </p:spTree>
    <p:extLst>
      <p:ext uri="{BB962C8B-B14F-4D97-AF65-F5344CB8AC3E}">
        <p14:creationId xmlns:p14="http://schemas.microsoft.com/office/powerpoint/2010/main" val="1099494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304084"/>
            <a:ext cx="3897138" cy="2460888"/>
          </a:xfrm>
        </p:spPr>
        <p:txBody>
          <a:bodyPr>
            <a:normAutofit/>
          </a:bodyPr>
          <a:lstStyle/>
          <a:p>
            <a:pPr algn="ctr"/>
            <a:r>
              <a:rPr lang="ru-RU" dirty="0" smtClean="0"/>
              <a:t>Лев</a:t>
            </a:r>
            <a:r>
              <a:rPr lang="ru-RU" b="0" dirty="0"/>
              <a:t> </a:t>
            </a:r>
            <a:r>
              <a:rPr lang="ru-RU" b="0" dirty="0" smtClean="0"/>
              <a:t/>
            </a:r>
            <a:br>
              <a:rPr lang="ru-RU" b="0" dirty="0" smtClean="0"/>
            </a:br>
            <a:r>
              <a:rPr lang="ru-RU" b="0" dirty="0" err="1" smtClean="0"/>
              <a:t>Влади́мирович</a:t>
            </a:r>
            <a:r>
              <a:rPr lang="ru-RU" b="0" dirty="0"/>
              <a:t> </a:t>
            </a:r>
            <a:r>
              <a:rPr lang="ru-RU" dirty="0" err="1"/>
              <a:t>Кулешо́в</a:t>
            </a:r>
            <a:r>
              <a:rPr lang="ru-RU" b="0" dirty="0"/>
              <a:t> </a:t>
            </a:r>
            <a:r>
              <a:rPr lang="ru-RU" b="0" dirty="0" smtClean="0"/>
              <a:t/>
            </a:r>
            <a:br>
              <a:rPr lang="ru-RU" b="0" dirty="0" smtClean="0"/>
            </a:br>
            <a:r>
              <a:rPr lang="ru-RU" b="0" dirty="0" smtClean="0"/>
              <a:t>(</a:t>
            </a:r>
            <a:r>
              <a:rPr lang="ru-RU" b="0" dirty="0"/>
              <a:t>1899—1970</a:t>
            </a:r>
            <a:r>
              <a:rPr lang="ru-RU" b="0" dirty="0" smtClean="0"/>
              <a:t>)</a:t>
            </a:r>
            <a:endParaRPr lang="ru-RU" dirty="0"/>
          </a:p>
        </p:txBody>
      </p:sp>
      <p:pic>
        <p:nvPicPr>
          <p:cNvPr id="26626" name="Picture 2" descr="C:\Users\Наталья\Pictures\куле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04442"/>
            <a:ext cx="409575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779318" y="3105835"/>
            <a:ext cx="3681114" cy="2246769"/>
          </a:xfrm>
          <a:prstGeom prst="rect">
            <a:avLst/>
          </a:prstGeom>
        </p:spPr>
        <p:txBody>
          <a:bodyPr wrap="square">
            <a:spAutoFit/>
          </a:bodyPr>
          <a:lstStyle/>
          <a:p>
            <a:r>
              <a:rPr lang="ru-RU" sz="2800" dirty="0">
                <a:latin typeface="Arial" pitchFamily="34" charset="0"/>
                <a:cs typeface="Arial" pitchFamily="34" charset="0"/>
              </a:rPr>
              <a:t>С</a:t>
            </a:r>
            <a:r>
              <a:rPr lang="ru-RU" sz="2800" b="0" dirty="0" smtClean="0">
                <a:latin typeface="Arial" pitchFamily="34" charset="0"/>
                <a:cs typeface="Arial" pitchFamily="34" charset="0"/>
              </a:rPr>
              <a:t>оветский кинорежиссёр,</a:t>
            </a:r>
          </a:p>
          <a:p>
            <a:r>
              <a:rPr lang="ru-RU" sz="2800" b="0" dirty="0" smtClean="0">
                <a:latin typeface="Arial" pitchFamily="34" charset="0"/>
                <a:cs typeface="Arial" pitchFamily="34" charset="0"/>
              </a:rPr>
              <a:t> теоретик кино. Народный артист РСФСР</a:t>
            </a:r>
            <a:endParaRPr lang="ru-RU" sz="2800" dirty="0">
              <a:latin typeface="Arial" pitchFamily="34" charset="0"/>
              <a:cs typeface="Arial" pitchFamily="34" charset="0"/>
            </a:endParaRPr>
          </a:p>
        </p:txBody>
      </p:sp>
    </p:spTree>
    <p:extLst>
      <p:ext uri="{BB962C8B-B14F-4D97-AF65-F5344CB8AC3E}">
        <p14:creationId xmlns:p14="http://schemas.microsoft.com/office/powerpoint/2010/main" val="82534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323528" y="1443841"/>
            <a:ext cx="8820472" cy="4832092"/>
          </a:xfrm>
          <a:prstGeom prst="rect">
            <a:avLst/>
          </a:prstGeom>
        </p:spPr>
        <p:txBody>
          <a:bodyPr wrap="square">
            <a:spAutoFit/>
          </a:bodyPr>
          <a:lstStyle/>
          <a:p>
            <a:r>
              <a:rPr lang="ru-RU" sz="2800" dirty="0"/>
              <a:t>Лев Кулешов по праву считается «отцом монтажа». До него кадры склеивали один за другим, отражая только развитие действия на экране, но Кулешов первым догадался по очереди склеить лицо «звезды» немого кино Ивана </a:t>
            </a:r>
            <a:r>
              <a:rPr lang="ru-RU" sz="2800" dirty="0" err="1"/>
              <a:t>Мозжухина</a:t>
            </a:r>
            <a:r>
              <a:rPr lang="ru-RU" sz="2800" dirty="0"/>
              <a:t> с дымящейся тарелкой супа, с телом умершего ребенка, с прекрасной девушкой. Что получилось? Три разных по содержанию и эмоции фрагмента: герой голоден; герой обезумел от горя; герой влюблен и исполнен нежности, при этом выражение лица актера не менялось! </a:t>
            </a:r>
          </a:p>
        </p:txBody>
      </p:sp>
    </p:spTree>
    <p:extLst>
      <p:ext uri="{BB962C8B-B14F-4D97-AF65-F5344CB8AC3E}">
        <p14:creationId xmlns:p14="http://schemas.microsoft.com/office/powerpoint/2010/main" val="730405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descr="C:\Users\Наталья\Pictures\Иван Мозжухи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 y="0"/>
            <a:ext cx="9147853" cy="686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840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Поэтому…</a:t>
            </a:r>
            <a:endParaRPr lang="ru-RU" dirty="0"/>
          </a:p>
        </p:txBody>
      </p:sp>
      <p:sp>
        <p:nvSpPr>
          <p:cNvPr id="6" name="Объект 5"/>
          <p:cNvSpPr>
            <a:spLocks noGrp="1"/>
          </p:cNvSpPr>
          <p:nvPr>
            <p:ph idx="1"/>
          </p:nvPr>
        </p:nvSpPr>
        <p:spPr/>
        <p:txBody>
          <a:bodyPr/>
          <a:lstStyle/>
          <a:p>
            <a:endParaRPr lang="ru-RU"/>
          </a:p>
        </p:txBody>
      </p:sp>
      <p:sp>
        <p:nvSpPr>
          <p:cNvPr id="4" name="Прямоугольник 3"/>
          <p:cNvSpPr/>
          <p:nvPr/>
        </p:nvSpPr>
        <p:spPr>
          <a:xfrm>
            <a:off x="219120" y="1988840"/>
            <a:ext cx="8856984" cy="1815882"/>
          </a:xfrm>
          <a:prstGeom prst="rect">
            <a:avLst/>
          </a:prstGeom>
        </p:spPr>
        <p:txBody>
          <a:bodyPr wrap="square">
            <a:spAutoFit/>
          </a:bodyPr>
          <a:lstStyle/>
          <a:p>
            <a:r>
              <a:rPr lang="ru-RU" sz="2800" b="1" dirty="0" smtClean="0">
                <a:latin typeface="Arial" pitchFamily="34" charset="0"/>
                <a:cs typeface="Arial" pitchFamily="34" charset="0"/>
              </a:rPr>
              <a:t>Монтажом</a:t>
            </a:r>
            <a:r>
              <a:rPr lang="ru-RU" sz="2800" dirty="0" smtClean="0">
                <a:latin typeface="Arial" pitchFamily="34" charset="0"/>
                <a:cs typeface="Arial" pitchFamily="34" charset="0"/>
              </a:rPr>
              <a:t> называется также система смысловых, </a:t>
            </a:r>
            <a:r>
              <a:rPr lang="ru-RU" sz="2800" dirty="0" err="1" smtClean="0">
                <a:latin typeface="Arial" pitchFamily="34" charset="0"/>
                <a:cs typeface="Arial" pitchFamily="34" charset="0"/>
              </a:rPr>
              <a:t>звукозрительных</a:t>
            </a:r>
            <a:r>
              <a:rPr lang="ru-RU" sz="2800" dirty="0" smtClean="0">
                <a:latin typeface="Arial" pitchFamily="34" charset="0"/>
                <a:cs typeface="Arial" pitchFamily="34" charset="0"/>
              </a:rPr>
              <a:t> и ритмических соотношений между отдельными кадрами, которая слагается постепенно и закрепляется в готовом фильме.</a:t>
            </a:r>
            <a:endParaRPr lang="ru-RU" sz="2800" dirty="0">
              <a:latin typeface="Arial" pitchFamily="34" charset="0"/>
              <a:cs typeface="Arial" pitchFamily="34" charset="0"/>
            </a:endParaRPr>
          </a:p>
        </p:txBody>
      </p:sp>
    </p:spTree>
    <p:extLst>
      <p:ext uri="{BB962C8B-B14F-4D97-AF65-F5344CB8AC3E}">
        <p14:creationId xmlns:p14="http://schemas.microsoft.com/office/powerpoint/2010/main" val="2224340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251520" y="532993"/>
            <a:ext cx="8892480" cy="5632311"/>
          </a:xfrm>
          <a:prstGeom prst="rect">
            <a:avLst/>
          </a:prstGeom>
        </p:spPr>
        <p:txBody>
          <a:bodyPr wrap="square">
            <a:spAutoFit/>
          </a:bodyPr>
          <a:lstStyle/>
          <a:p>
            <a:pPr fontAlgn="base"/>
            <a:r>
              <a:rPr lang="ru-RU" sz="2400" dirty="0"/>
              <a:t>Несколькими годами позже Л. Кулешов проведет ряд экспериментов, которые получат мировую известность и станут хрестоматийными объяснениями двух главных функций монтажа в кино. Первый эксперимент - "географический". В начальном кадре актриса Хохлова идет мимо </a:t>
            </a:r>
            <a:r>
              <a:rPr lang="ru-RU" sz="2400" dirty="0" err="1"/>
              <a:t>Мосторга</a:t>
            </a:r>
            <a:r>
              <a:rPr lang="ru-RU" sz="2400" dirty="0"/>
              <a:t> на Петровке. В другом - артист Оболенский идет по набережной Москва-реки. В этих кадрах они улыбнулись и пошли навстречу друг другу. Сама встреча и рукопожатие были сняты на фоне памятника Гоголю. Здесь герои повернулись и куда-то посмотрели. Следующим в последовательность был вставлен кадр Белого дома в </a:t>
            </a:r>
            <a:r>
              <a:rPr lang="ru-RU" sz="2400" dirty="0" err="1"/>
              <a:t>Вашинтоне</a:t>
            </a:r>
            <a:r>
              <a:rPr lang="ru-RU" sz="2400" dirty="0"/>
              <a:t>. Далее был кадр, снятый на Пречистенском бульваре, где актеры принимают решение и уходят. И, наконец, кадр, в котором они идут по ступеням храма Христа Спасителя</a:t>
            </a:r>
            <a:r>
              <a:rPr lang="ru-RU" sz="2400" dirty="0" smtClean="0"/>
              <a:t>.</a:t>
            </a:r>
            <a:endParaRPr lang="ru-RU" sz="2400" dirty="0"/>
          </a:p>
        </p:txBody>
      </p:sp>
    </p:spTree>
    <p:extLst>
      <p:ext uri="{BB962C8B-B14F-4D97-AF65-F5344CB8AC3E}">
        <p14:creationId xmlns:p14="http://schemas.microsoft.com/office/powerpoint/2010/main" val="3743026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79512" y="5569856"/>
            <a:ext cx="8219256" cy="1531552"/>
          </a:xfrm>
        </p:spPr>
        <p:txBody>
          <a:bodyPr/>
          <a:lstStyle/>
          <a:p>
            <a:r>
              <a:rPr lang="ru-RU" i="1" dirty="0" smtClean="0">
                <a:solidFill>
                  <a:srgbClr val="5A2781"/>
                </a:solidFill>
              </a:rPr>
              <a:t>Как вы считаете: почему такое происходит?</a:t>
            </a:r>
            <a:endParaRPr lang="ru-RU" i="1" dirty="0">
              <a:solidFill>
                <a:srgbClr val="5A2781"/>
              </a:solidFill>
            </a:endParaRPr>
          </a:p>
        </p:txBody>
      </p:sp>
      <p:sp>
        <p:nvSpPr>
          <p:cNvPr id="4" name="Прямоугольник 3"/>
          <p:cNvSpPr/>
          <p:nvPr/>
        </p:nvSpPr>
        <p:spPr>
          <a:xfrm>
            <a:off x="251520" y="1628800"/>
            <a:ext cx="8892480" cy="3539430"/>
          </a:xfrm>
          <a:prstGeom prst="rect">
            <a:avLst/>
          </a:prstGeom>
        </p:spPr>
        <p:txBody>
          <a:bodyPr wrap="square">
            <a:spAutoFit/>
          </a:bodyPr>
          <a:lstStyle/>
          <a:p>
            <a:pPr fontAlgn="base"/>
            <a:r>
              <a:rPr lang="ru-RU" sz="2800" dirty="0" smtClean="0"/>
              <a:t>Все, смотревшие этот материал, приходили к единому мнению, что герои вошли в Белый дом. Главный вывод - нужно уметь правильно организовать и направить действие актеров в соседних кадрах, тогда в сознании зрителя сложится впечатление единого пространства, а действия героев в этом пространстве будут восприняты как продолжающиеся непрерывно.</a:t>
            </a:r>
            <a:endParaRPr lang="ru-RU" sz="2800" dirty="0"/>
          </a:p>
        </p:txBody>
      </p:sp>
    </p:spTree>
    <p:extLst>
      <p:ext uri="{BB962C8B-B14F-4D97-AF65-F5344CB8AC3E}">
        <p14:creationId xmlns:p14="http://schemas.microsoft.com/office/powerpoint/2010/main" val="19914565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113</TotalTime>
  <Words>437</Words>
  <Application>Microsoft Office PowerPoint</Application>
  <PresentationFormat>Экран (4:3)</PresentationFormat>
  <Paragraphs>17</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Изящная</vt:lpstr>
      <vt:lpstr>Событие в кадре. Информативность и образность фотоизображения</vt:lpstr>
      <vt:lpstr>Презентация PowerPoint</vt:lpstr>
      <vt:lpstr>Презентация PowerPoint</vt:lpstr>
      <vt:lpstr>Лев  Влади́мирович Кулешо́в  (1899—1970)</vt:lpstr>
      <vt:lpstr>Презентация PowerPoint</vt:lpstr>
      <vt:lpstr>Презентация PowerPoint</vt:lpstr>
      <vt:lpstr>Поэтому…</vt:lpstr>
      <vt:lpstr>Презентация PowerPoint</vt:lpstr>
      <vt:lpstr>Презентация PowerPoint</vt:lpstr>
      <vt:lpstr>Потому что…</vt:lpstr>
      <vt:lpstr>Презентация PowerPoint</vt:lpstr>
      <vt:lpstr>Презентация PowerPoint</vt:lpstr>
      <vt:lpstr>Презентация PowerPoint</vt:lpstr>
      <vt:lpstr>задание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Наталья</cp:lastModifiedBy>
  <cp:revision>10</cp:revision>
  <dcterms:created xsi:type="dcterms:W3CDTF">2014-03-31T05:50:48Z</dcterms:created>
  <dcterms:modified xsi:type="dcterms:W3CDTF">2014-03-31T08:49:39Z</dcterms:modified>
</cp:coreProperties>
</file>