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300" r:id="rId2"/>
    <p:sldId id="260" r:id="rId3"/>
    <p:sldId id="264" r:id="rId4"/>
    <p:sldId id="261" r:id="rId5"/>
    <p:sldId id="292" r:id="rId6"/>
    <p:sldId id="293" r:id="rId7"/>
    <p:sldId id="294" r:id="rId8"/>
    <p:sldId id="295" r:id="rId9"/>
    <p:sldId id="296" r:id="rId10"/>
    <p:sldId id="289" r:id="rId11"/>
    <p:sldId id="281" r:id="rId12"/>
    <p:sldId id="262" r:id="rId13"/>
    <p:sldId id="263" r:id="rId14"/>
    <p:sldId id="265" r:id="rId15"/>
    <p:sldId id="266" r:id="rId16"/>
    <p:sldId id="267" r:id="rId17"/>
    <p:sldId id="297" r:id="rId18"/>
    <p:sldId id="274" r:id="rId19"/>
    <p:sldId id="276" r:id="rId20"/>
    <p:sldId id="277" r:id="rId21"/>
    <p:sldId id="298" r:id="rId22"/>
    <p:sldId id="269" r:id="rId23"/>
    <p:sldId id="271" r:id="rId24"/>
    <p:sldId id="272" r:id="rId25"/>
    <p:sldId id="273" r:id="rId26"/>
    <p:sldId id="299" r:id="rId27"/>
    <p:sldId id="282" r:id="rId28"/>
    <p:sldId id="290" r:id="rId29"/>
    <p:sldId id="275" r:id="rId30"/>
    <p:sldId id="280" r:id="rId31"/>
    <p:sldId id="291" r:id="rId32"/>
    <p:sldId id="302" r:id="rId33"/>
    <p:sldId id="303" r:id="rId34"/>
    <p:sldId id="284" r:id="rId35"/>
    <p:sldId id="285" r:id="rId36"/>
    <p:sldId id="283" r:id="rId37"/>
    <p:sldId id="288" r:id="rId38"/>
    <p:sldId id="30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9"/>
    <p:penClr>
      <a:srgbClr val="FF0000"/>
    </p:penClr>
  </p:showPr>
  <p:clrMru>
    <a:srgbClr val="FF3300"/>
    <a:srgbClr val="0066FF"/>
    <a:srgbClr val="006600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МОУ "СОШ" г. Инты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Lbls>
            <c:numFmt formatCode="General" sourceLinked="0"/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 уч. г.</c:v>
                </c:pt>
                <c:pt idx="1">
                  <c:v>2010-2011 уч. г.</c:v>
                </c:pt>
                <c:pt idx="2">
                  <c:v>2011-2012 уч.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С(к) школа № 43 VIII вида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2009-2010 уч. г.</c:v>
                </c:pt>
                <c:pt idx="1">
                  <c:v>2010-2011 уч. г.</c:v>
                </c:pt>
                <c:pt idx="2">
                  <c:v>2011-2012 уч.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</c:numCache>
            </c:numRef>
          </c:val>
        </c:ser>
        <c:axId val="35417472"/>
        <c:axId val="35484800"/>
      </c:barChart>
      <c:catAx>
        <c:axId val="35417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484800"/>
        <c:crosses val="autoZero"/>
        <c:auto val="1"/>
        <c:lblAlgn val="ctr"/>
        <c:lblOffset val="100"/>
      </c:catAx>
      <c:valAx>
        <c:axId val="35484800"/>
        <c:scaling>
          <c:orientation val="minMax"/>
          <c:max val="3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417472"/>
        <c:crosses val="autoZero"/>
        <c:crossBetween val="between"/>
        <c:majorUnit val="1"/>
      </c:valAx>
    </c:plotArea>
    <c:legend>
      <c:legendPos val="r"/>
      <c:legendEntry>
        <c:idx val="1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14223-355A-45D4-8894-75ED798DF08B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8201C-8C87-43C5-B56B-7081F35BC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C98AA-AE55-4C6C-B171-E2C16A563F36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D0955-094D-4771-B779-038446296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51-B585-4FDB-8A33-47840C8EA69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E886-9EAC-4079-B749-C456D9175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51-B585-4FDB-8A33-47840C8EA69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E886-9EAC-4079-B749-C456D9175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51-B585-4FDB-8A33-47840C8EA69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E886-9EAC-4079-B749-C456D9175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51-B585-4FDB-8A33-47840C8EA69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E886-9EAC-4079-B749-C456D9175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51-B585-4FDB-8A33-47840C8EA69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E886-9EAC-4079-B749-C456D9175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51-B585-4FDB-8A33-47840C8EA69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E886-9EAC-4079-B749-C456D9175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51-B585-4FDB-8A33-47840C8EA69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E886-9EAC-4079-B749-C456D9175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51-B585-4FDB-8A33-47840C8EA69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E886-9EAC-4079-B749-C456D9175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51-B585-4FDB-8A33-47840C8EA69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E886-9EAC-4079-B749-C456D9175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51-B585-4FDB-8A33-47840C8EA69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E886-9EAC-4079-B749-C456D9175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EA751-B585-4FDB-8A33-47840C8EA69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A9E886-9EAC-4079-B749-C456D91754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4EA751-B585-4FDB-8A33-47840C8EA693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A9E886-9EAC-4079-B749-C456D91754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 ДОШКОЛЬНОЕ ОБРАЗОВАТЕЛЬНОЕ УЧРЕЖДЕНИЕ  «ДЕТСКИЙ САД № 19 «ВАСИЛЕК» 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компенсирующего вида 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Инта, Республика Коми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Выступление\Республика 2013\Детский сад\_MG_63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43116"/>
            <a:ext cx="4900618" cy="364147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G:\Выступление\Республика 2013\Детский сад\DSC034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000628" y="2514600"/>
            <a:ext cx="4143372" cy="398623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857232"/>
            <a:ext cx="8429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Данная  программа предназначена  для  работы  с  детьми в  возрасте  от  3  до 7 лет,  имеющих  несколько  сочетаний  нарушений развития (</a:t>
            </a:r>
            <a:r>
              <a:rPr lang="ru-RU" b="1" i="1" dirty="0" smtClean="0">
                <a:solidFill>
                  <a:srgbClr val="7030A0"/>
                </a:solidFill>
              </a:rPr>
              <a:t>нарушение речи: </a:t>
            </a:r>
            <a:r>
              <a:rPr lang="ru-RU" b="1" dirty="0" smtClean="0">
                <a:solidFill>
                  <a:srgbClr val="7030A0"/>
                </a:solidFill>
              </a:rPr>
              <a:t>общее  недоразвитие речи, дизартрия, алалии; </a:t>
            </a:r>
            <a:r>
              <a:rPr lang="ru-RU" b="1" i="1" dirty="0" smtClean="0">
                <a:solidFill>
                  <a:srgbClr val="7030A0"/>
                </a:solidFill>
              </a:rPr>
              <a:t>интеллектуальный недоразвитие: </a:t>
            </a:r>
            <a:r>
              <a:rPr lang="ru-RU" b="1" dirty="0" smtClean="0">
                <a:solidFill>
                  <a:srgbClr val="7030A0"/>
                </a:solidFill>
              </a:rPr>
              <a:t>задержка  психического развития, олигофрения; </a:t>
            </a:r>
            <a:r>
              <a:rPr lang="ru-RU" b="1" i="1" dirty="0" smtClean="0">
                <a:solidFill>
                  <a:srgbClr val="7030A0"/>
                </a:solidFill>
              </a:rPr>
              <a:t>сенсорный недостаток</a:t>
            </a:r>
            <a:r>
              <a:rPr lang="ru-RU" b="1" dirty="0" smtClean="0">
                <a:solidFill>
                  <a:srgbClr val="7030A0"/>
                </a:solidFill>
              </a:rPr>
              <a:t>: нарушения зрения и слуха),   </a:t>
            </a:r>
            <a:r>
              <a:rPr lang="ru-RU" b="1" i="1" dirty="0" smtClean="0">
                <a:solidFill>
                  <a:srgbClr val="7030A0"/>
                </a:solidFill>
              </a:rPr>
              <a:t>нарушение опорно-двигательного  аппарата</a:t>
            </a:r>
            <a:r>
              <a:rPr lang="ru-RU" b="1" dirty="0" smtClean="0">
                <a:solidFill>
                  <a:srgbClr val="7030A0"/>
                </a:solidFill>
              </a:rPr>
              <a:t>).</a:t>
            </a:r>
          </a:p>
          <a:p>
            <a:pPr algn="just"/>
            <a:endParaRPr lang="ru-RU" b="1" dirty="0" smtClean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В  группу  со  сложным  дефектом  принимаются  дети, не  имеющие  олигофрении  в  степени  имбецильности  и  идиотии, которые ходят самостоятельно, могут частично себя обслужить, или имеют двигательные возможности для формирования  навыков по самообслуживанию, гигиене и санитарии.   </a:t>
            </a:r>
          </a:p>
          <a:p>
            <a:pPr algn="just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Программа  рассчитана  на четырёхлетний срок  воспитания  и  обучения  детей, содержит необходимый материал для организации коррекционно - образовательного  процесса с каждой возрастной группой детей по разным направлениям коррекционно-педагогической работы, обеспечивающим в совокупности разностороннее  развитие ребенка со сложным дефектом и подготовку его к школе. 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71480"/>
            <a:ext cx="792961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Материал программы рассчитан на пятидневную рабочую неделю. Продолжительность учебного года с 1 по 25 мая. 6 недель в году отводится на специальное педагогическое и  дефектологическое обследование, которое проводит воспитатель, учитель - дефектолог и учитель - логопед: 2 недели в  октябре, 2 недели в январе (с целью корректировки индивидуального маршрута развития ребёнка), 2 недели в мае. 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6" name="Рисунок 5" descr="P20900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7356" y="2714620"/>
            <a:ext cx="550072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05800" cy="5939622"/>
          </a:xfrm>
          <a:effectLst/>
          <a:scene3d>
            <a:camera prst="orthographicFront"/>
            <a:lightRig rig="freezing" dir="t">
              <a:rot lat="0" lon="0" rev="5640000"/>
            </a:lightRig>
          </a:scene3d>
          <a:sp3d>
            <a:bevelT w="114300" prst="hardEdge"/>
            <a:bevelB prst="angle"/>
          </a:sp3d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</a:rPr>
              <a:t>ПРИНЦИПЫ ПОСТРОЕНИЯ ПРОГРАММЫ: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 Учет общих закономерностей развития детей дошкольного возраста и сензитивных периодов в развитии психических процессов.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2.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Обеспечение общего разностороннего развития дошкольников со сложным дефектом на основе изучения их возрастных психофизических возможностей с максимальной адаптацией к окружающей действительности.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3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 Организация специальной коррекционно-образовательной работы с учетом структуры интеллектуального, двигательного и речевого дефекта, индивидуальных особенностей детей.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4.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Реализация деятельностного подхода к воспитанию детей со сложным дефектом.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5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 Проведение всех воспитательных и коррекционно - образовательных  мероприятий на основе максимально сохранных в своем развитии функций с коррекцией дефектных.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6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 Группировка всего учебного материала в разных разделах программы по темам, которые являются сквозными на весь период дошкольного обучения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  <a:endParaRPr lang="ru-RU" sz="1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305800" cy="464347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9.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Принцип взаимосвязи в работе специалистов. </a:t>
            </a:r>
            <a:br>
              <a:rPr lang="ru-RU" sz="1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10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. Принцип взаимодействия с родителями.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11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. Принцип ежедневного учета психофизического состояния ребенка при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определении объема и характера проводимых с ним занятий. 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12.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Принцип приоритетного формирования качеств личности, необходимых для успешной социальной адаптации и интеграции. 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+mn-lt"/>
              </a:rPr>
            </a:b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+mn-lt"/>
              </a:rPr>
            </a:br>
            <a:r>
              <a:rPr lang="en-US" sz="1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+mn-lt"/>
              </a:rPr>
            </a:br>
            <a:endParaRPr lang="ru-RU" sz="1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28596" y="2064263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8.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Отражение всех сведений и впечатлений об окружающем тремя способами: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действием, речью, изображением.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28596" y="1071546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7.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Коррекция и формирование в процессе всех видов деятельности   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двигательных умений и навыков, коррекции нарушений психического и речевого развития.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5857916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1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lt"/>
              </a:rPr>
              <a:t> Основные задачи программы:</a:t>
            </a:r>
            <a:r>
              <a:rPr lang="en-US" sz="3100" b="1" dirty="0" smtClean="0">
                <a:latin typeface="+mn-lt"/>
              </a:rPr>
              <a:t/>
            </a:r>
            <a:br>
              <a:rPr lang="en-US" sz="3100" b="1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-   дифференциальная  диагностика,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-   коррекция   аномального  развития  детей,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- стимулирование и обогащение развития во всех видах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деятельности (познавательной, игровой, продуктивной, трудовой),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- формирование предпосылок учебной деятельности, подготовка к школьному обучению. </a:t>
            </a:r>
            <a:r>
              <a:rPr lang="en-US" sz="1800" b="1" dirty="0" smtClean="0">
                <a:latin typeface="+mn-lt"/>
              </a:rPr>
              <a:t/>
            </a:r>
            <a:br>
              <a:rPr lang="en-US" sz="1800" b="1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  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5072098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</a:rPr>
              <a:t>Коррекционные задачи вызваны</a:t>
            </a:r>
            <a:r>
              <a:rPr lang="ru-RU" sz="36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:</a:t>
            </a:r>
            <a:br>
              <a:rPr lang="ru-RU" sz="36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  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 </a:t>
            </a:r>
            <a:r>
              <a:rPr lang="ru-RU" sz="2000" dirty="0" smtClean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214422"/>
            <a:ext cx="792961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Двигательной недостаточностью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различной степени тяжести</a:t>
            </a:r>
          </a:p>
          <a:p>
            <a:pPr marL="342900" indent="-342900" algn="ctr">
              <a:buFont typeface="Wingdings" pitchFamily="2" charset="2"/>
              <a:buChar char="q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/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Коррекционные задачи в связи с нарушением психической деятельности</a:t>
            </a:r>
          </a:p>
          <a:p>
            <a:pPr marL="342900" indent="-342900" algn="ctr">
              <a:buFont typeface="Wingdings" pitchFamily="2" charset="2"/>
              <a:buChar char="q"/>
            </a:pP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/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ctr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Коррекционные задачи в связи с речевыми нарушениями</a:t>
            </a:r>
          </a:p>
          <a:p>
            <a:pPr marL="342900" indent="-342900" algn="ctr">
              <a:buFont typeface="Wingdings" pitchFamily="2" charset="2"/>
              <a:buChar char="q"/>
            </a:pP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ctr"/>
            <a:endParaRPr lang="ru-RU" sz="2400" b="1" i="1" dirty="0" smtClean="0"/>
          </a:p>
          <a:p>
            <a:pPr marL="342900" indent="-342900" algn="ctr">
              <a:buFont typeface="Wingdings" pitchFamily="2" charset="2"/>
              <a:buChar char="q"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Коррекционные задачи в связи с недостаточностью сенсорного развития.</a:t>
            </a:r>
          </a:p>
          <a:p>
            <a:pPr marL="342900" indent="-342900">
              <a:buAutoNum type="arabicPeriod" startAt="2"/>
            </a:pPr>
            <a:endParaRPr lang="ru-RU" b="1" i="1" dirty="0" smtClean="0"/>
          </a:p>
          <a:p>
            <a:pPr marL="342900" indent="-342900">
              <a:buAutoNum type="arabicPeriod" startAt="2"/>
            </a:pPr>
            <a:endParaRPr lang="ru-RU" b="1" i="1" dirty="0" smtClean="0"/>
          </a:p>
          <a:p>
            <a:pPr marL="342900" indent="-342900"/>
            <a:endParaRPr lang="ru-RU" b="1" i="1" dirty="0" smtClean="0"/>
          </a:p>
          <a:p>
            <a:pPr marL="342900" indent="-342900"/>
            <a:endParaRPr lang="ru-RU" b="1" i="1" dirty="0" smtClean="0"/>
          </a:p>
          <a:p>
            <a:pPr marL="342900" indent="-342900">
              <a:buAutoNum type="arabicPeriod" startAt="2"/>
            </a:pPr>
            <a:endParaRPr lang="ru-RU" b="1" i="1" dirty="0" smtClean="0"/>
          </a:p>
          <a:p>
            <a:pPr marL="342900" indent="-342900">
              <a:buAutoNum type="arabicPeriod" startAt="2"/>
            </a:pPr>
            <a:endParaRPr lang="ru-RU" b="1" i="1" dirty="0" smtClean="0"/>
          </a:p>
          <a:p>
            <a:pPr marL="342900" indent="-342900"/>
            <a:endParaRPr lang="ru-RU" b="1" i="1" dirty="0" smtClean="0"/>
          </a:p>
          <a:p>
            <a:pPr marL="342900" indent="-342900">
              <a:buAutoNum type="arabicPeriod"/>
            </a:pPr>
            <a:endParaRPr lang="ru-RU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+mn-lt"/>
              </a:rPr>
              <a:t>Разделы  программы:</a:t>
            </a:r>
            <a:endParaRPr lang="ru-RU" sz="2800" b="1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+mn-lt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00175"/>
            <a:ext cx="9144000" cy="1138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endParaRPr kumimoji="0" lang="ru-RU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66FF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endParaRPr lang="ru-RU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66FF"/>
              </a:solidFill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r>
              <a:rPr kumimoji="0" lang="ru-RU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66FF"/>
                </a:solidFill>
                <a:effectLst/>
                <a:ea typeface="Batang" charset="-127"/>
              </a:rPr>
              <a:t> </a:t>
            </a: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66FF"/>
                </a:solidFill>
                <a:ea typeface="Batang" charset="-127"/>
              </a:rPr>
              <a:t>СОЦИАЛЬНО-ЛИЧНОСТНОЕ  РАЗВИТИЕ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66FF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66FF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66FF"/>
                </a:solidFill>
                <a:effectLst/>
                <a:ea typeface="Batang" charset="-127"/>
              </a:rPr>
              <a:t> </a:t>
            </a: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66FF"/>
                </a:solidFill>
                <a:ea typeface="Batang" charset="-127"/>
              </a:rPr>
              <a:t>ПОЗНАВАТЕЛЬНО-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66FF"/>
                </a:solidFill>
                <a:ea typeface="Batang" charset="-127"/>
              </a:rPr>
              <a:t>РЕЧЕВОЕ   РАЗВИТИЕ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66FF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66FF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66FF"/>
                </a:solidFill>
                <a:effectLst/>
                <a:ea typeface="Batang" charset="-127"/>
              </a:rPr>
              <a:t> </a:t>
            </a: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66FF"/>
                </a:solidFill>
                <a:ea typeface="Batang" charset="-127"/>
              </a:rPr>
              <a:t>ХУДОЖЕСТВЕННО-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lang="ru-RU" sz="2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66FF"/>
                </a:solidFill>
                <a:ea typeface="Batang" charset="-127"/>
              </a:rPr>
              <a:t>ЭСТЕТИЧЕСКОЕ   РАЗВИТИЕ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66FF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lang="ru-RU" sz="200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66FF"/>
              </a:solidFill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66FF"/>
                </a:solidFill>
                <a:effectLst/>
                <a:ea typeface="Batang" charset="-127"/>
              </a:rPr>
              <a:t> СОЦИАЛЬНО-БЫТОВАЯ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66FF"/>
                </a:solidFill>
                <a:effectLst/>
                <a:ea typeface="Batang" charset="-127"/>
              </a:rPr>
              <a:t>АДАПТАЦИЯ  ДЕТЕЙ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66FF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66FF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66FF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66FF"/>
                </a:solidFill>
                <a:effectLst/>
                <a:ea typeface="Batang" charset="-127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66FF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66FF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 descr="P80600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248" y="2714620"/>
            <a:ext cx="4405343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86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Содержание раздела </a:t>
            </a:r>
            <a:r>
              <a:rPr lang="ru-RU" sz="3200" dirty="0" smtClean="0">
                <a:solidFill>
                  <a:srgbClr val="FF0000"/>
                </a:solidFill>
                <a:latin typeface="+mn-lt"/>
              </a:rPr>
              <a:t>«Социально-личностное развитие»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направлено  на достижение целей освоения представлений социального характера и включение детей в систему социальных отношений через решение следующих задач: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929066"/>
            <a:ext cx="7854696" cy="2357454"/>
          </a:xfrm>
        </p:spPr>
        <p:txBody>
          <a:bodyPr/>
          <a:lstStyle/>
          <a:p>
            <a:pPr marL="457200" indent="-457200" algn="ctr">
              <a:buAutoNum type="arabicPeriod"/>
            </a:pPr>
            <a:r>
              <a:rPr lang="ru-RU" sz="2000" dirty="0" smtClean="0"/>
              <a:t>развитие игровой деятельности детей со сложным дефектом;</a:t>
            </a:r>
          </a:p>
          <a:p>
            <a:pPr marL="457200" indent="-457200" algn="ctr">
              <a:buAutoNum type="arabicPeriod"/>
            </a:pPr>
            <a:r>
              <a:rPr lang="ru-RU" sz="2000" dirty="0" smtClean="0"/>
              <a:t>приобщение к элементарным общепринятым нормам и правилам взаимоотношения со сверстниками и взрослыми;</a:t>
            </a:r>
          </a:p>
          <a:p>
            <a:pPr marL="457200" indent="-457200" algn="ctr">
              <a:buAutoNum type="arabicPeriod"/>
            </a:pPr>
            <a:r>
              <a:rPr lang="ru-RU" sz="2000" dirty="0" smtClean="0"/>
              <a:t>формирование гендерной, семейной, гражданской принадлежности.</a:t>
            </a:r>
          </a:p>
          <a:p>
            <a:pPr marL="457200" indent="-457200" algn="ctr">
              <a:buAutoNum type="arabicPeriod"/>
            </a:pPr>
            <a:endParaRPr lang="ru-RU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127560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               </a:t>
            </a:r>
            <a:r>
              <a:rPr lang="ru-RU" sz="4000" b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Обучение игре</a:t>
            </a:r>
            <a:br>
              <a:rPr lang="ru-RU" sz="4000" b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endParaRPr lang="ru-RU" sz="4000" b="1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285728"/>
            <a:ext cx="81439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Batang" charset="-127"/>
              </a:rPr>
              <a:t>         Игра является важнейшей самостоятельной деятельностью  ребенка со сложным  дефектом  и  имеет  большое значение  для  его  физического  и  психического  развития,  становления  индивидуальности  и  формирования  умений  жить  сообща.  В  игре  дети  со  сложным  дефектом  приобретают  опыт  общественного  поведения  в  среде  сверстников,  практически  овладевают  нормами  и  правилами  поведения,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Batang" charset="-127"/>
              </a:rPr>
              <a:t> приобщаются  к  жизни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Batang" charset="-127"/>
              </a:rPr>
              <a:t>окружающих  взрослых,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Batang" charset="-127"/>
              </a:rPr>
              <a:t> имеют  возможность  проявить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Batang" charset="-127"/>
              </a:rPr>
              <a:t>большую,  чем  в какой – либо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Batang" charset="-127"/>
              </a:rPr>
              <a:t> другой  деятельности,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Batang" charset="-127"/>
              </a:rPr>
              <a:t>самостоятельность.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3" descr="P10101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57686" y="3571876"/>
            <a:ext cx="464347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23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500066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C00000"/>
                </a:solidFill>
                <a:latin typeface="+mn-lt"/>
              </a:rPr>
              <a:t>В  программу  включены  две  группы  игр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0"/>
            <a:ext cx="814393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16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Batang" charset="-127"/>
              </a:rPr>
              <a:t>  игры  с  правилами  (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Batang" charset="-127"/>
              </a:rPr>
              <a:t>дидактические и подвижные  игры)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161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Batang" charset="-127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Batang" charset="-127"/>
              </a:rPr>
              <a:t>сюжетно - ролевые игры,   игры  со  строительным  материалом.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16100" algn="l"/>
              </a:tabLst>
            </a:pPr>
            <a:endParaRPr lang="ru-RU" sz="1200" b="1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lang="ru-RU" sz="1200" i="1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lang="ru-RU" sz="1200" i="1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lang="ru-RU" sz="1200" i="1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lang="ru-RU" sz="1200" i="1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i="1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i="1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i="1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i="1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i="1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i="1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i="1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71472" y="0"/>
            <a:ext cx="8215370" cy="951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b="1" dirty="0" smtClean="0">
              <a:solidFill>
                <a:srgbClr val="FF0000"/>
              </a:solidFill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b="1" dirty="0" smtClean="0">
              <a:solidFill>
                <a:srgbClr val="FF0000"/>
              </a:solidFill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b="1" dirty="0" smtClean="0">
              <a:solidFill>
                <a:srgbClr val="FF0000"/>
              </a:solidFill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b="1" dirty="0" smtClean="0">
              <a:solidFill>
                <a:srgbClr val="FF0000"/>
              </a:solidFill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b="1" dirty="0" smtClean="0">
              <a:solidFill>
                <a:srgbClr val="FF0000"/>
              </a:solidFill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b="1" dirty="0" smtClean="0">
              <a:solidFill>
                <a:srgbClr val="FF0000"/>
              </a:solidFill>
              <a:ea typeface="Batang" charset="-127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kumimoji="0" lang="ru-RU" b="1" i="0" u="none" strike="noStrike" cap="none" normalizeH="0" baseline="0" dirty="0" smtClean="0">
                <a:ln>
                  <a:solidFill>
                    <a:srgbClr val="0066FF"/>
                  </a:solidFill>
                </a:ln>
                <a:solidFill>
                  <a:srgbClr val="0070C0"/>
                </a:solidFill>
                <a:effectLst/>
                <a:ea typeface="Batang" charset="-127"/>
              </a:rPr>
              <a:t>Ежедневно  дети  должны  играть  самостоятельно  на  прогулке  и  в   свободное  от  занятий  время.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b="1" dirty="0" smtClean="0">
              <a:solidFill>
                <a:srgbClr val="FF0000"/>
              </a:solidFill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b="1" dirty="0" smtClean="0">
              <a:solidFill>
                <a:srgbClr val="FF0000"/>
              </a:solidFill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b="1" dirty="0" smtClean="0">
              <a:solidFill>
                <a:srgbClr val="FF0000"/>
              </a:solidFill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b="1" dirty="0" smtClean="0">
              <a:solidFill>
                <a:srgbClr val="FF0000"/>
              </a:solidFill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Рисунок 4" descr="P10100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0232" y="2571744"/>
            <a:ext cx="485778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1071546"/>
            <a:ext cx="7643867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endParaRPr lang="ru-RU" sz="2800" b="1" cap="none" spc="0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8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ГРУППА ДЛЯ ДЕТЕЙ </a:t>
            </a:r>
          </a:p>
          <a:p>
            <a:r>
              <a:rPr lang="ru-RU" sz="28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СО СЛОЖНЫМ ДЕФЕКТОМ </a:t>
            </a:r>
          </a:p>
          <a:p>
            <a:endParaRPr lang="ru-RU" sz="2800" b="1" dirty="0" smtClean="0">
              <a:ln w="10541" cmpd="sng">
                <a:solidFill>
                  <a:srgbClr val="0070C0"/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8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Учитель – дефектолог </a:t>
            </a:r>
          </a:p>
          <a:p>
            <a:r>
              <a:rPr lang="ru-RU" sz="28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       </a:t>
            </a:r>
          </a:p>
          <a:p>
            <a:r>
              <a:rPr lang="ru-RU" sz="28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          Шабалина </a:t>
            </a:r>
          </a:p>
          <a:p>
            <a:r>
              <a:rPr lang="ru-RU" sz="2800" b="1" dirty="0" smtClean="0">
                <a:ln w="10541" cmpd="sng">
                  <a:solidFill>
                    <a:srgbClr val="0070C0"/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Светлана Анатольевна </a:t>
            </a:r>
          </a:p>
          <a:p>
            <a:endParaRPr lang="ru-RU" sz="2800" b="1" cap="none" spc="0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2800" b="1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2013 год</a:t>
            </a:r>
          </a:p>
          <a:p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G:\Выступление\Республика 2013\фотографии\IMG_16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1500174"/>
            <a:ext cx="3857620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100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85728"/>
            <a:ext cx="421481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P10100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2066" y="0"/>
            <a:ext cx="4357717" cy="3571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P10100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488" y="2714620"/>
            <a:ext cx="4643438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42889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Содержание раздела </a:t>
            </a:r>
            <a:r>
              <a:rPr lang="ru-RU" sz="2000" b="1" i="1" dirty="0" smtClean="0">
                <a:solidFill>
                  <a:srgbClr val="C00000"/>
                </a:solidFill>
                <a:latin typeface="+mn-lt"/>
              </a:rPr>
              <a:t>«Познание»  </a:t>
            </a:r>
            <a:r>
              <a:rPr lang="ru-RU" sz="2000" b="1" dirty="0" smtClean="0">
                <a:latin typeface="+mn-lt"/>
              </a:rPr>
              <a:t>направлено на формирование широкого круга представлений о реальной действительности, их уточнение и систематизации, развитие у детей со сложным дефектом  познавательных интересов, интеллектуального развития через решение следующих задач:</a:t>
            </a:r>
            <a:br>
              <a:rPr lang="ru-RU" sz="2000" b="1" dirty="0" smtClean="0">
                <a:latin typeface="+mn-lt"/>
              </a:rPr>
            </a:br>
            <a:endParaRPr lang="ru-RU" sz="2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429000"/>
            <a:ext cx="7901014" cy="2895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1.  сенсорное развитие;</a:t>
            </a:r>
          </a:p>
          <a:p>
            <a:pPr algn="ctr"/>
            <a:r>
              <a:rPr lang="ru-RU" sz="2000" dirty="0" smtClean="0"/>
              <a:t>2. развитие познавательно-исследовательской и продуктивной (конструктивной) деятельности; </a:t>
            </a:r>
          </a:p>
          <a:p>
            <a:pPr algn="ctr"/>
            <a:r>
              <a:rPr lang="ru-RU" sz="2000" dirty="0" smtClean="0"/>
              <a:t>3. формирование элементарных математических представлений;</a:t>
            </a:r>
          </a:p>
          <a:p>
            <a:pPr algn="ctr"/>
            <a:r>
              <a:rPr lang="ru-RU" sz="2000" dirty="0" smtClean="0"/>
              <a:t>4. формирование целостной картины мира, расширение кругозора детей</a:t>
            </a:r>
            <a:endParaRPr lang="ru-RU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405842" cy="5857916"/>
          </a:xfrm>
          <a:ln>
            <a:noFill/>
          </a:ln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2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Программное содержание по  формированию целостной картины мира, расширению кругозора детей  включает: </a:t>
            </a:r>
            <a: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</a:br>
            <a:r>
              <a:rPr lang="ru-RU" sz="2800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2800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00174"/>
            <a:ext cx="5591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6200000" scaled="0"/>
                </a:gradFill>
              </a:rPr>
              <a:t>ознакомление с предметным миром</a:t>
            </a:r>
            <a:endParaRPr lang="ru-RU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6200000" scaled="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928802"/>
            <a:ext cx="76438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 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ознакомление с природоведческим материалом     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66FF"/>
                </a:solidFill>
              </a:rPr>
              <a:t>элементарные обществоведческие знания (деятельность людей, родственные отношения, город и деревня, профессии людей)</a:t>
            </a:r>
            <a:endParaRPr lang="en-US" b="1" dirty="0" smtClean="0">
              <a:solidFill>
                <a:srgbClr val="0066FF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Содержание занятий по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формированию целостной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картины мира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является основой для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занятий по развитию речи. </a:t>
            </a: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IMG_09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4876" y="3500438"/>
            <a:ext cx="414340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48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Наглядные методы:</a:t>
            </a:r>
            <a:r>
              <a:rPr lang="en-US" sz="24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latin typeface="+mn-lt"/>
              </a:rPr>
            </a:br>
            <a:r>
              <a:rPr lang="en-US" sz="24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latin typeface="+mn-lt"/>
              </a:rPr>
            </a:br>
            <a:endParaRPr lang="ru-RU" sz="24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87839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Batang" charset="-127"/>
              </a:rPr>
              <a:t>  кратковременные и длительные наблюдения за живыми объектами, отдельными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Batang" charset="-127"/>
              </a:rPr>
              <a:t>   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ea typeface="Batang" charset="-127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Batang" charset="-127"/>
              </a:rPr>
              <a:t>явлениями живой и неживой природы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Batang" charset="-127"/>
              </a:rPr>
              <a:t>  рассматривание картин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2400" b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Batang" charset="-127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lang="en-US" sz="2400" b="1" dirty="0" smtClean="0">
                <a:ea typeface="Batang" charset="-127"/>
              </a:rPr>
              <a:t>          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Batang" charset="-127"/>
              </a:rPr>
              <a:t>Практические методы: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Batang" charset="-127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Batang" charset="-127"/>
              </a:rPr>
              <a:t>дидактические игры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Batang" charset="-127"/>
              </a:rPr>
              <a:t>  игры с натуральными предметами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Batang" charset="-127"/>
              </a:rPr>
              <a:t>  настольные игры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Batang" charset="-127"/>
              </a:rPr>
              <a:t>  элементарные опыты, кратковременные и длительные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en-US" sz="1200" i="1" u="sng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en-US" sz="12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kumimoji="0" lang="ru-RU" b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Batang" charset="-127"/>
              </a:rPr>
              <a:t>           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lang="ru-RU" b="1" dirty="0" smtClean="0">
                <a:ea typeface="Batang" charset="-127"/>
              </a:rPr>
              <a:t>                                                             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ea typeface="Batang" charset="-127"/>
              </a:rPr>
              <a:t>Словесные</a:t>
            </a:r>
            <a:r>
              <a:rPr kumimoji="0" lang="en-US" sz="2400" b="1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ea typeface="Batang" charset="-127"/>
              </a:rPr>
              <a:t> </a:t>
            </a:r>
            <a:r>
              <a:rPr kumimoji="0" lang="ru-RU" sz="2400" b="1" strike="noStrike" cap="none" normalizeH="0" dirty="0" smtClean="0">
                <a:ln>
                  <a:noFill/>
                </a:ln>
                <a:solidFill>
                  <a:srgbClr val="0066FF"/>
                </a:solidFill>
                <a:effectLst/>
                <a:ea typeface="Batang" charset="-127"/>
              </a:rPr>
              <a:t>методы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Batang" charset="-127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ea typeface="Batang" charset="-127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ea typeface="Batang" charset="-127"/>
              </a:rPr>
              <a:t>рассказ и чтение педагога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1816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ea typeface="Batang" charset="-127"/>
              </a:rPr>
              <a:t>  беседа педагога с детьми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905776" cy="1285884"/>
          </a:xfrm>
        </p:spPr>
        <p:txBody>
          <a:bodyPr>
            <a:normAutofit/>
          </a:bodyPr>
          <a:lstStyle/>
          <a:p>
            <a:pPr algn="ctr"/>
            <a:r>
              <a:rPr lang="ru-RU" sz="2700" b="1" i="1" dirty="0" smtClean="0"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  <a:tileRect l="-100000" t="-100000"/>
                </a:gradFill>
                <a:latin typeface="+mn-lt"/>
              </a:rPr>
              <a:t>Формирование    элементарных математических   представлений:    </a:t>
            </a:r>
            <a:r>
              <a:rPr lang="ru-RU" sz="2700" b="1" i="1" dirty="0" smtClean="0">
                <a:latin typeface="+mn-lt"/>
              </a:rPr>
              <a:t/>
            </a:r>
            <a:br>
              <a:rPr lang="ru-RU" sz="2700" b="1" i="1" dirty="0" smtClean="0">
                <a:latin typeface="+mn-lt"/>
              </a:rPr>
            </a:br>
            <a:r>
              <a:rPr lang="ru-RU" sz="2700" b="1" i="1" dirty="0" smtClean="0">
                <a:latin typeface="+mn-lt"/>
              </a:rPr>
              <a:t>       </a:t>
            </a: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0"/>
            <a:ext cx="842968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18161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charset="-127"/>
              </a:rPr>
              <a:t>Данный раздел программы предполагает накопление конкретных фактов о различных свойствах предметов окружающей действитель-ности, формирование у детей способности выделять в объектах существенные признаки, развитие различных операций сравнения и группировки предметов по определенному признаку, накопление представлений о количестве, величине, геометрической форме, развитие ориентировке во времени и пространстве, образование множеств, их соотношение с заданным образцом (количеством), проведение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lang="ru-RU" dirty="0" smtClean="0">
                <a:solidFill>
                  <a:srgbClr val="002060"/>
                </a:solidFill>
                <a:ea typeface="Batang" charset="-127"/>
              </a:rPr>
              <a:t>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charset="-127"/>
              </a:rPr>
              <a:t>змерений с помощью условной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charset="-127"/>
              </a:rPr>
              <a:t>мерки и на глаз, развитие глазомера,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charset="-127"/>
              </a:rPr>
              <a:t>усвоение математического словаря,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charset="-127"/>
              </a:rPr>
              <a:t>что в целом имеет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Batang" charset="-127"/>
              </a:rPr>
              <a:t>цель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Batang" charset="-127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Batang" charset="-127"/>
              </a:rPr>
              <a:t>–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charset="-127"/>
              </a:rPr>
              <a:t> развитие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charset="-127"/>
              </a:rPr>
              <a:t> основ математического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lang="ru-RU" b="1" i="1" dirty="0" smtClean="0">
                <a:solidFill>
                  <a:srgbClr val="002060"/>
                </a:solidFill>
                <a:ea typeface="Batang" charset="-127"/>
              </a:rPr>
              <a:t>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 charset="-127"/>
              </a:rPr>
              <a:t>ышления  детей.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 descr="IMG_0942_обр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29124" y="3524248"/>
            <a:ext cx="4357718" cy="3119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215238" cy="1704236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100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lt"/>
              </a:rPr>
              <a:t>Содержание программного материала по ФЭМП    распределяется по разделам: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0"/>
            <a:ext cx="850112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charset="-127"/>
              </a:rPr>
              <a:t>-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lang="ru-RU" sz="1200" dirty="0" smtClean="0">
                <a:latin typeface="Arial" pitchFamily="34" charset="0"/>
                <a:ea typeface="Batang" charset="-127"/>
              </a:rPr>
              <a:t>   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kumimoji="0" lang="ru-RU" sz="1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Batang" charset="-127"/>
              </a:rPr>
              <a:t>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Batang" charset="-127"/>
              </a:rPr>
              <a:t>   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kumimoji="0" lang="ru-RU" sz="1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Batang" charset="-127"/>
              </a:rPr>
              <a:t>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Batang" charset="-127"/>
              </a:rPr>
              <a:t>                                                                                                                                                        </a:t>
            </a:r>
            <a:endParaRPr lang="en-US" sz="1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816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Batang" charset="-127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Batang" charset="-127"/>
              </a:rPr>
              <a:t>формирование представлений о количестве и счете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8161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816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Batang" charset="-127"/>
              </a:rPr>
              <a:t>  формирование представлений о величине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8161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816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Batang" charset="-127"/>
              </a:rPr>
              <a:t>  формирование представлений о форме предметов и их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Batang" charset="-127"/>
              </a:rPr>
              <a:t>       пространственном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ea typeface="Batang" charset="-127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Batang" charset="-127"/>
              </a:rPr>
              <a:t> расположении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816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Batang" charset="-127"/>
              </a:rPr>
              <a:t>  формирование представлений о времени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8161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816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Batang" charset="-127"/>
              </a:rPr>
              <a:t>  формирование измерительных навыков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071810"/>
            <a:ext cx="842968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Работа по указанным направлениям осуществляется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  последовательно,  а параллельно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n w="635">
                  <a:solidFill>
                    <a:srgbClr val="FF3300"/>
                  </a:solidFill>
                </a:ln>
                <a:solidFill>
                  <a:srgbClr val="C00000"/>
                </a:solidFill>
                <a:latin typeface="+mn-lt"/>
              </a:rPr>
              <a:t>СОЦИАЛЬНО-БЫТОВАЯ АДАПТАЦИЯ ДЕТЕЙ СО СЛОЖНЫМ ДЕФЕКТОМ</a:t>
            </a:r>
            <a:br>
              <a:rPr lang="ru-RU" sz="2800" dirty="0" smtClean="0">
                <a:ln w="635">
                  <a:solidFill>
                    <a:srgbClr val="FF3300"/>
                  </a:solidFill>
                </a:ln>
                <a:solidFill>
                  <a:srgbClr val="C00000"/>
                </a:solidFill>
                <a:latin typeface="+mn-lt"/>
              </a:rPr>
            </a:br>
            <a:endParaRPr lang="ru-RU" sz="2800" dirty="0">
              <a:ln w="635">
                <a:solidFill>
                  <a:srgbClr val="FF3300"/>
                </a:solidFill>
              </a:ln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9389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Цель работы педагогов в данном направлении – оказание помощи ребёнку со сложным дефектом в приобретении самостоятельности в повседневной жизни через освоение культурно-гигиенических умений и в формировании навыков самообслуживания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8429684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ea typeface="Batang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ea typeface="Batang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ea typeface="Batang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/>
              </a:rPr>
              <a:t>Коррекционная деятельность с детьми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a typeface="Batang"/>
              </a:rPr>
              <a:t>осуществляется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/>
              </a:rPr>
              <a:t>учителем - дефектологом   по  подгруппам  в  первой половине  дня  (их  количество  зависит  от  периода  и года обучения).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Batang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ea typeface="Batang"/>
              </a:rPr>
              <a:t>Предусматриваются  следующие  виды  занятий: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Batang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/>
              </a:rPr>
              <a:t>по  подготовке  к  обучению  грамоте  и  собственно  обучению  грамоте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/>
              </a:rPr>
              <a:t> по  ознакомлению  с  окружающим  миром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/>
              </a:rPr>
              <a:t> по  развитию  элементарных  математических  представлений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a typeface="Batang"/>
              </a:rPr>
              <a:t> по социально-бытовой адаптации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ea typeface="Batang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/>
              </a:rPr>
              <a:t>Подгруппы   организуются  с  учетом  актуального  уровня  развития  детей  и  имеют  подвижный состав.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ea typeface="Batang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/>
              </a:rPr>
              <a:t>Занятия  по  подгруппам   чередуются  с  работой,  организуемой  воспитателями.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accent3">
                  <a:lumMod val="75000"/>
                </a:schemeClr>
              </a:solidFill>
              <a:ea typeface="Batang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 Учитель - дефектолог  проводит  динамическое  наблюдение  за  </a:t>
            </a:r>
            <a:r>
              <a:rPr lang="ru-RU" sz="1600" b="1" dirty="0" smtClean="0">
                <a:solidFill>
                  <a:srgbClr val="002060"/>
                </a:solidFill>
                <a:ea typeface="Batang"/>
              </a:rPr>
              <a:t>динамикой развития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  каждого  ребенка,  результаты  обследования  детей  фиксирует  в  протоколах,  что  помогает  ему  планировать  индивидуально - коррекционные  занятия,  направленные  на  развитие  отдельных  психических  функций  и  операций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(развитие моторики, пространственного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гнозиса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 и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мнезиса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, внимания, памяти, мыслительных операций анализа, сравнения, обобщения, исключения и т. п.).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35785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</a:rPr>
              <a:t>ЦЕЛЬЮ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 </a:t>
            </a:r>
            <a:r>
              <a:rPr lang="ru-RU" sz="2000" b="1" i="1" dirty="0" smtClean="0">
                <a:solidFill>
                  <a:srgbClr val="FF7C8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работы учителя-дефектолога  в группе для детей со сложным дефектом является  -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обеспечение каждому ребёнку адекватные для него темп  и способы усвоения знаний, умений и навыков.</a:t>
            </a:r>
            <a:br>
              <a:rPr lang="ru-RU" sz="2000" b="1" i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Для реализации  этой цели поставлены следующие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ЗАДАЧИ:</a:t>
            </a:r>
            <a:r>
              <a:rPr lang="ru-RU" sz="2000" b="1" i="1" dirty="0" smtClean="0">
                <a:solidFill>
                  <a:srgbClr val="FF7C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/>
            </a:r>
            <a:br>
              <a:rPr lang="ru-RU" sz="2000" b="1" i="1" dirty="0" smtClean="0">
                <a:solidFill>
                  <a:srgbClr val="FF7C8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2000" b="1" i="1" dirty="0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ru-RU" sz="2000" b="1" i="1" dirty="0" smtClean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2000" b="1" i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1</a:t>
            </a:r>
            <a:r>
              <a:rPr lang="ru-RU" sz="1800" b="1" i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.  </a:t>
            </a:r>
            <a:r>
              <a:rPr lang="ru-RU" sz="18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Коррекция  </a:t>
            </a:r>
            <a:r>
              <a:rPr lang="ru-RU" sz="1400" b="1" i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(компенсация) </a:t>
            </a:r>
            <a:r>
              <a:rPr lang="ru-RU" sz="18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у детей трудностей развития, вызванных наличием сложной структурой  дефекта.</a:t>
            </a:r>
            <a:br>
              <a:rPr lang="ru-RU" sz="18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</a:br>
            <a:r>
              <a:rPr lang="ru-RU" sz="18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2.</a:t>
            </a:r>
            <a:r>
              <a:rPr lang="ru-RU" sz="18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 Осуществление дифференцированного подхода к детям,  имеющим разные диагнозы, степени задержек в психическом и речевом развитии и помещённым в одну группу.</a:t>
            </a:r>
            <a:br>
              <a:rPr lang="ru-RU" sz="18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</a:br>
            <a:r>
              <a:rPr lang="ru-RU" sz="18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3</a:t>
            </a:r>
            <a:r>
              <a:rPr lang="ru-RU" sz="18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. Создание условий для благоприятного эмоционального самочувствия  и развития способностей детей.</a:t>
            </a:r>
            <a:br>
              <a:rPr lang="ru-RU" sz="18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</a:br>
            <a:r>
              <a:rPr lang="ru-RU" sz="18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4</a:t>
            </a:r>
            <a:r>
              <a:rPr lang="ru-RU" sz="18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. Формирование осознания каждым ребёнком своей индивидуальности и нужности.</a:t>
            </a:r>
            <a:br>
              <a:rPr lang="ru-RU" sz="18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</a:br>
            <a:r>
              <a:rPr lang="ru-RU" sz="1800" b="1" dirty="0" smtClean="0"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5</a:t>
            </a:r>
            <a:r>
              <a:rPr lang="ru-RU" sz="18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. Осуществление действенной преемственности в работе дефектолога и воспитателя при проведении индивидуально-подгрупповой  работы с детьми.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+mn-lt"/>
              </a:rPr>
            </a:b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87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85725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+mn-lt"/>
              </a:rPr>
              <a:t>          </a:t>
            </a:r>
            <a:r>
              <a:rPr lang="ru-RU" sz="3600" b="1" i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latin typeface="+mn-lt"/>
              </a:rPr>
              <a:t>Коррекционные  задачи:    </a:t>
            </a:r>
            <a:endParaRPr lang="ru-RU" sz="36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  <a:latin typeface="+mn-lt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7158" y="0"/>
            <a:ext cx="8429684" cy="83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16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Batang" charset="-127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 charset="-127"/>
                <a:cs typeface="Times New Roman" pitchFamily="18" charset="0"/>
              </a:rPr>
              <a:t>Развитие  познавательного  интереса   и  побуждения  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 charset="-127"/>
                <a:cs typeface="Times New Roman" pitchFamily="18" charset="0"/>
              </a:rPr>
              <a:t>       активной  деятельности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16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 charset="-127"/>
                <a:cs typeface="Times New Roman" pitchFamily="18" charset="0"/>
              </a:rPr>
              <a:t>  Включение  в  активное  выполнение  доступных  игровых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a typeface="Batang" charset="-127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 charset="-127"/>
                <a:cs typeface="Times New Roman" pitchFamily="18" charset="0"/>
              </a:rPr>
              <a:t>  действий,  практических  действий  с  предметами  под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a typeface="Batang" charset="-127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 charset="-127"/>
                <a:cs typeface="Times New Roman" pitchFamily="18" charset="0"/>
              </a:rPr>
              <a:t>  контролем  зрения,  закрепление  двигательных  умений  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a typeface="Batang" charset="-127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 charset="-127"/>
                <a:cs typeface="Times New Roman" pitchFamily="18" charset="0"/>
              </a:rPr>
              <a:t>    навыков  с  постепенным   их  включением  в  широкую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a typeface="Batang" charset="-127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 charset="-127"/>
                <a:cs typeface="Times New Roman" pitchFamily="18" charset="0"/>
              </a:rPr>
              <a:t>  практическую  деятельность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16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 charset="-127"/>
                <a:cs typeface="Times New Roman" pitchFamily="18" charset="0"/>
              </a:rPr>
              <a:t>   Активизация  свободного  перемещения  детей  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a typeface="Batang" charset="-127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 charset="-127"/>
                <a:cs typeface="Times New Roman" pitchFamily="18" charset="0"/>
              </a:rPr>
              <a:t>  пространстве  с  формированием  и  закреплением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a typeface="Batang" charset="-127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 charset="-127"/>
                <a:cs typeface="Times New Roman" pitchFamily="18" charset="0"/>
              </a:rPr>
              <a:t>  представлений  и  ориентировки  как   в  малом  пространстве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a typeface="Batang" charset="-127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 charset="-127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 charset="-127"/>
                <a:cs typeface="Times New Roman" pitchFamily="18" charset="0"/>
              </a:rPr>
              <a:t>(на  ковре, на столе)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 charset="-127"/>
                <a:cs typeface="Times New Roman" pitchFamily="18" charset="0"/>
              </a:rPr>
              <a:t>,  так  и   в  большом  пространстве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 charset="-127"/>
                <a:cs typeface="Times New Roman" pitchFamily="18" charset="0"/>
              </a:rPr>
              <a:t>(в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ea typeface="Batang" charset="-127"/>
                <a:cs typeface="Times New Roman" pitchFamily="18" charset="0"/>
              </a:rPr>
              <a:t>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ea typeface="Batang" charset="-127"/>
                <a:cs typeface="Times New Roman" pitchFamily="18" charset="0"/>
              </a:rPr>
              <a:t> помещении д/с, на улице)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cs typeface="Times New Roman" pitchFamily="18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16100" algn="l"/>
              </a:tabLs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a typeface="Batang" charset="-127"/>
                <a:cs typeface="Times New Roman" pitchFamily="18" charset="0"/>
              </a:rPr>
              <a:t>  Развитие  всех  компонентов  речевой  деятельности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ea typeface="Batang" charset="-127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>
                <a:tab pos="1816100" algn="l"/>
              </a:tabLst>
            </a:pPr>
            <a:endParaRPr lang="ru-RU" sz="1200" dirty="0" smtClean="0">
              <a:solidFill>
                <a:schemeClr val="bg2">
                  <a:lumMod val="10000"/>
                </a:schemeClr>
              </a:solidFill>
              <a:ea typeface="Batang" charset="-127"/>
              <a:cs typeface="Times New Roman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>
                <a:tab pos="18161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 charset="-127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Batang" charset="-127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176996"/>
            <a:ext cx="2465290" cy="158262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Проект авторской программы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учителя – дефектолога Шабалиной С. А.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58" y="2828785"/>
            <a:ext cx="2571768" cy="2179320"/>
          </a:xfrm>
        </p:spPr>
        <p:txBody>
          <a:bodyPr/>
          <a:lstStyle/>
          <a:p>
            <a:pPr algn="ctr"/>
            <a:r>
              <a:rPr lang="ru-RU" sz="18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</a:rPr>
              <a:t>«ВОСПИТАНИЕ И ОБУЧЕНИЕ ДЕТЕЙ дошкольного возраста </a:t>
            </a:r>
          </a:p>
          <a:p>
            <a:pPr algn="ctr"/>
            <a:r>
              <a:rPr lang="ru-RU" sz="18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</a:rPr>
              <a:t>СО СЛОЖНЫМ ДЕФЕКТОМ</a:t>
            </a:r>
            <a:r>
              <a:rPr lang="ru-RU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</a:rPr>
              <a:t>»</a:t>
            </a:r>
            <a:endParaRPr lang="ru-RU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rect">
                  <a:fillToRect t="100000" r="100000"/>
                </a:path>
                <a:tileRect l="-100000" b="-100000"/>
              </a:gradFill>
            </a:endParaRPr>
          </a:p>
        </p:txBody>
      </p:sp>
      <p:pic>
        <p:nvPicPr>
          <p:cNvPr id="8" name="Рисунок 7" descr="P1010016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 июля 2007года 0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143116"/>
            <a:ext cx="4714909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596" y="5643578"/>
            <a:ext cx="83582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</a:rPr>
              <a:t>НОД образовательная область </a:t>
            </a:r>
            <a:r>
              <a:rPr lang="ru-RU" sz="2000" b="1" dirty="0" smtClean="0">
                <a:solidFill>
                  <a:srgbClr val="FF0000"/>
                </a:solidFill>
              </a:rPr>
              <a:t>«Коммуникация» </a:t>
            </a:r>
          </a:p>
          <a:p>
            <a:pPr algn="ctr"/>
            <a:r>
              <a:rPr lang="ru-RU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</a:rPr>
              <a:t>(подготовка к обучению грамоте в старшей группе) </a:t>
            </a:r>
            <a:endParaRPr lang="ru-RU" b="1" dirty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a:endParaRPr>
          </a:p>
        </p:txBody>
      </p:sp>
      <p:pic>
        <p:nvPicPr>
          <p:cNvPr id="13313" name="Picture 1" descr="G:\Выступление\Республика 2013\фотографии\DSC029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785794"/>
            <a:ext cx="4572000" cy="364333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428604"/>
            <a:ext cx="828680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ОСНОВНЫЕ   ПРИНЦИПЫ     ОРГАНИЗАЦИИ   КОРРЕКЦИОННЫХ ЗАНЯТИЙ:</a:t>
            </a:r>
          </a:p>
          <a:p>
            <a:pPr algn="ctr"/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Учёт структуры нарушения  между первичным  и  вторичными  дефектами.</a:t>
            </a:r>
          </a:p>
          <a:p>
            <a:pPr marL="342900" indent="-342900" algn="ct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2. Постепенное  усложнение  программного  содержания  занятий  в  каждом  разделе  программы.</a:t>
            </a:r>
          </a:p>
          <a:p>
            <a:pPr marL="342900" indent="-342900" algn="ct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3.  Осуществление  индивидуально-дифференцированного  подхода  при  изучении  программного  материала.</a:t>
            </a:r>
          </a:p>
          <a:p>
            <a:pPr marL="342900" indent="-342900" algn="ctr">
              <a:buAutoNum type="arabicPeriod" startAt="4"/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ctr">
              <a:buAutoNum type="arabicPeriod" startAt="4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Частая  смена   видов  деятельности, обеспечивающая динамичность восприятия детьми учебного материала.</a:t>
            </a:r>
          </a:p>
          <a:p>
            <a:pPr marL="342900" indent="-342900" algn="ctr"/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5. Продуктивная обработка  информации,  повторяемость  учебного  материала  и  обеспечении  переноса  способов деятельности,  изученных  на  занятии, в  повседневную  деятельность.</a:t>
            </a:r>
          </a:p>
          <a:p>
            <a:pPr marL="342900" indent="-342900" algn="ctr">
              <a:buAutoNum type="arabicPeriod" startAt="7"/>
            </a:pPr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6. Игровая  форма  проведения  занятий.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071546"/>
            <a:ext cx="2714644" cy="51435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Эффективность работы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программе </a:t>
            </a:r>
          </a:p>
          <a:p>
            <a:pPr algn="ctr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«Коррекционное обучение и воспитание детей дошкольного возраста со сложным дефектом»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можно отследить по результатам ежегодного мониторинга развития детей, которые представлены в таблице.</a:t>
            </a:r>
          </a:p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Примечание: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оценивалось только усвоение детьми программы на среднем и высоком уровне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3214678" y="1071543"/>
          <a:ext cx="5429288" cy="4000532"/>
        </p:xfrm>
        <a:graphic>
          <a:graphicData uri="http://schemas.openxmlformats.org/drawingml/2006/table">
            <a:tbl>
              <a:tblPr/>
              <a:tblGrid>
                <a:gridCol w="1214446"/>
                <a:gridCol w="571504"/>
                <a:gridCol w="571504"/>
                <a:gridCol w="571504"/>
                <a:gridCol w="571504"/>
                <a:gridCol w="642942"/>
                <a:gridCol w="642942"/>
                <a:gridCol w="642942"/>
              </a:tblGrid>
              <a:tr h="41817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Образовательные области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2009-2010 уч.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5 детей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2010-2011 уч. г. </a:t>
                      </a:r>
                      <a:endParaRPr lang="ru-RU" sz="11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детей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2011-2012 уч.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6 детей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«Здоровье»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11,1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11,1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76,2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26,2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Социализация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13,3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47,1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30,1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«Труд»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21,9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21,9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«Безопасность»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13,3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49,6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32,6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«Познание»  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25,9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25,9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70,5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20,5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Коммуникация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11,1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11,1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39,5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23,5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«Чтение художественной литературы»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11,1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11,1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41,5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25,5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«Художественное творчество»  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22,2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52,9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19,9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Итоговый результат</a:t>
                      </a:r>
                      <a:endParaRPr lang="ru-RU" sz="11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 16,2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16,2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 31,1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56  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95170" algn="l"/>
                        </a:tabLs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24,8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Поступление выпускников группы для детей со сложным дефектом в учебные заведения города представлены на диаграмме 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(где 0 – 3 – количество выпускников):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928802"/>
          <a:ext cx="71438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5001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1857364"/>
            <a:ext cx="421484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 descr="P10500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214290"/>
            <a:ext cx="400052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34" y="928670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</a:rPr>
              <a:t>Самостоятельная деятельность</a:t>
            </a:r>
          </a:p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066FF">
                        <a:shade val="30000"/>
                        <a:satMod val="115000"/>
                      </a:srgbClr>
                    </a:gs>
                    <a:gs pos="50000">
                      <a:srgbClr val="0066FF">
                        <a:shade val="67500"/>
                        <a:satMod val="115000"/>
                      </a:srgbClr>
                    </a:gs>
                    <a:gs pos="100000">
                      <a:srgbClr val="0066FF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</a:rPr>
              <a:t> детей</a:t>
            </a:r>
            <a:endParaRPr lang="ru-RU" sz="2400" b="1" dirty="0">
              <a:gradFill flip="none" rotWithShape="1">
                <a:gsLst>
                  <a:gs pos="0">
                    <a:srgbClr val="0066FF">
                      <a:shade val="30000"/>
                      <a:satMod val="115000"/>
                    </a:srgbClr>
                  </a:gs>
                  <a:gs pos="50000">
                    <a:srgbClr val="0066FF">
                      <a:shade val="67500"/>
                      <a:satMod val="115000"/>
                    </a:srgbClr>
                  </a:gs>
                  <a:gs pos="100000">
                    <a:srgbClr val="0066FF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100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642918"/>
            <a:ext cx="457203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P10100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43372" y="3071810"/>
            <a:ext cx="4714907" cy="3548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Batang" charset="-127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Batang" charset="-127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b="1" i="1" dirty="0" smtClean="0">
              <a:ea typeface="Batang" charset="-127"/>
              <a:cs typeface="Courier New" pitchFamily="4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ea typeface="Batang" charset="-127"/>
                <a:cs typeface="Courier New" pitchFamily="49" charset="0"/>
              </a:rPr>
              <a:t>Помимо основного содержания в программе в качестве приложения даны необходимые для организации работы материалы</a:t>
            </a:r>
            <a:endParaRPr kumimoji="0" lang="ru-RU" b="1" i="0" u="none" strike="noStrike" cap="none" normalizeH="0" baseline="0" dirty="0" smtClean="0">
              <a:ln>
                <a:noFill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ea typeface="Batang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lang="ru-RU" sz="1200" dirty="0" smtClean="0">
              <a:latin typeface="Arial" pitchFamily="34" charset="0"/>
              <a:ea typeface="Batang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16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Batang" charset="-127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Batang" charset="-127"/>
              </a:rPr>
              <a:t>режим дня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161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16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Batang" charset="-127"/>
              </a:rPr>
              <a:t>  учебный  план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161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16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Batang" charset="-127"/>
              </a:rPr>
              <a:t> примерное расписание занятий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161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16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Batang" charset="-127"/>
              </a:rPr>
              <a:t> карты  программных  требований  (по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Batang" charset="-127"/>
              </a:rPr>
              <a:t>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Batang" charset="-127"/>
              </a:rPr>
              <a:t>,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Batang" charset="-127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Batang" charset="-127"/>
              </a:rPr>
              <a:t>,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Batang" charset="-127"/>
              </a:rPr>
              <a:t>III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Batang" charset="-127"/>
              </a:rPr>
              <a:t>,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Batang" charset="-127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Batang" charset="-127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Batang" charset="-127"/>
              </a:rPr>
              <a:t>IV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Batang" charset="-127"/>
              </a:rPr>
              <a:t>  годам  обучения)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16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P1010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3108" y="3357562"/>
            <a:ext cx="464347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1" y="285728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При разработке рабочей учебной программы «ВОСПИТАНИЕ  И                               ОБУЧЕНИЕ ДЕТЕЙ СО СЛОЖНЫМ ДЕФЕКТОМ» автор пользовался: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0"/>
            <a:ext cx="857256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87400" algn="l"/>
              </a:tabLst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endParaRPr lang="ru-RU" sz="1200" i="1" dirty="0" smtClean="0">
              <a:latin typeface="Arial" pitchFamily="34" charset="0"/>
              <a:ea typeface="Batang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Batang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87400" algn="l"/>
              </a:tabLst>
            </a:pPr>
            <a:r>
              <a:rPr lang="ru-RU" sz="1200" i="1" dirty="0" smtClean="0">
                <a:latin typeface="Arial" pitchFamily="34" charset="0"/>
                <a:ea typeface="Batang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endParaRPr lang="ru-RU" sz="1200" i="1" dirty="0" smtClean="0">
              <a:latin typeface="Arial" pitchFamily="34" charset="0"/>
              <a:ea typeface="Batang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Борякова  Н.Ю. Ступеньки  развития.  Ранняя  диагностика  и  коррекция  задержки  психического  развития. - М.,  1999.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Борякова Н. Ю., Соболева А. В.Практикум  по  развитию  мыслительной  деятельности  у </a:t>
            </a:r>
            <a:r>
              <a:rPr lang="ru-RU" sz="1400" b="1" dirty="0" smtClean="0">
                <a:solidFill>
                  <a:srgbClr val="002060"/>
                </a:solidFill>
                <a:ea typeface="Batang"/>
              </a:rPr>
              <a:t>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дошкольников. - М., 1999.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Борякова  Н.Ю. Педагогические  системы  обучения  и  воспитания  детей  с  отклонениями  в</a:t>
            </a: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развитии. – М., 2007.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Катаева А. А., Стребелева Е. А.Дидактические  игры  в  обучении  дошкольников  с </a:t>
            </a: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отклонениями  в  развитии. - М., 2004.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Мастюкова Е. М. Лечебная педагогика (ранний и дошкольный возраст): Советы педагогам и</a:t>
            </a:r>
            <a:r>
              <a:rPr lang="ru-RU" sz="1400" b="1" dirty="0" smtClean="0">
                <a:solidFill>
                  <a:srgbClr val="002060"/>
                </a:solidFill>
                <a:ea typeface="Batang"/>
              </a:rPr>
              <a:t>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родителям по подготовке к обучению детей с особыми проблемами в развитии. М., 1997.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Микляева  Н. В., Микляева Ю. В., Слободяник  Н. П. Коррекционно-развивающие  занятия  в детском  саду. – М., 2008 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787400" algn="l"/>
              </a:tabLst>
            </a:pPr>
            <a:r>
              <a:rPr lang="ru-RU" sz="1400" b="1" dirty="0" smtClean="0">
                <a:solidFill>
                  <a:srgbClr val="002060"/>
                </a:solidFill>
              </a:rPr>
              <a:t> От рождения до школы. Примерная общеобразовательная программа дошкольного образования / под ред. Н.Е. Вераксы, Т. С. Комаровой, М. А. Васильевой. – М., 2011.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Плаксина Л. И. Программы  специальных  (коррекционных)  образовательных  учреждений  </a:t>
            </a: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IV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  вида  (для  детей  с  нарушением  зрения). - М., 2003.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Симонова Н.В. Проект  программы  воспитания  и  обучения  детей  с  церебральным параличом  дошкольного  возраста  (</a:t>
            </a: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I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,  </a:t>
            </a: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II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, </a:t>
            </a: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III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   годы  обучения). - М.,   1986.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Смирнова И. А. Специальное  образование  дошкольников  с  ДЦП.  Учебно – методическое </a:t>
            </a:r>
            <a:r>
              <a:rPr lang="ru-RU" sz="1400" b="1" dirty="0" smtClean="0">
                <a:solidFill>
                  <a:srgbClr val="002060"/>
                </a:solidFill>
                <a:ea typeface="Batang"/>
              </a:rPr>
              <a:t> 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пособие. - С- Пб,  2003.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Ульенкова У. В.Дети  с  задержкой  психического  развития. - Н. Новгород, 1994. 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Филичева Т. Б., Чиркина Г. В.Устранение  общего  недоразвития  речи  у  детей  дошкольного</a:t>
            </a:r>
            <a:r>
              <a:rPr lang="ru-RU" sz="1400" b="1" dirty="0" smtClean="0">
                <a:solidFill>
                  <a:srgbClr val="002060"/>
                </a:solidFill>
                <a:ea typeface="Batang"/>
              </a:rPr>
              <a:t>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возраста. - М., 2004.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Шевченко С.Г., Волкова И.Н., Кузнецова И.А.Готовимся   к  школе.  Программно – методическое </a:t>
            </a:r>
            <a:r>
              <a:rPr lang="ru-RU" sz="1400" b="1" dirty="0" smtClean="0">
                <a:solidFill>
                  <a:srgbClr val="002060"/>
                </a:solidFill>
                <a:ea typeface="Batang"/>
              </a:rPr>
              <a:t>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оснащение  коррекционно - развивающего  воспитания  и  обучения  дошкольников  с  ЗПР. –</a:t>
            </a:r>
            <a:r>
              <a:rPr lang="ru-RU" sz="1400" b="1" dirty="0" smtClean="0">
                <a:solidFill>
                  <a:srgbClr val="002060"/>
                </a:solidFill>
                <a:ea typeface="Batang"/>
              </a:rPr>
              <a:t>  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М.,  1998.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7400" algn="l"/>
              </a:tabLst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Batang"/>
              </a:rPr>
              <a:t>Шевченко С.Г.  Подготовка  к  школе  детей  с  задержкой  психического  развития. -  М., 2005.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7400" algn="l"/>
              </a:tabLst>
            </a:pP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305800" cy="235745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+mn-lt"/>
              </a:rPr>
              <a:t> </a:t>
            </a:r>
            <a:r>
              <a:rPr lang="ru-RU" sz="3100" b="1" i="1" dirty="0" smtClean="0">
                <a:gradFill flip="none" rotWithShape="1">
                  <a:gsLst>
                    <a:gs pos="0">
                      <a:srgbClr val="FF3300">
                        <a:shade val="30000"/>
                        <a:satMod val="115000"/>
                      </a:srgbClr>
                    </a:gs>
                    <a:gs pos="50000">
                      <a:srgbClr val="FF3300">
                        <a:shade val="67500"/>
                        <a:satMod val="115000"/>
                      </a:srgbClr>
                    </a:gs>
                    <a:gs pos="100000">
                      <a:srgbClr val="FF33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+mn-lt"/>
              </a:rPr>
              <a:t>Сложный дефект</a:t>
            </a:r>
            <a:r>
              <a:rPr lang="ru-RU" sz="3100" b="1" dirty="0" smtClean="0">
                <a:gradFill flip="none" rotWithShape="1">
                  <a:gsLst>
                    <a:gs pos="0">
                      <a:srgbClr val="FF3300">
                        <a:shade val="30000"/>
                        <a:satMod val="115000"/>
                      </a:srgbClr>
                    </a:gs>
                    <a:gs pos="50000">
                      <a:srgbClr val="FF3300">
                        <a:shade val="67500"/>
                        <a:satMod val="115000"/>
                      </a:srgbClr>
                    </a:gs>
                    <a:gs pos="100000">
                      <a:srgbClr val="FF33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+mn-lt"/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– </a:t>
            </a:r>
            <a:r>
              <a:rPr lang="ru-RU" sz="2700" b="1" dirty="0" smtClean="0">
                <a:solidFill>
                  <a:srgbClr val="0070C0"/>
                </a:solidFill>
                <a:latin typeface="+mn-lt"/>
              </a:rPr>
              <a:t>это не просто сумма двух </a:t>
            </a:r>
            <a:br>
              <a:rPr lang="ru-RU" sz="27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(а иногда и более) </a:t>
            </a:r>
            <a:r>
              <a:rPr lang="ru-RU" sz="2700" b="1" dirty="0" smtClean="0">
                <a:solidFill>
                  <a:srgbClr val="0070C0"/>
                </a:solidFill>
                <a:latin typeface="+mn-lt"/>
              </a:rPr>
              <a:t>дефектов, это  </a:t>
            </a:r>
            <a:r>
              <a:rPr lang="ru-RU" sz="2700" b="1" dirty="0" smtClean="0">
                <a:solidFill>
                  <a:srgbClr val="0066FF"/>
                </a:solidFill>
                <a:latin typeface="+mn-lt"/>
              </a:rPr>
              <a:t>качественно своеобразная аномалия развития, имеющая свою </a:t>
            </a:r>
            <a:r>
              <a:rPr lang="ru-RU" sz="2700" b="1" i="1" dirty="0" smtClean="0">
                <a:solidFill>
                  <a:srgbClr val="0066FF"/>
                </a:solidFill>
                <a:latin typeface="+mn-lt"/>
              </a:rPr>
              <a:t>структуру,</a:t>
            </a:r>
            <a:r>
              <a:rPr lang="ru-RU" sz="2700" b="1" dirty="0" smtClean="0">
                <a:solidFill>
                  <a:srgbClr val="0066FF"/>
                </a:solidFill>
                <a:latin typeface="+mn-lt"/>
              </a:rPr>
              <a:t> отличающуюся от составляющих сложный дефект аномалий.</a:t>
            </a:r>
            <a:endParaRPr lang="ru-RU" b="1" dirty="0">
              <a:solidFill>
                <a:srgbClr val="0066FF"/>
              </a:solidFill>
              <a:latin typeface="+mn-lt"/>
            </a:endParaRPr>
          </a:p>
        </p:txBody>
      </p:sp>
      <p:pic>
        <p:nvPicPr>
          <p:cNvPr id="7" name="Содержимое 6" descr="P806003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500034" y="2357430"/>
            <a:ext cx="385765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D:\документы Светика\с.д\фото с. д\Миша 2010-2011\SAM_16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071810"/>
            <a:ext cx="4214842" cy="3386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84" y="357166"/>
            <a:ext cx="40005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Основные группы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детей со сложными нарушениями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(В. Н. Чулков)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2000" b="1" dirty="0" smtClean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2000" b="1" dirty="0"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357430"/>
            <a:ext cx="2071702" cy="15001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Дети с двумя выраженными психофизическими нарушениями, каждое из которых может вызвать аномалию развития </a:t>
            </a:r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3702" y="2428868"/>
            <a:ext cx="2286016" cy="13573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Слепоглухонемые дети</a:t>
            </a:r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285728"/>
            <a:ext cx="3071834" cy="11430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Умственно отсталые глухие дети</a:t>
            </a:r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714884"/>
            <a:ext cx="3643338" cy="16430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Дети, имеющие одно существенное психофизическое нарушение (ведущее) и сопутствующее ему другое нарушение, выраженное в слабой степени , но заметно отягощающее ход развития</a:t>
            </a:r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628" y="4714884"/>
            <a:ext cx="3929090" cy="15716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Дети с множественными нарушениями (три и более первичных нарушений, выраженных в разной степени и приводящих к значительным отклонениям в развитии ребенка)</a:t>
            </a:r>
            <a:r>
              <a:rPr lang="en-US" sz="1200" b="1" dirty="0" smtClean="0">
                <a:solidFill>
                  <a:schemeClr val="tx1"/>
                </a:solidFill>
                <a:latin typeface="Georgia" pitchFamily="18" charset="0"/>
              </a:rPr>
              <a:t>:</a:t>
            </a:r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 умственно отсталые  слабовидящие глухие дети </a:t>
            </a:r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57818" y="357166"/>
            <a:ext cx="3214710" cy="1071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Georgia" pitchFamily="18" charset="0"/>
              </a:rPr>
              <a:t>Слабослышащие дети с задержкой психического развития</a:t>
            </a:r>
            <a:endParaRPr lang="ru-RU" sz="1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4471517">
            <a:off x="3015725" y="1910931"/>
            <a:ext cx="926241" cy="256639"/>
          </a:xfrm>
          <a:prstGeom prst="rightArrow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17662457">
            <a:off x="4780703" y="1852571"/>
            <a:ext cx="964531" cy="295871"/>
          </a:xfrm>
          <a:prstGeom prst="rightArrow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0800000">
            <a:off x="2357422" y="2928934"/>
            <a:ext cx="642942" cy="214314"/>
          </a:xfrm>
          <a:prstGeom prst="rightArrow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5400000">
            <a:off x="6082760" y="2704061"/>
            <a:ext cx="214312" cy="664064"/>
          </a:xfrm>
          <a:prstGeom prst="upArrow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7678100">
            <a:off x="2720157" y="4105127"/>
            <a:ext cx="978408" cy="212903"/>
          </a:xfrm>
          <a:prstGeom prst="rightArrow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2131533">
            <a:off x="5423523" y="4103317"/>
            <a:ext cx="978408" cy="199303"/>
          </a:xfrm>
          <a:prstGeom prst="rightArrow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1071546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FF330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По времени наступления нарушения выделяют</a:t>
            </a:r>
            <a:endParaRPr lang="ru-RU" sz="2400" b="1" cap="all" dirty="0">
              <a:ln w="0"/>
              <a:solidFill>
                <a:srgbClr val="FF3300"/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7076069">
            <a:off x="1957128" y="2692483"/>
            <a:ext cx="1286269" cy="35285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3574415" flipV="1">
            <a:off x="5681937" y="2688813"/>
            <a:ext cx="1288624" cy="32951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3571876"/>
            <a:ext cx="3071834" cy="12858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Дети с одновременно наступившими сложными нарушениями  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9256" y="3571876"/>
            <a:ext cx="3143272" cy="12858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Дети с разновременно наступившими сложными нарушениями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78579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cap="all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                         </a:t>
            </a:r>
            <a:r>
              <a:rPr lang="ru-RU" sz="2000" b="1" cap="all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По возрасту детей</a:t>
            </a:r>
            <a:endParaRPr lang="ru-RU" sz="2000" b="1" cap="all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428868"/>
            <a:ext cx="2786082" cy="17145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Дети с врождёнными или рано приобретёнными дефектами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4786322"/>
            <a:ext cx="3000396" cy="17145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Дети с нарушением, приобретённым в старшем дошкольном возрасте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760" y="2571744"/>
            <a:ext cx="2928958" cy="17145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Дети,  у которых нарушение проявилось в младшем возрасте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(до 3-х лет)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3107522" y="2750338"/>
            <a:ext cx="3000394" cy="50006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7759530">
            <a:off x="2519673" y="1644442"/>
            <a:ext cx="1130049" cy="4286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3292546">
            <a:off x="5446976" y="1762261"/>
            <a:ext cx="1108861" cy="42862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928670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                   </a:t>
            </a:r>
            <a:r>
              <a:rPr lang="ru-RU" sz="2800" b="1" dirty="0" smtClean="0">
                <a:ln w="11430"/>
                <a:solidFill>
                  <a:srgbClr val="FF7C8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По состоянию интеллекта</a:t>
            </a:r>
            <a:endParaRPr lang="ru-RU" sz="2800" b="1" dirty="0">
              <a:ln w="11430"/>
              <a:solidFill>
                <a:srgbClr val="FF7C8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428868"/>
            <a:ext cx="3143272" cy="1785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 с сохранными потенциальными возможностями развития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8" y="2357430"/>
            <a:ext cx="3143272" cy="18573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 способные к самостоятельной активной осмысленной деятельности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02" y="4643446"/>
            <a:ext cx="3429024" cy="18573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Дети, нуждающиеся в постоянной заботе и полном обслуживании со стороны окружающих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500562" y="1714488"/>
            <a:ext cx="428628" cy="2714644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127867">
            <a:off x="2822114" y="1388867"/>
            <a:ext cx="428628" cy="1000132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345134">
            <a:off x="5899819" y="1385686"/>
            <a:ext cx="428628" cy="986156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714356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В настоящее  время выделяют несколько групп детей с комплексными нарушениями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1857364"/>
            <a:ext cx="2928958" cy="14144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FF"/>
                </a:solidFill>
              </a:rPr>
              <a:t>Дети с сочетанными  сенсорными  расстройствами</a:t>
            </a:r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5143512"/>
            <a:ext cx="3071834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Дети с сочетанием сенсорных, двигательных и интеллектуальных нарушений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3500438"/>
            <a:ext cx="3000396" cy="142876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FF"/>
                </a:solidFill>
              </a:rPr>
              <a:t>Дети со сложным дефектом, включающим нарушения двух сенсорных систем</a:t>
            </a:r>
            <a:endParaRPr lang="ru-RU" b="1" dirty="0">
              <a:solidFill>
                <a:srgbClr val="0066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32" y="3500438"/>
            <a:ext cx="2928958" cy="13573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FF"/>
                </a:solidFill>
              </a:rPr>
              <a:t>Дети с сочетанием сенсорных и двигательных нарушений</a:t>
            </a:r>
            <a:endParaRPr lang="ru-RU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2093</Words>
  <Application>Microsoft Office PowerPoint</Application>
  <PresentationFormat>Экран (4:3)</PresentationFormat>
  <Paragraphs>597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МУНИЦИПАЛЬНОЕ  БЮДЖЕТНОЕ  ДОШКОЛЬНОЕ ОБРАЗОВАТЕЛЬНОЕ УЧРЕЖДЕНИЕ  «ДЕТСКИЙ САД № 19 «ВАСИЛЕК»  компенсирующего вида  г. Инта, Республика Коми </vt:lpstr>
      <vt:lpstr>Слайд 2</vt:lpstr>
      <vt:lpstr>Проект авторской программы  учителя – дефектолога Шабалиной С. А.  </vt:lpstr>
      <vt:lpstr> Сложный дефект – это не просто сумма двух  (а иногда и более) дефектов, это  качественно своеобразная аномалия развития, имеющая свою структуру, отличающуюся от составляющих сложный дефект аномалий.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ПРИНЦИПЫ ПОСТРОЕНИЯ ПРОГРАММЫ:    1. Учет общих закономерностей развития детей дошкольного возраста и сензитивных периодов в развитии психических процессов.   2. Обеспечение общего разностороннего развития дошкольников со сложным дефектом на основе изучения их возрастных психофизических возможностей с максимальной адаптацией к окружающей действительности.   3. Организация специальной коррекционно-образовательной работы с учетом структуры интеллектуального, двигательного и речевого дефекта, индивидуальных особенностей детей.   4. Реализация деятельностного подхода к воспитанию детей со сложным дефектом.   5. Проведение всех воспитательных и коррекционно - образовательных  мероприятий на основе максимально сохранных в своем развитии функций с коррекцией дефектных.    6. Группировка всего учебного материала в разных разделах программы по темам, которые являются сквозными на весь период дошкольного обучения. </vt:lpstr>
      <vt:lpstr>9. Принцип взаимосвязи в работе специалистов.   10. Принцип взаимодействия с родителями.   11. Принцип ежедневного учета психофизического состояния ребенка при  определении объема и характера проводимых с ним занятий.   12. Принцип приоритетного формирования качеств личности, необходимых для успешной социальной адаптации и интеграции.    </vt:lpstr>
      <vt:lpstr> Основные задачи программы:  -   дифференциальная  диагностика,  -   коррекция   аномального  развития  детей,  - стимулирование и обогащение развития во всех видах  деятельности (познавательной, игровой, продуктивной, трудовой),  - формирование предпосылок учебной деятельности, подготовка к школьному обучению.           </vt:lpstr>
      <vt:lpstr>Коррекционные задачи вызваны:            </vt:lpstr>
      <vt:lpstr>Разделы  программы:</vt:lpstr>
      <vt:lpstr>Содержание раздела «Социально-личностное развитие» направлено  на достижение целей освоения представлений социального характера и включение детей в систему социальных отношений через решение следующих задач:</vt:lpstr>
      <vt:lpstr>                Обучение игре </vt:lpstr>
      <vt:lpstr>В  программу  включены  две  группы  игр</vt:lpstr>
      <vt:lpstr>Слайд 20</vt:lpstr>
      <vt:lpstr>Содержание раздела «Познание»  направлено на формирование широкого круга представлений о реальной действительности, их уточнение и систематизации, развитие у детей со сложным дефектом  познавательных интересов, интеллектуального развития через решение следующих задач: </vt:lpstr>
      <vt:lpstr>  Программное содержание по  формированию целостной картины мира, расширению кругозора детей  включает:                  </vt:lpstr>
      <vt:lpstr>Наглядные методы:  </vt:lpstr>
      <vt:lpstr>Формирование    элементарных математических   представлений:            </vt:lpstr>
      <vt:lpstr>Содержание программного материала по ФЭМП    распределяется по разделам: </vt:lpstr>
      <vt:lpstr>СОЦИАЛЬНО-БЫТОВАЯ АДАПТАЦИЯ ДЕТЕЙ СО СЛОЖНЫМ ДЕФЕКТОМ </vt:lpstr>
      <vt:lpstr>Слайд 27</vt:lpstr>
      <vt:lpstr>ЦЕЛЬЮ  работы учителя-дефектолога  в группе для детей со сложным дефектом является  - обеспечение каждому ребёнку адекватные для него темп  и способы усвоения знаний, умений и навыков.  Для реализации  этой цели поставлены следующие ЗАДАЧИ:  1.  Коррекция  (компенсация) у детей трудностей развития, вызванных наличием сложной структурой  дефекта. 2. Осуществление дифференцированного подхода к детям,  имеющим разные диагнозы, степени задержек в психическом и речевом развитии и помещённым в одну группу. 3. Создание условий для благоприятного эмоционального самочувствия  и развития способностей детей. 4. Формирование осознания каждым ребёнком своей индивидуальности и нужности. 5. Осуществление действенной преемственности в работе дефектолога и воспитателя при проведении индивидуально-подгрупповой  работы с детьми. </vt:lpstr>
      <vt:lpstr>          Коррекционные  задачи:    </vt:lpstr>
      <vt:lpstr>Слайд 30</vt:lpstr>
      <vt:lpstr>Слайд 31</vt:lpstr>
      <vt:lpstr>Слайд 32</vt:lpstr>
      <vt:lpstr>Поступление выпускников группы для детей со сложным дефектом в учебные заведения города представлены на диаграмме   (где 0 – 3 – количество выпускников):</vt:lpstr>
      <vt:lpstr>Слайд 34</vt:lpstr>
      <vt:lpstr>Слайд 35</vt:lpstr>
      <vt:lpstr>Слайд 36</vt:lpstr>
      <vt:lpstr>Слайд 37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287</cp:revision>
  <dcterms:created xsi:type="dcterms:W3CDTF">2010-03-03T11:26:28Z</dcterms:created>
  <dcterms:modified xsi:type="dcterms:W3CDTF">2013-04-16T16:58:33Z</dcterms:modified>
</cp:coreProperties>
</file>