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6" r:id="rId4"/>
    <p:sldId id="275" r:id="rId5"/>
    <p:sldId id="277" r:id="rId6"/>
    <p:sldId id="259" r:id="rId7"/>
    <p:sldId id="260" r:id="rId8"/>
    <p:sldId id="261" r:id="rId9"/>
    <p:sldId id="267" r:id="rId10"/>
    <p:sldId id="268" r:id="rId11"/>
    <p:sldId id="269" r:id="rId12"/>
    <p:sldId id="270" r:id="rId13"/>
    <p:sldId id="279" r:id="rId14"/>
    <p:sldId id="281"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9" autoAdjust="0"/>
    <p:restoredTop sz="94681" autoAdjust="0"/>
  </p:normalViewPr>
  <p:slideViewPr>
    <p:cSldViewPr>
      <p:cViewPr varScale="1">
        <p:scale>
          <a:sx n="77" d="100"/>
          <a:sy n="77" d="100"/>
        </p:scale>
        <p:origin x="-270" y="-84"/>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5582C1-3039-45B3-A5C2-68DC2847B38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1F4E8D4-EF9E-4B21-B47E-DC91E5F894ED}">
      <dgm:prSet phldrT="[Текст]"/>
      <dgm:spPr/>
      <dgm:t>
        <a:bodyPr/>
        <a:lstStyle/>
        <a:p>
          <a:r>
            <a:rPr lang="ru-RU" dirty="0" smtClean="0"/>
            <a:t>Вначале было слово…</a:t>
          </a:r>
          <a:endParaRPr lang="ru-RU" dirty="0"/>
        </a:p>
      </dgm:t>
    </dgm:pt>
    <dgm:pt modelId="{754229E3-F8E2-4591-A5A2-C6DB70C1C42B}" type="parTrans" cxnId="{8B23E7D4-A5E6-4D74-A658-EB599511D6E0}">
      <dgm:prSet/>
      <dgm:spPr/>
      <dgm:t>
        <a:bodyPr/>
        <a:lstStyle/>
        <a:p>
          <a:endParaRPr lang="ru-RU"/>
        </a:p>
      </dgm:t>
    </dgm:pt>
    <dgm:pt modelId="{BD1913FB-CCA6-4B83-9698-2212A677DBB3}" type="sibTrans" cxnId="{8B23E7D4-A5E6-4D74-A658-EB599511D6E0}">
      <dgm:prSet/>
      <dgm:spPr/>
      <dgm:t>
        <a:bodyPr/>
        <a:lstStyle/>
        <a:p>
          <a:endParaRPr lang="ru-RU"/>
        </a:p>
      </dgm:t>
    </dgm:pt>
    <dgm:pt modelId="{687BA124-D55B-4C2E-B840-8E19525C6E86}">
      <dgm:prSet phldrT="[Текст]"/>
      <dgm:spPr/>
      <dgm:t>
        <a:bodyPr/>
        <a:lstStyle/>
        <a:p>
          <a:r>
            <a:rPr lang="ru-RU" dirty="0" smtClean="0"/>
            <a:t>Слова бывают </a:t>
          </a:r>
          <a:r>
            <a:rPr lang="ru-RU" dirty="0" err="1" smtClean="0"/>
            <a:t>разные:счастливые</a:t>
          </a:r>
          <a:r>
            <a:rPr lang="ru-RU" dirty="0" smtClean="0"/>
            <a:t> и праздные, сердитые и добрые, то злые, то веселые, то могут кружить голову, а могут не кружить.</a:t>
          </a:r>
          <a:endParaRPr lang="ru-RU" dirty="0"/>
        </a:p>
      </dgm:t>
    </dgm:pt>
    <dgm:pt modelId="{0D925ADD-B146-4549-9DCC-444B6175AE3A}" type="parTrans" cxnId="{F6BE37C5-B60E-478F-B86E-8C3E1D00AE72}">
      <dgm:prSet/>
      <dgm:spPr/>
      <dgm:t>
        <a:bodyPr/>
        <a:lstStyle/>
        <a:p>
          <a:endParaRPr lang="ru-RU"/>
        </a:p>
      </dgm:t>
    </dgm:pt>
    <dgm:pt modelId="{7E822E2B-441B-4B4E-A4B8-CDACD792E901}" type="sibTrans" cxnId="{F6BE37C5-B60E-478F-B86E-8C3E1D00AE72}">
      <dgm:prSet/>
      <dgm:spPr/>
      <dgm:t>
        <a:bodyPr/>
        <a:lstStyle/>
        <a:p>
          <a:endParaRPr lang="ru-RU"/>
        </a:p>
      </dgm:t>
    </dgm:pt>
    <dgm:pt modelId="{3225ECA6-DE0D-4987-91F9-9E6F42A20A0F}">
      <dgm:prSet phldrT="[Текст]"/>
      <dgm:spPr/>
      <dgm:t>
        <a:bodyPr/>
        <a:lstStyle/>
        <a:p>
          <a:r>
            <a:rPr lang="ru-RU" dirty="0" smtClean="0"/>
            <a:t>Слово и мысль материальны.</a:t>
          </a:r>
          <a:endParaRPr lang="ru-RU" dirty="0"/>
        </a:p>
      </dgm:t>
    </dgm:pt>
    <dgm:pt modelId="{C7B4D001-CA2A-4328-8C83-853B3F29792A}" type="parTrans" cxnId="{B24F0D78-537D-4744-AA9B-C15849182FFC}">
      <dgm:prSet/>
      <dgm:spPr/>
      <dgm:t>
        <a:bodyPr/>
        <a:lstStyle/>
        <a:p>
          <a:endParaRPr lang="ru-RU"/>
        </a:p>
      </dgm:t>
    </dgm:pt>
    <dgm:pt modelId="{50E7DFFC-BB03-4096-B78C-46B20AD8284B}" type="sibTrans" cxnId="{B24F0D78-537D-4744-AA9B-C15849182FFC}">
      <dgm:prSet/>
      <dgm:spPr/>
      <dgm:t>
        <a:bodyPr/>
        <a:lstStyle/>
        <a:p>
          <a:endParaRPr lang="ru-RU"/>
        </a:p>
      </dgm:t>
    </dgm:pt>
    <dgm:pt modelId="{62611190-108D-4C65-9F1D-E7B5D50E629A}">
      <dgm:prSet phldrT="[Текст]"/>
      <dgm:spPr/>
      <dgm:t>
        <a:bodyPr/>
        <a:lstStyle/>
        <a:p>
          <a:r>
            <a:rPr lang="ru-RU" dirty="0" smtClean="0"/>
            <a:t>Как скажешь – так и поймут .</a:t>
          </a:r>
        </a:p>
        <a:p>
          <a:r>
            <a:rPr lang="ru-RU" dirty="0" smtClean="0"/>
            <a:t>Слово – не воробей, вылетело- не поймаешь.</a:t>
          </a:r>
        </a:p>
        <a:p>
          <a:r>
            <a:rPr lang="ru-RU" dirty="0" smtClean="0"/>
            <a:t>Думай, прежде, чем говорить и что говорить.</a:t>
          </a:r>
          <a:endParaRPr lang="ru-RU" dirty="0"/>
        </a:p>
      </dgm:t>
    </dgm:pt>
    <dgm:pt modelId="{295A1FF1-7A14-421C-85E5-5E52A522F4A0}" type="parTrans" cxnId="{9BEA7C6D-ACBC-426F-9BD5-86DAC2946661}">
      <dgm:prSet/>
      <dgm:spPr/>
      <dgm:t>
        <a:bodyPr/>
        <a:lstStyle/>
        <a:p>
          <a:endParaRPr lang="ru-RU"/>
        </a:p>
      </dgm:t>
    </dgm:pt>
    <dgm:pt modelId="{A08FE2EA-2ABC-4D6C-9DB7-7771610BA873}" type="sibTrans" cxnId="{9BEA7C6D-ACBC-426F-9BD5-86DAC2946661}">
      <dgm:prSet/>
      <dgm:spPr/>
      <dgm:t>
        <a:bodyPr/>
        <a:lstStyle/>
        <a:p>
          <a:endParaRPr lang="ru-RU"/>
        </a:p>
      </dgm:t>
    </dgm:pt>
    <dgm:pt modelId="{58C5800C-7248-4EF2-8BCE-F0CE6CA0AA1F}">
      <dgm:prSet phldrT="[Текст]"/>
      <dgm:spPr/>
      <dgm:t>
        <a:bodyPr/>
        <a:lstStyle/>
        <a:p>
          <a:r>
            <a:rPr lang="ru-RU" dirty="0" smtClean="0"/>
            <a:t>Есть слова, которые могут лечить, окрылять и  от которых может кружиться голова, а есть от которых идет негатив. Вот о таких, как нецензурная брань мы и поговорим. </a:t>
          </a:r>
          <a:endParaRPr lang="ru-RU" dirty="0"/>
        </a:p>
      </dgm:t>
    </dgm:pt>
    <dgm:pt modelId="{BE6C63A4-5ECD-4D6C-9FE6-583BFFEA9BB7}" type="parTrans" cxnId="{BE6236C7-CBC4-45FD-A69E-FFF6F4C6E12C}">
      <dgm:prSet/>
      <dgm:spPr/>
      <dgm:t>
        <a:bodyPr/>
        <a:lstStyle/>
        <a:p>
          <a:endParaRPr lang="ru-RU"/>
        </a:p>
      </dgm:t>
    </dgm:pt>
    <dgm:pt modelId="{80551667-DBCA-4FD8-B4FF-28A34BA4C4D4}" type="sibTrans" cxnId="{BE6236C7-CBC4-45FD-A69E-FFF6F4C6E12C}">
      <dgm:prSet/>
      <dgm:spPr/>
      <dgm:t>
        <a:bodyPr/>
        <a:lstStyle/>
        <a:p>
          <a:endParaRPr lang="ru-RU"/>
        </a:p>
      </dgm:t>
    </dgm:pt>
    <dgm:pt modelId="{BBA4D63B-88EB-4320-B786-D02699C5032B}" type="pres">
      <dgm:prSet presAssocID="{515582C1-3039-45B3-A5C2-68DC2847B38C}" presName="diagram" presStyleCnt="0">
        <dgm:presLayoutVars>
          <dgm:dir/>
          <dgm:resizeHandles val="exact"/>
        </dgm:presLayoutVars>
      </dgm:prSet>
      <dgm:spPr/>
      <dgm:t>
        <a:bodyPr/>
        <a:lstStyle/>
        <a:p>
          <a:endParaRPr lang="ru-RU"/>
        </a:p>
      </dgm:t>
    </dgm:pt>
    <dgm:pt modelId="{F250DCA3-85A0-427D-8700-D2F4A3986EED}" type="pres">
      <dgm:prSet presAssocID="{F1F4E8D4-EF9E-4B21-B47E-DC91E5F894ED}" presName="node" presStyleLbl="node1" presStyleIdx="0" presStyleCnt="5">
        <dgm:presLayoutVars>
          <dgm:bulletEnabled val="1"/>
        </dgm:presLayoutVars>
      </dgm:prSet>
      <dgm:spPr/>
      <dgm:t>
        <a:bodyPr/>
        <a:lstStyle/>
        <a:p>
          <a:endParaRPr lang="ru-RU"/>
        </a:p>
      </dgm:t>
    </dgm:pt>
    <dgm:pt modelId="{AE9B4FB2-1CAE-4395-96FD-E731BB771EAE}" type="pres">
      <dgm:prSet presAssocID="{BD1913FB-CCA6-4B83-9698-2212A677DBB3}" presName="sibTrans" presStyleCnt="0"/>
      <dgm:spPr/>
    </dgm:pt>
    <dgm:pt modelId="{C9265F6E-D8C0-4919-BF61-74EE943A2BE5}" type="pres">
      <dgm:prSet presAssocID="{687BA124-D55B-4C2E-B840-8E19525C6E86}" presName="node" presStyleLbl="node1" presStyleIdx="1" presStyleCnt="5">
        <dgm:presLayoutVars>
          <dgm:bulletEnabled val="1"/>
        </dgm:presLayoutVars>
      </dgm:prSet>
      <dgm:spPr/>
      <dgm:t>
        <a:bodyPr/>
        <a:lstStyle/>
        <a:p>
          <a:endParaRPr lang="ru-RU"/>
        </a:p>
      </dgm:t>
    </dgm:pt>
    <dgm:pt modelId="{37F629F8-F183-4A56-8A30-8C871FA3556B}" type="pres">
      <dgm:prSet presAssocID="{7E822E2B-441B-4B4E-A4B8-CDACD792E901}" presName="sibTrans" presStyleCnt="0"/>
      <dgm:spPr/>
    </dgm:pt>
    <dgm:pt modelId="{E48131A2-3E41-4318-B22F-5E98E46ED8FA}" type="pres">
      <dgm:prSet presAssocID="{3225ECA6-DE0D-4987-91F9-9E6F42A20A0F}" presName="node" presStyleLbl="node1" presStyleIdx="2" presStyleCnt="5">
        <dgm:presLayoutVars>
          <dgm:bulletEnabled val="1"/>
        </dgm:presLayoutVars>
      </dgm:prSet>
      <dgm:spPr/>
      <dgm:t>
        <a:bodyPr/>
        <a:lstStyle/>
        <a:p>
          <a:endParaRPr lang="ru-RU"/>
        </a:p>
      </dgm:t>
    </dgm:pt>
    <dgm:pt modelId="{FE1E6C65-E571-498C-A602-6373C44FF10F}" type="pres">
      <dgm:prSet presAssocID="{50E7DFFC-BB03-4096-B78C-46B20AD8284B}" presName="sibTrans" presStyleCnt="0"/>
      <dgm:spPr/>
    </dgm:pt>
    <dgm:pt modelId="{F4DAFCBB-F3D1-45E7-8B1A-0ECD6B938F8B}" type="pres">
      <dgm:prSet presAssocID="{62611190-108D-4C65-9F1D-E7B5D50E629A}" presName="node" presStyleLbl="node1" presStyleIdx="3" presStyleCnt="5">
        <dgm:presLayoutVars>
          <dgm:bulletEnabled val="1"/>
        </dgm:presLayoutVars>
      </dgm:prSet>
      <dgm:spPr/>
      <dgm:t>
        <a:bodyPr/>
        <a:lstStyle/>
        <a:p>
          <a:endParaRPr lang="ru-RU"/>
        </a:p>
      </dgm:t>
    </dgm:pt>
    <dgm:pt modelId="{213B7AAD-AE38-4A9E-9DF5-9868CF6FF3B0}" type="pres">
      <dgm:prSet presAssocID="{A08FE2EA-2ABC-4D6C-9DB7-7771610BA873}" presName="sibTrans" presStyleCnt="0"/>
      <dgm:spPr/>
    </dgm:pt>
    <dgm:pt modelId="{FBC901C9-EE0B-4289-9F39-0548E1EBF91D}" type="pres">
      <dgm:prSet presAssocID="{58C5800C-7248-4EF2-8BCE-F0CE6CA0AA1F}" presName="node" presStyleLbl="node1" presStyleIdx="4" presStyleCnt="5">
        <dgm:presLayoutVars>
          <dgm:bulletEnabled val="1"/>
        </dgm:presLayoutVars>
      </dgm:prSet>
      <dgm:spPr/>
      <dgm:t>
        <a:bodyPr/>
        <a:lstStyle/>
        <a:p>
          <a:endParaRPr lang="ru-RU"/>
        </a:p>
      </dgm:t>
    </dgm:pt>
  </dgm:ptLst>
  <dgm:cxnLst>
    <dgm:cxn modelId="{BE6236C7-CBC4-45FD-A69E-FFF6F4C6E12C}" srcId="{515582C1-3039-45B3-A5C2-68DC2847B38C}" destId="{58C5800C-7248-4EF2-8BCE-F0CE6CA0AA1F}" srcOrd="4" destOrd="0" parTransId="{BE6C63A4-5ECD-4D6C-9FE6-583BFFEA9BB7}" sibTransId="{80551667-DBCA-4FD8-B4FF-28A34BA4C4D4}"/>
    <dgm:cxn modelId="{5B00DB11-B699-4B81-B673-5DAC8232D236}" type="presOf" srcId="{58C5800C-7248-4EF2-8BCE-F0CE6CA0AA1F}" destId="{FBC901C9-EE0B-4289-9F39-0548E1EBF91D}" srcOrd="0" destOrd="0" presId="urn:microsoft.com/office/officeart/2005/8/layout/default"/>
    <dgm:cxn modelId="{8B23E7D4-A5E6-4D74-A658-EB599511D6E0}" srcId="{515582C1-3039-45B3-A5C2-68DC2847B38C}" destId="{F1F4E8D4-EF9E-4B21-B47E-DC91E5F894ED}" srcOrd="0" destOrd="0" parTransId="{754229E3-F8E2-4591-A5A2-C6DB70C1C42B}" sibTransId="{BD1913FB-CCA6-4B83-9698-2212A677DBB3}"/>
    <dgm:cxn modelId="{4805AEA3-31BC-4B94-A416-30130A198841}" type="presOf" srcId="{3225ECA6-DE0D-4987-91F9-9E6F42A20A0F}" destId="{E48131A2-3E41-4318-B22F-5E98E46ED8FA}" srcOrd="0" destOrd="0" presId="urn:microsoft.com/office/officeart/2005/8/layout/default"/>
    <dgm:cxn modelId="{9BEA7C6D-ACBC-426F-9BD5-86DAC2946661}" srcId="{515582C1-3039-45B3-A5C2-68DC2847B38C}" destId="{62611190-108D-4C65-9F1D-E7B5D50E629A}" srcOrd="3" destOrd="0" parTransId="{295A1FF1-7A14-421C-85E5-5E52A522F4A0}" sibTransId="{A08FE2EA-2ABC-4D6C-9DB7-7771610BA873}"/>
    <dgm:cxn modelId="{BED12249-FD92-4636-8218-2095935E9C02}" type="presOf" srcId="{687BA124-D55B-4C2E-B840-8E19525C6E86}" destId="{C9265F6E-D8C0-4919-BF61-74EE943A2BE5}" srcOrd="0" destOrd="0" presId="urn:microsoft.com/office/officeart/2005/8/layout/default"/>
    <dgm:cxn modelId="{6B27C402-C8FA-4689-97CC-5F9ED25C9B22}" type="presOf" srcId="{F1F4E8D4-EF9E-4B21-B47E-DC91E5F894ED}" destId="{F250DCA3-85A0-427D-8700-D2F4A3986EED}" srcOrd="0" destOrd="0" presId="urn:microsoft.com/office/officeart/2005/8/layout/default"/>
    <dgm:cxn modelId="{53943FCF-9E0D-44D5-9270-5909BEEC3C40}" type="presOf" srcId="{62611190-108D-4C65-9F1D-E7B5D50E629A}" destId="{F4DAFCBB-F3D1-45E7-8B1A-0ECD6B938F8B}" srcOrd="0" destOrd="0" presId="urn:microsoft.com/office/officeart/2005/8/layout/default"/>
    <dgm:cxn modelId="{29CCFBB9-D989-48C1-805C-E55A739E039C}" type="presOf" srcId="{515582C1-3039-45B3-A5C2-68DC2847B38C}" destId="{BBA4D63B-88EB-4320-B786-D02699C5032B}" srcOrd="0" destOrd="0" presId="urn:microsoft.com/office/officeart/2005/8/layout/default"/>
    <dgm:cxn modelId="{B24F0D78-537D-4744-AA9B-C15849182FFC}" srcId="{515582C1-3039-45B3-A5C2-68DC2847B38C}" destId="{3225ECA6-DE0D-4987-91F9-9E6F42A20A0F}" srcOrd="2" destOrd="0" parTransId="{C7B4D001-CA2A-4328-8C83-853B3F29792A}" sibTransId="{50E7DFFC-BB03-4096-B78C-46B20AD8284B}"/>
    <dgm:cxn modelId="{F6BE37C5-B60E-478F-B86E-8C3E1D00AE72}" srcId="{515582C1-3039-45B3-A5C2-68DC2847B38C}" destId="{687BA124-D55B-4C2E-B840-8E19525C6E86}" srcOrd="1" destOrd="0" parTransId="{0D925ADD-B146-4549-9DCC-444B6175AE3A}" sibTransId="{7E822E2B-441B-4B4E-A4B8-CDACD792E901}"/>
    <dgm:cxn modelId="{3D36F510-0446-41A2-A3C6-E91DD9C8AD02}" type="presParOf" srcId="{BBA4D63B-88EB-4320-B786-D02699C5032B}" destId="{F250DCA3-85A0-427D-8700-D2F4A3986EED}" srcOrd="0" destOrd="0" presId="urn:microsoft.com/office/officeart/2005/8/layout/default"/>
    <dgm:cxn modelId="{8DD6F43B-6B2E-425A-B9E9-913C32B80314}" type="presParOf" srcId="{BBA4D63B-88EB-4320-B786-D02699C5032B}" destId="{AE9B4FB2-1CAE-4395-96FD-E731BB771EAE}" srcOrd="1" destOrd="0" presId="urn:microsoft.com/office/officeart/2005/8/layout/default"/>
    <dgm:cxn modelId="{85B9CA9E-98C7-4E5B-90E2-05F318021DE4}" type="presParOf" srcId="{BBA4D63B-88EB-4320-B786-D02699C5032B}" destId="{C9265F6E-D8C0-4919-BF61-74EE943A2BE5}" srcOrd="2" destOrd="0" presId="urn:microsoft.com/office/officeart/2005/8/layout/default"/>
    <dgm:cxn modelId="{AF636EFF-26DF-483C-BB46-8425A4E8B45E}" type="presParOf" srcId="{BBA4D63B-88EB-4320-B786-D02699C5032B}" destId="{37F629F8-F183-4A56-8A30-8C871FA3556B}" srcOrd="3" destOrd="0" presId="urn:microsoft.com/office/officeart/2005/8/layout/default"/>
    <dgm:cxn modelId="{518B29F0-B2FA-4117-A257-E59836CE62F1}" type="presParOf" srcId="{BBA4D63B-88EB-4320-B786-D02699C5032B}" destId="{E48131A2-3E41-4318-B22F-5E98E46ED8FA}" srcOrd="4" destOrd="0" presId="urn:microsoft.com/office/officeart/2005/8/layout/default"/>
    <dgm:cxn modelId="{AE8A12D0-7271-4C52-82AB-0C60DC23A8EE}" type="presParOf" srcId="{BBA4D63B-88EB-4320-B786-D02699C5032B}" destId="{FE1E6C65-E571-498C-A602-6373C44FF10F}" srcOrd="5" destOrd="0" presId="urn:microsoft.com/office/officeart/2005/8/layout/default"/>
    <dgm:cxn modelId="{685F2B04-42B4-4A60-BA47-62F6446CEAE7}" type="presParOf" srcId="{BBA4D63B-88EB-4320-B786-D02699C5032B}" destId="{F4DAFCBB-F3D1-45E7-8B1A-0ECD6B938F8B}" srcOrd="6" destOrd="0" presId="urn:microsoft.com/office/officeart/2005/8/layout/default"/>
    <dgm:cxn modelId="{522E129E-0A86-434D-AC64-0B9BF4D58EF4}" type="presParOf" srcId="{BBA4D63B-88EB-4320-B786-D02699C5032B}" destId="{213B7AAD-AE38-4A9E-9DF5-9868CF6FF3B0}" srcOrd="7" destOrd="0" presId="urn:microsoft.com/office/officeart/2005/8/layout/default"/>
    <dgm:cxn modelId="{890E9451-E7D8-44CC-8DFA-6BC36B1BAF3F}" type="presParOf" srcId="{BBA4D63B-88EB-4320-B786-D02699C5032B}" destId="{FBC901C9-EE0B-4289-9F39-0548E1EBF91D}"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4142DB-5164-4389-A07F-E40D9D5C87CE}" type="datetimeFigureOut">
              <a:rPr lang="ru-RU" smtClean="0"/>
              <a:pPr/>
              <a:t>27.09.2010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356C19-185E-4B3D-AC14-9C65D795E4C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D9EE84EB-F6BA-4AD0-AF42-1710E4E78CE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4EF662E4-00C8-4F4B-AB59-31844E3646E9}"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5225"/>
            <a:ext cx="2133600" cy="47625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5225"/>
            <a:ext cx="2133600" cy="476250"/>
          </a:xfrm>
        </p:spPr>
        <p:txBody>
          <a:bodyPr/>
          <a:lstStyle>
            <a:lvl1pPr>
              <a:defRPr/>
            </a:lvl1pPr>
          </a:lstStyle>
          <a:p>
            <a:fld id="{5F0A4EF7-C8FC-49C9-A893-3F7CD3B9458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EE84EB-F6BA-4AD0-AF42-1710E4E78CE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9EE84EB-F6BA-4AD0-AF42-1710E4E78CE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9EE84EB-F6BA-4AD0-AF42-1710E4E78CE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9EE84EB-F6BA-4AD0-AF42-1710E4E78CE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EE84EB-F6BA-4AD0-AF42-1710E4E78CE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vdivo.ru/images/image022.jpg" TargetMode="External"/><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jpeg"/><Relationship Id="rId7" Type="http://schemas.openxmlformats.org/officeDocument/2006/relationships/image" Target="http://www.vdivo.ru/images/Pastoral.jpg" TargetMode="External"/><Relationship Id="rId2" Type="http://schemas.openxmlformats.org/officeDocument/2006/relationships/image" Target="../media/image9.jpeg"/><Relationship Id="rId1" Type="http://schemas.openxmlformats.org/officeDocument/2006/relationships/slideLayout" Target="../slideLayouts/slideLayout13.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14.jpeg"/><Relationship Id="rId4" Type="http://schemas.openxmlformats.org/officeDocument/2006/relationships/image" Target="http://www.vdivo.ru/images/spasibo0.jpg" TargetMode="External"/><Relationship Id="rId9" Type="http://schemas.openxmlformats.org/officeDocument/2006/relationships/image" Target="http://www.vdivo.ru/images/tiaj_met.jp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u.wikipedia.org/wiki/399_%D0%B3._%D0%B4%D0%BE_%D0%BD._%D1%8D." TargetMode="External"/><Relationship Id="rId2" Type="http://schemas.openxmlformats.org/officeDocument/2006/relationships/hyperlink" Target="http://ru.wikipedia.org/wiki/469_%D0%B3._%D0%B4%D0%BE_%D0%BD._%D1%8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2800" b="1" dirty="0" smtClean="0">
                <a:solidFill>
                  <a:srgbClr val="FF0000"/>
                </a:solidFill>
                <a:latin typeface="Times New Roman" pitchFamily="18" charset="0"/>
                <a:cs typeface="Times New Roman" pitchFamily="18" charset="0"/>
              </a:rPr>
              <a:t>ГОУ СПО МЕДИЦИНСКИЙ КОЛЛЕДЖ №6 ДЕПАРТАМНТА ЗДРАВООХРАНЕНИЯ ГОРОДА МОСКВЫ</a:t>
            </a:r>
            <a:endParaRPr lang="ru-RU" sz="2800" b="1"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Autofit/>
          </a:bodyPr>
          <a:lstStyle/>
          <a:p>
            <a:pPr algn="ctr"/>
            <a:r>
              <a:rPr lang="ru-RU" sz="3200" b="1" dirty="0" smtClean="0">
                <a:solidFill>
                  <a:srgbClr val="0070C0"/>
                </a:solidFill>
                <a:latin typeface="Times New Roman" pitchFamily="18" charset="0"/>
                <a:cs typeface="Times New Roman" pitchFamily="18" charset="0"/>
              </a:rPr>
              <a:t>Классный час</a:t>
            </a:r>
          </a:p>
          <a:p>
            <a:pPr algn="ctr"/>
            <a:r>
              <a:rPr lang="ru-RU" sz="3200" b="1" dirty="0" smtClean="0">
                <a:solidFill>
                  <a:srgbClr val="0070C0"/>
                </a:solidFill>
                <a:latin typeface="Times New Roman" pitchFamily="18" charset="0"/>
                <a:cs typeface="Times New Roman" pitchFamily="18" charset="0"/>
              </a:rPr>
              <a:t>в </a:t>
            </a:r>
            <a:r>
              <a:rPr lang="ru-RU" sz="3200" b="1" dirty="0" smtClean="0">
                <a:solidFill>
                  <a:srgbClr val="0070C0"/>
                </a:solidFill>
                <a:latin typeface="Times New Roman" pitchFamily="18" charset="0"/>
                <a:cs typeface="Times New Roman" pitchFamily="18" charset="0"/>
              </a:rPr>
              <a:t>105 </a:t>
            </a:r>
            <a:r>
              <a:rPr lang="ru-RU" sz="3200" b="1" dirty="0" smtClean="0">
                <a:solidFill>
                  <a:srgbClr val="0070C0"/>
                </a:solidFill>
                <a:latin typeface="Times New Roman" pitchFamily="18" charset="0"/>
                <a:cs typeface="Times New Roman" pitchFamily="18" charset="0"/>
              </a:rPr>
              <a:t>группе</a:t>
            </a:r>
          </a:p>
          <a:p>
            <a:pPr algn="ctr"/>
            <a:r>
              <a:rPr lang="ru-RU" sz="3200" b="1" dirty="0" smtClean="0">
                <a:solidFill>
                  <a:srgbClr val="0070C0"/>
                </a:solidFill>
                <a:latin typeface="Times New Roman" pitchFamily="18" charset="0"/>
                <a:cs typeface="Times New Roman" pitchFamily="18" charset="0"/>
              </a:rPr>
              <a:t>Тема: « Слова, от которых не кружится голова»</a:t>
            </a:r>
          </a:p>
          <a:p>
            <a:pPr algn="ctr"/>
            <a:r>
              <a:rPr lang="ru-RU" sz="3200" b="1" dirty="0" smtClean="0">
                <a:solidFill>
                  <a:srgbClr val="0070C0"/>
                </a:solidFill>
                <a:latin typeface="Times New Roman" pitchFamily="18" charset="0"/>
                <a:cs typeface="Times New Roman" pitchFamily="18" charset="0"/>
              </a:rPr>
              <a:t>Автор: преподаватель Пчёлина Л.Г.</a:t>
            </a:r>
            <a:endParaRPr lang="ru-RU" sz="3200" b="1" dirty="0">
              <a:solidFill>
                <a:srgbClr val="0070C0"/>
              </a:solidFill>
              <a:latin typeface="Times New Roman" pitchFamily="18" charset="0"/>
              <a:cs typeface="Times New Roman" pitchFamily="18" charset="0"/>
            </a:endParaRPr>
          </a:p>
        </p:txBody>
      </p:sp>
      <p:pic>
        <p:nvPicPr>
          <p:cNvPr id="1026" name="Picture 2" descr="C:\Documents and Settings\User\Local Settings\Temporary Internet Files\Content.IE5\TIGAI86K\MCj04235830000[1].wmf"/>
          <p:cNvPicPr>
            <a:picLocks noChangeAspect="1" noChangeArrowheads="1"/>
          </p:cNvPicPr>
          <p:nvPr/>
        </p:nvPicPr>
        <p:blipFill>
          <a:blip r:embed="rId2"/>
          <a:srcRect/>
          <a:stretch>
            <a:fillRect/>
          </a:stretch>
        </p:blipFill>
        <p:spPr bwMode="auto">
          <a:xfrm>
            <a:off x="7000892" y="4786322"/>
            <a:ext cx="1827213" cy="1631950"/>
          </a:xfrm>
          <a:prstGeom prst="rect">
            <a:avLst/>
          </a:prstGeom>
          <a:noFill/>
        </p:spPr>
      </p:pic>
      <p:pic>
        <p:nvPicPr>
          <p:cNvPr id="1027" name="Picture 3" descr="C:\Documents and Settings\User\Local Settings\Temporary Internet Files\Content.IE5\J931BNUQ\MCj04398190000[1].png"/>
          <p:cNvPicPr>
            <a:picLocks noChangeAspect="1" noChangeArrowheads="1"/>
          </p:cNvPicPr>
          <p:nvPr/>
        </p:nvPicPr>
        <p:blipFill>
          <a:blip r:embed="rId3"/>
          <a:srcRect/>
          <a:stretch>
            <a:fillRect/>
          </a:stretch>
        </p:blipFill>
        <p:spPr bwMode="auto">
          <a:xfrm>
            <a:off x="1357290" y="4286256"/>
            <a:ext cx="2743200" cy="2743200"/>
          </a:xfrm>
          <a:prstGeom prst="rect">
            <a:avLst/>
          </a:prstGeom>
          <a:noFill/>
        </p:spPr>
      </p:pic>
      <p:sp>
        <p:nvSpPr>
          <p:cNvPr id="6" name="Номер слайда 5"/>
          <p:cNvSpPr>
            <a:spLocks noGrp="1"/>
          </p:cNvSpPr>
          <p:nvPr>
            <p:ph type="sldNum" sz="quarter" idx="12"/>
          </p:nvPr>
        </p:nvSpPr>
        <p:spPr/>
        <p:txBody>
          <a:bodyPr/>
          <a:lstStyle/>
          <a:p>
            <a:fld id="{D9EE84EB-F6BA-4AD0-AF42-1710E4E78CE8}" type="slidenum">
              <a:rPr lang="ru-RU" smtClean="0"/>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Потом пришли иные времена. Грубая брань зазвучала сначала в кабаках, а потом выплеснулась на улицы городов. В XIX веке сквернословие постепенно из ругани превратилось в основу языка фабричных рабочих и мастеровых. В дневниках знатока русской души писателя Федора Михайловича Достоевского есть великолепная зарисовка. Группа мастеровых, среди которых Достоевский случайно оказался, в течение получаса передавала «...все мысли, ощущения и даже целые глубокие рассуждения одним лишь названием этого существительного, до крайности к тому же немногосложного».</a:t>
            </a:r>
            <a:br>
              <a:rPr lang="ru-RU" dirty="0" smtClean="0"/>
            </a:b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Позднее, в начале 20 века, после революции 1917 года власть захватили рабочие и крестьяне, тогда как большая часть </a:t>
            </a:r>
            <a:r>
              <a:rPr lang="ru-RU" dirty="0" err="1" smtClean="0"/>
              <a:t>интеллегенции</a:t>
            </a:r>
            <a:r>
              <a:rPr lang="ru-RU" dirty="0" smtClean="0"/>
              <a:t> эмигрировала из России.  Господство «красного террора» было сопряжено с множеством гонений и арестов, увеличивалось количество тюрем, что также создавало благоприятные условия для распространения матерной брани. </a:t>
            </a:r>
          </a:p>
          <a:p>
            <a:r>
              <a:rPr lang="ru-RU" dirty="0" smtClean="0"/>
              <a:t>Разрушались церкви по всей стране, а вместе с ними и прежние морально-нравственные устои.   Тем не менее,  в приличных семьях сквернословие никогда не считалось доблестью, поскольку оно лишь  отражает скудость лексического запаса говорящего, неумение ориентироваться в ситуации наивысшего эмоционального подъема (радости или гнева).</a:t>
            </a:r>
          </a:p>
          <a:p>
            <a:pPr>
              <a:buNone/>
            </a:pP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Сквернословие и здоровье</a:t>
            </a:r>
            <a:r>
              <a:rPr lang="ru-RU" dirty="0" smtClean="0"/>
              <a:t>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      Наше тело примерно на 80 процентов состоит из воды. Учеными было доказано, что под действием звуков, в том числе и человеческой речи, молекулы воды начинают выстраиваться в сложные структуры. И в зависимости от ритма и смысловой нагрузки эти структуры могут лечить или, наоборот, отравлять организм. </a:t>
            </a:r>
            <a:br>
              <a:rPr lang="ru-RU" dirty="0" smtClean="0"/>
            </a:br>
            <a:r>
              <a:rPr lang="ru-RU" dirty="0" smtClean="0"/>
              <a:t/>
            </a:r>
            <a:br>
              <a:rPr lang="ru-RU" dirty="0" smtClean="0"/>
            </a:br>
            <a:r>
              <a:rPr lang="ru-RU" dirty="0" smtClean="0"/>
              <a:t>В XX веке японский ученый </a:t>
            </a:r>
            <a:r>
              <a:rPr lang="ru-RU" dirty="0" err="1" smtClean="0"/>
              <a:t>Масару</a:t>
            </a:r>
            <a:r>
              <a:rPr lang="ru-RU" dirty="0" smtClean="0"/>
              <a:t> </a:t>
            </a:r>
            <a:r>
              <a:rPr lang="ru-RU" dirty="0" err="1" smtClean="0"/>
              <a:t>Эмото</a:t>
            </a:r>
            <a:r>
              <a:rPr lang="ru-RU" dirty="0" smtClean="0"/>
              <a:t> научно доказал, что вода не только воспринимает информацию, но может меняться под воздействием слова и даже мысли. С помощью новейшего оборудования он смог заморозить и сфотографировать воду под микроскопом. То, что он разглядел на молекулярном уровне, его поразило. На фото предстали в основном кристаллы разной формы и четкости — с виду очень похожие на снежинки. </a:t>
            </a:r>
            <a:br>
              <a:rPr lang="ru-RU" dirty="0" smtClean="0"/>
            </a:b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sz="4000">
                <a:solidFill>
                  <a:srgbClr val="FF66CC"/>
                </a:solidFill>
              </a:rPr>
              <a:t>Влияние слов на структуру воды</a:t>
            </a:r>
          </a:p>
        </p:txBody>
      </p:sp>
      <p:sp>
        <p:nvSpPr>
          <p:cNvPr id="14339" name="Rectangle 3"/>
          <p:cNvSpPr>
            <a:spLocks noGrp="1" noChangeArrowheads="1"/>
          </p:cNvSpPr>
          <p:nvPr>
            <p:ph type="body" sz="half" idx="1"/>
          </p:nvPr>
        </p:nvSpPr>
        <p:spPr>
          <a:xfrm>
            <a:off x="395288" y="1484313"/>
            <a:ext cx="4038600" cy="4525962"/>
          </a:xfrm>
        </p:spPr>
        <p:txBody>
          <a:bodyPr/>
          <a:lstStyle/>
          <a:p>
            <a:pPr marL="0" indent="0">
              <a:buFont typeface="Wingdings" pitchFamily="2" charset="2"/>
              <a:buNone/>
              <a:tabLst>
                <a:tab pos="0" algn="l"/>
              </a:tabLst>
            </a:pPr>
            <a:r>
              <a:rPr lang="ru-RU" sz="1800">
                <a:solidFill>
                  <a:srgbClr val="FFFFFF"/>
                </a:solidFill>
              </a:rPr>
              <a:t>Слово «Любовь»(произнесенное на английском) </a:t>
            </a:r>
          </a:p>
          <a:p>
            <a:pPr marL="0" indent="0">
              <a:buFont typeface="Wingdings" pitchFamily="2" charset="2"/>
              <a:buNone/>
              <a:tabLst>
                <a:tab pos="0" algn="l"/>
              </a:tabLst>
            </a:pPr>
            <a:endParaRPr lang="ru-RU" sz="1800">
              <a:solidFill>
                <a:srgbClr val="FFFFFF"/>
              </a:solidFill>
            </a:endParaRPr>
          </a:p>
        </p:txBody>
      </p:sp>
      <p:pic>
        <p:nvPicPr>
          <p:cNvPr id="14340" name="Picture 4" descr="http://www.vdivo.ru/images/image022.jpg"/>
          <p:cNvPicPr>
            <a:picLocks noGrp="1" noChangeAspect="1" noChangeArrowheads="1"/>
          </p:cNvPicPr>
          <p:nvPr>
            <p:ph sz="half" idx="2"/>
          </p:nvPr>
        </p:nvPicPr>
        <p:blipFill>
          <a:blip r:embed="rId2" r:link="rId3"/>
          <a:srcRect/>
          <a:stretch>
            <a:fillRect/>
          </a:stretch>
        </p:blipFill>
        <p:spPr>
          <a:xfrm>
            <a:off x="755650" y="2924175"/>
            <a:ext cx="2951163" cy="2597150"/>
          </a:xfrm>
          <a:noFill/>
          <a:ln/>
        </p:spPr>
      </p:pic>
      <p:sp>
        <p:nvSpPr>
          <p:cNvPr id="14342" name="Rectangle 6"/>
          <p:cNvSpPr>
            <a:spLocks noChangeArrowheads="1"/>
          </p:cNvSpPr>
          <p:nvPr/>
        </p:nvSpPr>
        <p:spPr bwMode="auto">
          <a:xfrm>
            <a:off x="3062288" y="2663825"/>
            <a:ext cx="1982787" cy="1524000"/>
          </a:xfrm>
          <a:prstGeom prst="rect">
            <a:avLst/>
          </a:prstGeom>
          <a:noFill/>
          <a:ln w="9525">
            <a:noFill/>
            <a:miter lim="800000"/>
            <a:headEnd/>
            <a:tailEnd/>
          </a:ln>
          <a:effectLst/>
        </p:spPr>
        <p:txBody>
          <a:bodyPr wrap="none" anchor="ctr">
            <a:spAutoFit/>
          </a:bodyPr>
          <a:lstStyle/>
          <a:p>
            <a:endParaRPr lang="ru-RU" sz="1000">
              <a:cs typeface="Arial" charset="0"/>
            </a:endParaRPr>
          </a:p>
          <a:p>
            <a:pPr eaLnBrk="0" hangingPunct="0"/>
            <a:r>
              <a:rPr lang="ru-RU" sz="1000">
                <a:cs typeface="Arial" charset="0"/>
              </a:rPr>
              <a:t>  </a:t>
            </a:r>
            <a:r>
              <a:rPr lang="ru-RU" sz="8400">
                <a:cs typeface="Arial" charset="0"/>
              </a:rPr>
              <a:t> </a:t>
            </a:r>
            <a:r>
              <a:rPr lang="ru-RU" sz="1000">
                <a:cs typeface="Arial" charset="0"/>
              </a:rPr>
              <a:t>                                         </a:t>
            </a:r>
          </a:p>
        </p:txBody>
      </p:sp>
      <p:pic>
        <p:nvPicPr>
          <p:cNvPr id="14343" name="Picture 7" descr="image023"/>
          <p:cNvPicPr>
            <a:picLocks noChangeAspect="1" noChangeArrowheads="1"/>
          </p:cNvPicPr>
          <p:nvPr/>
        </p:nvPicPr>
        <p:blipFill>
          <a:blip r:embed="rId4"/>
          <a:srcRect/>
          <a:stretch>
            <a:fillRect/>
          </a:stretch>
        </p:blipFill>
        <p:spPr bwMode="auto">
          <a:xfrm>
            <a:off x="5219700" y="2852738"/>
            <a:ext cx="3071813" cy="2757487"/>
          </a:xfrm>
          <a:prstGeom prst="rect">
            <a:avLst/>
          </a:prstGeom>
          <a:noFill/>
        </p:spPr>
      </p:pic>
      <p:sp>
        <p:nvSpPr>
          <p:cNvPr id="14344" name="Rectangle 8"/>
          <p:cNvSpPr>
            <a:spLocks noChangeArrowheads="1"/>
          </p:cNvSpPr>
          <p:nvPr/>
        </p:nvSpPr>
        <p:spPr bwMode="auto">
          <a:xfrm>
            <a:off x="4572000" y="1484313"/>
            <a:ext cx="3984625" cy="641350"/>
          </a:xfrm>
          <a:prstGeom prst="rect">
            <a:avLst/>
          </a:prstGeom>
          <a:noFill/>
          <a:ln w="9525">
            <a:noFill/>
            <a:miter lim="800000"/>
            <a:headEnd/>
            <a:tailEnd/>
          </a:ln>
          <a:effectLst/>
        </p:spPr>
        <p:txBody>
          <a:bodyPr>
            <a:spAutoFit/>
          </a:bodyPr>
          <a:lstStyle/>
          <a:p>
            <a:r>
              <a:rPr lang="ru-RU"/>
              <a:t>Слово «Любовь» (произнесенное на японском)</a:t>
            </a:r>
          </a:p>
        </p:txBody>
      </p:sp>
      <p:sp>
        <p:nvSpPr>
          <p:cNvPr id="8" name="Номер слайда 7"/>
          <p:cNvSpPr>
            <a:spLocks noGrp="1"/>
          </p:cNvSpPr>
          <p:nvPr>
            <p:ph type="sldNum" sz="quarter" idx="12"/>
          </p:nvPr>
        </p:nvSpPr>
        <p:spPr/>
        <p:txBody>
          <a:bodyPr/>
          <a:lstStyle/>
          <a:p>
            <a:fld id="{4EF662E4-00C8-4F4B-AB59-31844E3646E9}"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2" name="Picture 8" descr="ubiu0000"/>
          <p:cNvPicPr>
            <a:picLocks noGrp="1" noChangeAspect="1" noChangeArrowheads="1"/>
          </p:cNvPicPr>
          <p:nvPr>
            <p:ph type="title"/>
          </p:nvPr>
        </p:nvPicPr>
        <p:blipFill>
          <a:blip r:embed="rId2"/>
          <a:srcRect/>
          <a:stretch>
            <a:fillRect/>
          </a:stretch>
        </p:blipFill>
        <p:spPr>
          <a:xfrm>
            <a:off x="6156325" y="4149725"/>
            <a:ext cx="2808288" cy="2398713"/>
          </a:xfrm>
          <a:noFill/>
          <a:ln/>
        </p:spPr>
      </p:pic>
      <p:sp>
        <p:nvSpPr>
          <p:cNvPr id="16387" name="Rectangle 3"/>
          <p:cNvSpPr>
            <a:spLocks noGrp="1" noChangeArrowheads="1"/>
          </p:cNvSpPr>
          <p:nvPr>
            <p:ph type="body" sz="half" idx="1"/>
          </p:nvPr>
        </p:nvSpPr>
        <p:spPr>
          <a:xfrm>
            <a:off x="2195513" y="260350"/>
            <a:ext cx="4038600" cy="4525963"/>
          </a:xfrm>
        </p:spPr>
        <p:txBody>
          <a:bodyPr/>
          <a:lstStyle/>
          <a:p>
            <a:pPr algn="ctr">
              <a:buFont typeface="Wingdings" pitchFamily="2" charset="2"/>
              <a:buNone/>
            </a:pPr>
            <a:r>
              <a:rPr lang="ru-RU" sz="2400">
                <a:solidFill>
                  <a:srgbClr val="FF6600"/>
                </a:solidFill>
              </a:rPr>
              <a:t>          Слово «Спасибо»</a:t>
            </a:r>
            <a:r>
              <a:rPr lang="ru-RU" sz="2800"/>
              <a:t> </a:t>
            </a:r>
          </a:p>
          <a:p>
            <a:pPr>
              <a:buFont typeface="Wingdings" pitchFamily="2" charset="2"/>
              <a:buNone/>
            </a:pPr>
            <a:endParaRPr lang="ru-RU" sz="2800"/>
          </a:p>
        </p:txBody>
      </p:sp>
      <p:pic>
        <p:nvPicPr>
          <p:cNvPr id="16388" name="Picture 4" descr="http://www.vdivo.ru/images/spasibo0.jpg"/>
          <p:cNvPicPr>
            <a:picLocks noGrp="1" noChangeAspect="1" noChangeArrowheads="1"/>
          </p:cNvPicPr>
          <p:nvPr>
            <p:ph sz="quarter" idx="2"/>
          </p:nvPr>
        </p:nvPicPr>
        <p:blipFill>
          <a:blip r:embed="rId3" r:link="rId4"/>
          <a:srcRect/>
          <a:stretch>
            <a:fillRect/>
          </a:stretch>
        </p:blipFill>
        <p:spPr>
          <a:xfrm>
            <a:off x="3635375" y="908050"/>
            <a:ext cx="1871663" cy="2447925"/>
          </a:xfrm>
          <a:noFill/>
          <a:ln/>
        </p:spPr>
      </p:pic>
      <p:sp>
        <p:nvSpPr>
          <p:cNvPr id="16391" name="Rectangle 7"/>
          <p:cNvSpPr>
            <a:spLocks noChangeArrowheads="1"/>
          </p:cNvSpPr>
          <p:nvPr/>
        </p:nvSpPr>
        <p:spPr bwMode="auto">
          <a:xfrm>
            <a:off x="6372225" y="3429000"/>
            <a:ext cx="2366963" cy="366713"/>
          </a:xfrm>
          <a:prstGeom prst="rect">
            <a:avLst/>
          </a:prstGeom>
          <a:noFill/>
          <a:ln w="9525">
            <a:noFill/>
            <a:miter lim="800000"/>
            <a:headEnd/>
            <a:tailEnd/>
          </a:ln>
          <a:effectLst/>
        </p:spPr>
        <p:txBody>
          <a:bodyPr wrap="none">
            <a:spAutoFit/>
          </a:bodyPr>
          <a:lstStyle/>
          <a:p>
            <a:r>
              <a:rPr lang="ru-RU">
                <a:solidFill>
                  <a:srgbClr val="003366"/>
                </a:solidFill>
                <a:effectLst>
                  <a:outerShdw blurRad="38100" dist="38100" dir="2700000" algn="tl">
                    <a:srgbClr val="000000"/>
                  </a:outerShdw>
                </a:effectLst>
              </a:rPr>
              <a:t>Слова «Я убью вас»</a:t>
            </a:r>
          </a:p>
        </p:txBody>
      </p:sp>
      <p:sp>
        <p:nvSpPr>
          <p:cNvPr id="16393" name="Rectangle 9"/>
          <p:cNvSpPr>
            <a:spLocks noChangeArrowheads="1"/>
          </p:cNvSpPr>
          <p:nvPr/>
        </p:nvSpPr>
        <p:spPr bwMode="auto">
          <a:xfrm>
            <a:off x="468313" y="3182938"/>
            <a:ext cx="2376487" cy="2438400"/>
          </a:xfrm>
          <a:prstGeom prst="rect">
            <a:avLst/>
          </a:prstGeom>
          <a:noFill/>
          <a:ln w="9525">
            <a:noFill/>
            <a:miter lim="800000"/>
            <a:headEnd/>
            <a:tailEnd/>
          </a:ln>
          <a:effectLst/>
        </p:spPr>
        <p:txBody>
          <a:bodyPr anchor="ctr">
            <a:spAutoFit/>
          </a:bodyPr>
          <a:lstStyle/>
          <a:p>
            <a:pPr algn="ctr"/>
            <a:r>
              <a:rPr lang="ru-RU" sz="2000" b="1">
                <a:solidFill>
                  <a:srgbClr val="003366"/>
                </a:solidFill>
                <a:cs typeface="Arial" charset="0"/>
              </a:rPr>
              <a:t>Слово «Адольф Гитлер» </a:t>
            </a:r>
          </a:p>
          <a:p>
            <a:pPr eaLnBrk="0" hangingPunct="0"/>
            <a:r>
              <a:rPr lang="ru-RU" sz="1000">
                <a:cs typeface="Arial" charset="0"/>
              </a:rPr>
              <a:t>  </a:t>
            </a:r>
            <a:r>
              <a:rPr lang="ru-RU" sz="11400">
                <a:cs typeface="Arial" charset="0"/>
              </a:rPr>
              <a:t> </a:t>
            </a:r>
            <a:r>
              <a:rPr lang="ru-RU" sz="1000">
                <a:cs typeface="Arial" charset="0"/>
              </a:rPr>
              <a:t>                                  </a:t>
            </a:r>
          </a:p>
        </p:txBody>
      </p:sp>
      <p:pic>
        <p:nvPicPr>
          <p:cNvPr id="16394" name="Picture 10" descr="gitler00"/>
          <p:cNvPicPr>
            <a:picLocks noChangeAspect="1" noChangeArrowheads="1"/>
          </p:cNvPicPr>
          <p:nvPr/>
        </p:nvPicPr>
        <p:blipFill>
          <a:blip r:embed="rId5"/>
          <a:srcRect/>
          <a:stretch>
            <a:fillRect/>
          </a:stretch>
        </p:blipFill>
        <p:spPr bwMode="auto">
          <a:xfrm>
            <a:off x="755650" y="4149725"/>
            <a:ext cx="1681163" cy="2457450"/>
          </a:xfrm>
          <a:prstGeom prst="rect">
            <a:avLst/>
          </a:prstGeom>
          <a:noFill/>
        </p:spPr>
      </p:pic>
      <p:pic>
        <p:nvPicPr>
          <p:cNvPr id="16397" name="Picture 13" descr="http://www.vdivo.ru/images/Pastoral.jpg"/>
          <p:cNvPicPr>
            <a:picLocks noGrp="1" noChangeAspect="1" noChangeArrowheads="1"/>
          </p:cNvPicPr>
          <p:nvPr>
            <p:ph sz="quarter" idx="3"/>
          </p:nvPr>
        </p:nvPicPr>
        <p:blipFill>
          <a:blip r:embed="rId6" r:link="rId7"/>
          <a:srcRect/>
          <a:stretch>
            <a:fillRect/>
          </a:stretch>
        </p:blipFill>
        <p:spPr>
          <a:xfrm>
            <a:off x="611188" y="981075"/>
            <a:ext cx="2016125" cy="1985963"/>
          </a:xfrm>
          <a:noFill/>
          <a:ln/>
        </p:spPr>
      </p:pic>
      <p:sp>
        <p:nvSpPr>
          <p:cNvPr id="16399" name="Rectangle 15"/>
          <p:cNvSpPr>
            <a:spLocks noChangeArrowheads="1"/>
          </p:cNvSpPr>
          <p:nvPr/>
        </p:nvSpPr>
        <p:spPr bwMode="auto">
          <a:xfrm>
            <a:off x="323850" y="260350"/>
            <a:ext cx="2339975" cy="366713"/>
          </a:xfrm>
          <a:prstGeom prst="rect">
            <a:avLst/>
          </a:prstGeom>
          <a:noFill/>
          <a:ln w="9525">
            <a:noFill/>
            <a:miter lim="800000"/>
            <a:headEnd/>
            <a:tailEnd/>
          </a:ln>
          <a:effectLst/>
        </p:spPr>
        <p:txBody>
          <a:bodyPr wrap="none" anchor="ctr">
            <a:spAutoFit/>
          </a:bodyPr>
          <a:lstStyle/>
          <a:p>
            <a:r>
              <a:rPr lang="ru-RU">
                <a:solidFill>
                  <a:srgbClr val="66FF66"/>
                </a:solidFill>
              </a:rPr>
              <a:t>Pastorale Бетховена</a:t>
            </a:r>
          </a:p>
        </p:txBody>
      </p:sp>
      <p:pic>
        <p:nvPicPr>
          <p:cNvPr id="16400" name="Picture 16" descr="http://www.vdivo.ru/images/tiaj_met.jpg"/>
          <p:cNvPicPr>
            <a:picLocks noChangeAspect="1" noChangeArrowheads="1"/>
          </p:cNvPicPr>
          <p:nvPr/>
        </p:nvPicPr>
        <p:blipFill>
          <a:blip r:embed="rId8" r:link="rId9"/>
          <a:srcRect/>
          <a:stretch>
            <a:fillRect/>
          </a:stretch>
        </p:blipFill>
        <p:spPr bwMode="auto">
          <a:xfrm>
            <a:off x="6732588" y="1052513"/>
            <a:ext cx="2087562" cy="1920875"/>
          </a:xfrm>
          <a:prstGeom prst="rect">
            <a:avLst/>
          </a:prstGeom>
          <a:noFill/>
          <a:ln w="9525">
            <a:noFill/>
            <a:miter lim="800000"/>
            <a:headEnd/>
            <a:tailEnd/>
          </a:ln>
        </p:spPr>
      </p:pic>
      <p:sp>
        <p:nvSpPr>
          <p:cNvPr id="16401" name="Rectangle 17"/>
          <p:cNvSpPr>
            <a:spLocks noChangeArrowheads="1"/>
          </p:cNvSpPr>
          <p:nvPr/>
        </p:nvSpPr>
        <p:spPr bwMode="auto">
          <a:xfrm>
            <a:off x="6588125" y="333375"/>
            <a:ext cx="2128838" cy="366713"/>
          </a:xfrm>
          <a:prstGeom prst="rect">
            <a:avLst/>
          </a:prstGeom>
          <a:noFill/>
          <a:ln w="9525">
            <a:noFill/>
            <a:miter lim="800000"/>
            <a:headEnd/>
            <a:tailEnd/>
          </a:ln>
          <a:effectLst/>
        </p:spPr>
        <p:txBody>
          <a:bodyPr wrap="none" anchor="ctr">
            <a:spAutoFit/>
          </a:bodyPr>
          <a:lstStyle/>
          <a:p>
            <a:r>
              <a:rPr lang="ru-RU">
                <a:solidFill>
                  <a:srgbClr val="808000"/>
                </a:solidFill>
              </a:rPr>
              <a:t>       </a:t>
            </a:r>
            <a:r>
              <a:rPr lang="ru-RU" b="1">
                <a:solidFill>
                  <a:srgbClr val="FF9900"/>
                </a:solidFill>
              </a:rPr>
              <a:t>Тяжелый рок</a:t>
            </a:r>
          </a:p>
        </p:txBody>
      </p:sp>
      <p:sp>
        <p:nvSpPr>
          <p:cNvPr id="16402" name="Rectangle 18"/>
          <p:cNvSpPr>
            <a:spLocks noChangeArrowheads="1"/>
          </p:cNvSpPr>
          <p:nvPr/>
        </p:nvSpPr>
        <p:spPr bwMode="auto">
          <a:xfrm>
            <a:off x="3563938" y="2906713"/>
            <a:ext cx="1773237" cy="1295400"/>
          </a:xfrm>
          <a:prstGeom prst="rect">
            <a:avLst/>
          </a:prstGeom>
          <a:noFill/>
          <a:ln w="9525">
            <a:noFill/>
            <a:miter lim="800000"/>
            <a:headEnd/>
            <a:tailEnd/>
          </a:ln>
          <a:effectLst/>
        </p:spPr>
        <p:txBody>
          <a:bodyPr anchor="ctr">
            <a:spAutoFit/>
          </a:bodyPr>
          <a:lstStyle/>
          <a:p>
            <a:r>
              <a:rPr lang="ru-RU" sz="7900">
                <a:cs typeface="Arial" charset="0"/>
              </a:rPr>
              <a:t> </a:t>
            </a:r>
            <a:r>
              <a:rPr lang="ru-RU" sz="1000">
                <a:cs typeface="Arial" charset="0"/>
              </a:rPr>
              <a:t>                                  </a:t>
            </a:r>
          </a:p>
        </p:txBody>
      </p:sp>
      <p:pic>
        <p:nvPicPr>
          <p:cNvPr id="16403" name="Picture 19" descr="Kawachi0"/>
          <p:cNvPicPr>
            <a:picLocks noChangeAspect="1" noChangeArrowheads="1"/>
          </p:cNvPicPr>
          <p:nvPr/>
        </p:nvPicPr>
        <p:blipFill>
          <a:blip r:embed="rId10"/>
          <a:srcRect/>
          <a:stretch>
            <a:fillRect/>
          </a:stretch>
        </p:blipFill>
        <p:spPr bwMode="auto">
          <a:xfrm>
            <a:off x="3492500" y="4437063"/>
            <a:ext cx="1900238" cy="1944687"/>
          </a:xfrm>
          <a:prstGeom prst="rect">
            <a:avLst/>
          </a:prstGeom>
          <a:noFill/>
        </p:spPr>
      </p:pic>
      <p:sp>
        <p:nvSpPr>
          <p:cNvPr id="16404" name="Rectangle 20"/>
          <p:cNvSpPr>
            <a:spLocks noChangeArrowheads="1"/>
          </p:cNvSpPr>
          <p:nvPr/>
        </p:nvSpPr>
        <p:spPr bwMode="auto">
          <a:xfrm>
            <a:off x="2916238" y="3933825"/>
            <a:ext cx="3054350" cy="366713"/>
          </a:xfrm>
          <a:prstGeom prst="rect">
            <a:avLst/>
          </a:prstGeom>
          <a:noFill/>
          <a:ln w="9525">
            <a:noFill/>
            <a:miter lim="800000"/>
            <a:headEnd/>
            <a:tailEnd/>
          </a:ln>
          <a:effectLst/>
        </p:spPr>
        <p:txBody>
          <a:bodyPr wrap="none">
            <a:spAutoFit/>
          </a:bodyPr>
          <a:lstStyle/>
          <a:p>
            <a:r>
              <a:rPr lang="ru-RU">
                <a:solidFill>
                  <a:srgbClr val="FFFF00"/>
                </a:solidFill>
              </a:rPr>
              <a:t>Kawachi - народный танец</a:t>
            </a:r>
            <a:r>
              <a:rPr lang="ru-RU"/>
              <a:t> </a:t>
            </a:r>
          </a:p>
        </p:txBody>
      </p:sp>
      <p:sp>
        <p:nvSpPr>
          <p:cNvPr id="15" name="Номер слайда 14"/>
          <p:cNvSpPr>
            <a:spLocks noGrp="1"/>
          </p:cNvSpPr>
          <p:nvPr>
            <p:ph type="sldNum" sz="quarter" idx="12"/>
          </p:nvPr>
        </p:nvSpPr>
        <p:spPr/>
        <p:txBody>
          <a:bodyPr/>
          <a:lstStyle/>
          <a:p>
            <a:fld id="{5F0A4EF7-C8FC-49C9-A893-3F7CD3B9458B}"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Воде перед заморозкой говорили разные слова на многих языках или воздействовали на нее музыкой. Выяснилось, что форма кристаллов отражает удивительные свойства воды. Ученый сделал вывод, что похвала влияет на воду лучше, чем просьба или требование, а сквернословие не способно породить гармоничную красоту. (СЛАЙДЫ) </a:t>
            </a:r>
            <a:br>
              <a:rPr lang="ru-RU" dirty="0" smtClean="0"/>
            </a:br>
            <a:r>
              <a:rPr lang="ru-RU" dirty="0" smtClean="0"/>
              <a:t/>
            </a:r>
            <a:br>
              <a:rPr lang="ru-RU" dirty="0" smtClean="0"/>
            </a:br>
            <a:r>
              <a:rPr lang="ru-RU" dirty="0" smtClean="0"/>
              <a:t>Как видите, слова с негативным смыслом даже не образуют форму, а положительно заряженная вода имеет красивые, четкие кристаллы. Если мысли и слова могут делать такое с водой, что же они способны сотворить с человеком! </a:t>
            </a:r>
            <a:br>
              <a:rPr lang="ru-RU" dirty="0" smtClean="0"/>
            </a:b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Сквернословие наносит вред не только духовному, но и физическому здоровью человека. Ученые Российской академии наук пришли к ошеломляющему выводу, что при помощи словесных </a:t>
            </a:r>
            <a:r>
              <a:rPr lang="ru-RU" dirty="0" err="1" smtClean="0"/>
              <a:t>мыслеобразов</a:t>
            </a:r>
            <a:r>
              <a:rPr lang="ru-RU" dirty="0" smtClean="0"/>
              <a:t> человек созидает или разрушает свой наследственный аппарат. Оказывается, ДНК способна воспринимать человеческую речь и читаемый текст по электромагнитным каналам. Одни сообщения </a:t>
            </a:r>
            <a:r>
              <a:rPr lang="ru-RU" dirty="0" err="1" smtClean="0"/>
              <a:t>оздоравливают</a:t>
            </a:r>
            <a:r>
              <a:rPr lang="ru-RU" dirty="0" smtClean="0"/>
              <a:t> гены, другие травмируют, подобно радиации. Например, добрые слова молитвы пробуждают резервные возможности генетического аппарата, а проклятия, матерщина вызывают мутации, ведущие к вырождению. Любое произнесенное слово не что иное, как волновая генетическая программа, влияющая на нашу жизнь и жизнь наших потомков. </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Другая группа ученых под руководством доктора биологических наук И.Б. Белявского семнадцать лет занималась проблемой сквернословия. Они доказали, что заядлые </a:t>
            </a:r>
            <a:r>
              <a:rPr lang="ru-RU" dirty="0" err="1" smtClean="0"/>
              <a:t>матерщинники</a:t>
            </a:r>
            <a:r>
              <a:rPr lang="ru-RU" dirty="0" smtClean="0"/>
              <a:t> живут намного меньше, чем те, кто не сквернословит, потому что в их клетках очень быстро наступают возрастные изменения и проявляются различные болезни. </a:t>
            </a:r>
            <a:br>
              <a:rPr lang="ru-RU" dirty="0" smtClean="0"/>
            </a:br>
            <a:r>
              <a:rPr lang="ru-RU" dirty="0" smtClean="0"/>
              <a:t/>
            </a:r>
            <a:br>
              <a:rPr lang="ru-RU" dirty="0" smtClean="0"/>
            </a:br>
            <a:r>
              <a:rPr lang="ru-RU" dirty="0" smtClean="0"/>
              <a:t> </a:t>
            </a:r>
            <a:br>
              <a:rPr lang="ru-RU" dirty="0" smtClean="0"/>
            </a:br>
            <a:r>
              <a:rPr lang="ru-RU" dirty="0" smtClean="0"/>
              <a:t>К сожалению, сквернословие негативно влияет не только на здоровье тех, кто ругается, но и тех, кто вынужден слушать ругательства. А ведь наши предки давно знали, что злые слова убивают. Не случайно проклятие поражало насмерть. И словом же воскрешали мертвых, исцеляли больных. </a:t>
            </a:r>
          </a:p>
          <a:p>
            <a:pPr>
              <a:buNone/>
            </a:pP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17</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Слова, слова, слова…</a:t>
            </a:r>
            <a:endParaRPr lang="ru-RU" b="1" dirty="0"/>
          </a:p>
        </p:txBody>
      </p:sp>
      <p:pic>
        <p:nvPicPr>
          <p:cNvPr id="2050" name="Picture 2" descr="C:\Documents and Settings\User\Local Settings\Temporary Internet Files\Content.IE5\TIGAI86K\MPj04393190000[1].jpg"/>
          <p:cNvPicPr>
            <a:picLocks noGrp="1" noChangeAspect="1" noChangeArrowheads="1"/>
          </p:cNvPicPr>
          <p:nvPr>
            <p:ph idx="1"/>
          </p:nvPr>
        </p:nvPicPr>
        <p:blipFill>
          <a:blip r:embed="rId2" cstate="print"/>
          <a:srcRect/>
          <a:stretch>
            <a:fillRect/>
          </a:stretch>
        </p:blipFill>
        <p:spPr bwMode="auto">
          <a:xfrm>
            <a:off x="1071538" y="4214818"/>
            <a:ext cx="2428891" cy="2643182"/>
          </a:xfrm>
          <a:prstGeom prst="rect">
            <a:avLst/>
          </a:prstGeom>
          <a:noFill/>
        </p:spPr>
      </p:pic>
      <p:graphicFrame>
        <p:nvGraphicFramePr>
          <p:cNvPr id="6" name="Схема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Номер слайда 4"/>
          <p:cNvSpPr>
            <a:spLocks noGrp="1"/>
          </p:cNvSpPr>
          <p:nvPr>
            <p:ph type="sldNum" sz="quarter" idx="12"/>
          </p:nvPr>
        </p:nvSpPr>
        <p:spPr/>
        <p:txBody>
          <a:bodyPr/>
          <a:lstStyle/>
          <a:p>
            <a:fld id="{D9EE84EB-F6BA-4AD0-AF42-1710E4E78CE8}" type="slidenum">
              <a:rPr lang="ru-RU" smtClean="0"/>
              <a:pPr/>
              <a:t>2</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547813" y="1557338"/>
            <a:ext cx="5986462" cy="4525962"/>
          </a:xfrm>
        </p:spPr>
        <p:txBody>
          <a:bodyPr>
            <a:noAutofit/>
          </a:bodyPr>
          <a:lstStyle/>
          <a:p>
            <a:pPr marL="0" indent="0" algn="ctr">
              <a:lnSpc>
                <a:spcPct val="90000"/>
              </a:lnSpc>
              <a:buFont typeface="Wingdings" pitchFamily="2" charset="2"/>
              <a:buNone/>
            </a:pPr>
            <a:r>
              <a:rPr lang="ru-RU" b="1" dirty="0">
                <a:solidFill>
                  <a:srgbClr val="7030A0"/>
                </a:solidFill>
              </a:rPr>
              <a:t>Нам не дано предугадать,</a:t>
            </a:r>
            <a:br>
              <a:rPr lang="ru-RU" b="1" dirty="0">
                <a:solidFill>
                  <a:srgbClr val="7030A0"/>
                </a:solidFill>
              </a:rPr>
            </a:br>
            <a:endParaRPr lang="ru-RU" b="1" dirty="0">
              <a:solidFill>
                <a:srgbClr val="7030A0"/>
              </a:solidFill>
            </a:endParaRPr>
          </a:p>
          <a:p>
            <a:pPr marL="0" indent="0" algn="ctr">
              <a:lnSpc>
                <a:spcPct val="90000"/>
              </a:lnSpc>
              <a:buFont typeface="Wingdings" pitchFamily="2" charset="2"/>
              <a:buNone/>
            </a:pPr>
            <a:r>
              <a:rPr lang="ru-RU" b="1" dirty="0">
                <a:solidFill>
                  <a:srgbClr val="7030A0"/>
                </a:solidFill>
              </a:rPr>
              <a:t>Как слово наше отзовется, —</a:t>
            </a:r>
            <a:br>
              <a:rPr lang="ru-RU" b="1" dirty="0">
                <a:solidFill>
                  <a:srgbClr val="7030A0"/>
                </a:solidFill>
              </a:rPr>
            </a:br>
            <a:endParaRPr lang="ru-RU" b="1" dirty="0">
              <a:solidFill>
                <a:srgbClr val="7030A0"/>
              </a:solidFill>
            </a:endParaRPr>
          </a:p>
          <a:p>
            <a:pPr marL="0" indent="0" algn="ctr">
              <a:lnSpc>
                <a:spcPct val="90000"/>
              </a:lnSpc>
              <a:buFont typeface="Wingdings" pitchFamily="2" charset="2"/>
              <a:buNone/>
            </a:pPr>
            <a:r>
              <a:rPr lang="ru-RU" b="1" dirty="0">
                <a:solidFill>
                  <a:srgbClr val="7030A0"/>
                </a:solidFill>
              </a:rPr>
              <a:t>И нам сочувствие дается,</a:t>
            </a:r>
            <a:br>
              <a:rPr lang="ru-RU" b="1" dirty="0">
                <a:solidFill>
                  <a:srgbClr val="7030A0"/>
                </a:solidFill>
              </a:rPr>
            </a:br>
            <a:endParaRPr lang="ru-RU" b="1" dirty="0">
              <a:solidFill>
                <a:srgbClr val="7030A0"/>
              </a:solidFill>
            </a:endParaRPr>
          </a:p>
          <a:p>
            <a:pPr marL="0" indent="0" algn="ctr">
              <a:lnSpc>
                <a:spcPct val="90000"/>
              </a:lnSpc>
              <a:buFont typeface="Wingdings" pitchFamily="2" charset="2"/>
              <a:buNone/>
            </a:pPr>
            <a:r>
              <a:rPr lang="ru-RU" b="1" dirty="0">
                <a:solidFill>
                  <a:srgbClr val="7030A0"/>
                </a:solidFill>
              </a:rPr>
              <a:t>Как нам дается благодать...</a:t>
            </a:r>
          </a:p>
          <a:p>
            <a:pPr marL="0" indent="0" algn="ctr">
              <a:lnSpc>
                <a:spcPct val="90000"/>
              </a:lnSpc>
              <a:buFont typeface="Wingdings" pitchFamily="2" charset="2"/>
              <a:buNone/>
            </a:pPr>
            <a:endParaRPr lang="ru-RU" b="1" dirty="0">
              <a:solidFill>
                <a:srgbClr val="7030A0"/>
              </a:solidFill>
            </a:endParaRPr>
          </a:p>
          <a:p>
            <a:pPr marL="0" indent="0" algn="ctr">
              <a:lnSpc>
                <a:spcPct val="90000"/>
              </a:lnSpc>
              <a:buFont typeface="Wingdings" pitchFamily="2" charset="2"/>
              <a:buNone/>
            </a:pPr>
            <a:r>
              <a:rPr lang="ru-RU" b="1" dirty="0">
                <a:solidFill>
                  <a:srgbClr val="7030A0"/>
                </a:solidFill>
              </a:rPr>
              <a:t>          Ф.И. Тютчев</a:t>
            </a:r>
            <a:r>
              <a:rPr lang="ru-RU" dirty="0">
                <a:solidFill>
                  <a:srgbClr val="FFFF00"/>
                </a:solidFill>
              </a:rPr>
              <a:t/>
            </a:r>
            <a:br>
              <a:rPr lang="ru-RU" dirty="0">
                <a:solidFill>
                  <a:srgbClr val="FFFF00"/>
                </a:solidFill>
              </a:rPr>
            </a:br>
            <a:endParaRPr lang="ru-RU" dirty="0">
              <a:solidFill>
                <a:srgbClr val="FFFF00"/>
              </a:solidFill>
            </a:endParaRPr>
          </a:p>
        </p:txBody>
      </p:sp>
      <p:sp>
        <p:nvSpPr>
          <p:cNvPr id="3" name="Номер слайда 2"/>
          <p:cNvSpPr>
            <a:spLocks noGrp="1"/>
          </p:cNvSpPr>
          <p:nvPr>
            <p:ph type="sldNum" sz="quarter" idx="12"/>
          </p:nvPr>
        </p:nvSpPr>
        <p:spPr/>
        <p:txBody>
          <a:bodyPr/>
          <a:lstStyle/>
          <a:p>
            <a:fld id="{D9EE84EB-F6BA-4AD0-AF42-1710E4E78CE8}" type="slidenum">
              <a:rPr lang="ru-RU" smtClean="0"/>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404813"/>
            <a:ext cx="8229600" cy="1139825"/>
          </a:xfrm>
        </p:spPr>
        <p:txBody>
          <a:bodyPr>
            <a:normAutofit fontScale="90000"/>
          </a:bodyPr>
          <a:lstStyle/>
          <a:p>
            <a:r>
              <a:rPr lang="ru-RU" sz="4000" b="1" dirty="0">
                <a:solidFill>
                  <a:srgbClr val="CC3300"/>
                </a:solidFill>
              </a:rPr>
              <a:t>Речь – это показатель ума. /Сенека/</a:t>
            </a:r>
          </a:p>
        </p:txBody>
      </p:sp>
      <p:sp>
        <p:nvSpPr>
          <p:cNvPr id="12291" name="Rectangle 3"/>
          <p:cNvSpPr>
            <a:spLocks noGrp="1" noChangeArrowheads="1"/>
          </p:cNvSpPr>
          <p:nvPr>
            <p:ph type="body" idx="1"/>
          </p:nvPr>
        </p:nvSpPr>
        <p:spPr>
          <a:xfrm>
            <a:off x="611188" y="1844675"/>
            <a:ext cx="8280400" cy="1655763"/>
          </a:xfrm>
        </p:spPr>
        <p:txBody>
          <a:bodyPr/>
          <a:lstStyle/>
          <a:p>
            <a:pPr>
              <a:lnSpc>
                <a:spcPct val="90000"/>
              </a:lnSpc>
              <a:buFont typeface="Wingdings" pitchFamily="2" charset="2"/>
              <a:buNone/>
            </a:pPr>
            <a:r>
              <a:rPr lang="ru-RU" b="1"/>
              <a:t>   </a:t>
            </a:r>
            <a:r>
              <a:rPr lang="ru-RU" sz="2400" b="1">
                <a:solidFill>
                  <a:schemeClr val="hlink"/>
                </a:solidFill>
              </a:rPr>
              <a:t>Сенека, Луций Анней (</a:t>
            </a:r>
            <a:r>
              <a:rPr lang="ru-RU" sz="2400" b="1" u="sng">
                <a:solidFill>
                  <a:schemeClr val="hlink"/>
                </a:solidFill>
              </a:rPr>
              <a:t>4 г. до н.э. – 65г. н.э.</a:t>
            </a:r>
            <a:r>
              <a:rPr lang="ru-RU" sz="2400" b="1">
                <a:solidFill>
                  <a:schemeClr val="hlink"/>
                </a:solidFill>
              </a:rPr>
              <a:t>)  -римский философ, драматург, оратор, государственный деятель. Был учителем и советником императора Нерона. </a:t>
            </a:r>
          </a:p>
        </p:txBody>
      </p:sp>
      <p:sp>
        <p:nvSpPr>
          <p:cNvPr id="12293" name="Rectangle 5"/>
          <p:cNvSpPr>
            <a:spLocks noChangeArrowheads="1"/>
          </p:cNvSpPr>
          <p:nvPr/>
        </p:nvSpPr>
        <p:spPr bwMode="auto">
          <a:xfrm>
            <a:off x="468313" y="3429000"/>
            <a:ext cx="8229600" cy="1139825"/>
          </a:xfrm>
          <a:prstGeom prst="rect">
            <a:avLst/>
          </a:prstGeom>
          <a:noFill/>
          <a:ln w="9525">
            <a:noFill/>
            <a:miter lim="800000"/>
            <a:headEnd/>
            <a:tailEnd/>
          </a:ln>
          <a:effectLst/>
        </p:spPr>
        <p:txBody>
          <a:bodyPr anchor="ctr" anchorCtr="1"/>
          <a:lstStyle/>
          <a:p>
            <a:pPr algn="ctr"/>
            <a:r>
              <a:rPr lang="ru-RU" sz="4000">
                <a:solidFill>
                  <a:srgbClr val="CC3300"/>
                </a:solidFill>
                <a:effectLst>
                  <a:outerShdw blurRad="38100" dist="38100" dir="2700000" algn="tl">
                    <a:srgbClr val="000000"/>
                  </a:outerShdw>
                </a:effectLst>
              </a:rPr>
              <a:t>Каков человек, такова и его речь. /Сократ/</a:t>
            </a:r>
          </a:p>
        </p:txBody>
      </p:sp>
      <p:sp>
        <p:nvSpPr>
          <p:cNvPr id="12294" name="Rectangle 6"/>
          <p:cNvSpPr>
            <a:spLocks noChangeArrowheads="1"/>
          </p:cNvSpPr>
          <p:nvPr/>
        </p:nvSpPr>
        <p:spPr bwMode="auto">
          <a:xfrm>
            <a:off x="1042988" y="4581525"/>
            <a:ext cx="7561262" cy="1917700"/>
          </a:xfrm>
          <a:prstGeom prst="rect">
            <a:avLst/>
          </a:prstGeom>
          <a:noFill/>
          <a:ln w="9525">
            <a:noFill/>
            <a:miter lim="800000"/>
            <a:headEnd/>
            <a:tailEnd/>
          </a:ln>
          <a:effectLst/>
        </p:spPr>
        <p:txBody>
          <a:bodyPr anchor="ctr">
            <a:spAutoFit/>
          </a:bodyPr>
          <a:lstStyle/>
          <a:p>
            <a:r>
              <a:rPr lang="ru-RU" sz="2400" b="1">
                <a:solidFill>
                  <a:schemeClr val="hlink"/>
                </a:solidFill>
              </a:rPr>
              <a:t>Сократ (</a:t>
            </a:r>
            <a:r>
              <a:rPr lang="ru-RU" sz="2400" b="1">
                <a:solidFill>
                  <a:schemeClr val="hlink"/>
                </a:solidFill>
                <a:hlinkClick r:id="rId2" tooltip="469 г. до н. э."/>
              </a:rPr>
              <a:t>469 г. до н. э.</a:t>
            </a:r>
            <a:r>
              <a:rPr lang="ru-RU" sz="2400" b="1">
                <a:solidFill>
                  <a:schemeClr val="hlink"/>
                </a:solidFill>
              </a:rPr>
              <a:t> — </a:t>
            </a:r>
            <a:r>
              <a:rPr lang="ru-RU" sz="2400" b="1">
                <a:solidFill>
                  <a:schemeClr val="hlink"/>
                </a:solidFill>
                <a:hlinkClick r:id="rId3" tooltip="399 г. до н. э."/>
              </a:rPr>
              <a:t>399 г. до н. э.</a:t>
            </a:r>
            <a:r>
              <a:rPr lang="ru-RU" sz="2400" b="1">
                <a:solidFill>
                  <a:schemeClr val="hlink"/>
                </a:solidFill>
              </a:rPr>
              <a:t>) — древнегреческий философ, учение которого знаменует поворот в философии — от изучения природы и мира к рассмотрению человека.</a:t>
            </a:r>
            <a:r>
              <a:rPr lang="ru-RU" sz="2400">
                <a:solidFill>
                  <a:schemeClr val="hlink"/>
                </a:solidFill>
              </a:rPr>
              <a:t> </a:t>
            </a:r>
          </a:p>
        </p:txBody>
      </p:sp>
      <p:sp>
        <p:nvSpPr>
          <p:cNvPr id="6" name="Номер слайда 5"/>
          <p:cNvSpPr>
            <a:spLocks noGrp="1"/>
          </p:cNvSpPr>
          <p:nvPr>
            <p:ph type="sldNum" sz="quarter" idx="12"/>
          </p:nvPr>
        </p:nvSpPr>
        <p:spPr/>
        <p:txBody>
          <a:bodyPr/>
          <a:lstStyle/>
          <a:p>
            <a:fld id="{D9EE84EB-F6BA-4AD0-AF42-1710E4E78CE8}"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ru-RU">
                <a:solidFill>
                  <a:schemeClr val="hlink"/>
                </a:solidFill>
              </a:rPr>
              <a:t>Вы ознакомитесь</a:t>
            </a:r>
            <a:r>
              <a:rPr lang="ru-RU"/>
              <a:t> </a:t>
            </a:r>
          </a:p>
        </p:txBody>
      </p:sp>
      <p:sp>
        <p:nvSpPr>
          <p:cNvPr id="13315" name="Rectangle 3"/>
          <p:cNvSpPr>
            <a:spLocks noGrp="1" noChangeArrowheads="1"/>
          </p:cNvSpPr>
          <p:nvPr>
            <p:ph type="body" idx="1"/>
          </p:nvPr>
        </p:nvSpPr>
        <p:spPr>
          <a:xfrm>
            <a:off x="468313" y="1268413"/>
            <a:ext cx="8229600" cy="4525962"/>
          </a:xfrm>
        </p:spPr>
        <p:txBody>
          <a:bodyPr/>
          <a:lstStyle/>
          <a:p>
            <a:r>
              <a:rPr lang="ru-RU" sz="2800"/>
              <a:t>с историей возникновения сквернословия,</a:t>
            </a:r>
          </a:p>
          <a:p>
            <a:r>
              <a:rPr lang="ru-RU" sz="2800"/>
              <a:t>с влиянием нецензурных слов на своё здоровье и здоровье окружающих.</a:t>
            </a:r>
          </a:p>
          <a:p>
            <a:pPr>
              <a:buFont typeface="Wingdings" pitchFamily="2" charset="2"/>
              <a:buNone/>
            </a:pPr>
            <a:endParaRPr lang="ru-RU" sz="2800"/>
          </a:p>
          <a:p>
            <a:pPr>
              <a:buFont typeface="Wingdings" pitchFamily="2" charset="2"/>
              <a:buNone/>
            </a:pPr>
            <a:r>
              <a:rPr lang="ru-RU" sz="2800"/>
              <a:t>               </a:t>
            </a:r>
            <a:r>
              <a:rPr lang="ru-RU" sz="4000">
                <a:solidFill>
                  <a:schemeClr val="hlink"/>
                </a:solidFill>
              </a:rPr>
              <a:t>Вам будет предложено</a:t>
            </a:r>
            <a:r>
              <a:rPr lang="ru-RU" sz="2800"/>
              <a:t> </a:t>
            </a:r>
          </a:p>
          <a:p>
            <a:r>
              <a:rPr lang="ru-RU" sz="2800"/>
              <a:t>просмотреть небольшой видеофрагмент,</a:t>
            </a:r>
          </a:p>
          <a:p>
            <a:r>
              <a:rPr lang="ru-RU" sz="2800"/>
              <a:t>ответить на вопросы анкеты. </a:t>
            </a:r>
          </a:p>
          <a:p>
            <a:endParaRPr lang="ru-RU" sz="2800"/>
          </a:p>
          <a:p>
            <a:endParaRPr lang="ru-RU" sz="2800"/>
          </a:p>
        </p:txBody>
      </p:sp>
      <p:sp>
        <p:nvSpPr>
          <p:cNvPr id="4" name="Номер слайда 3"/>
          <p:cNvSpPr>
            <a:spLocks noGrp="1"/>
          </p:cNvSpPr>
          <p:nvPr>
            <p:ph type="sldNum" sz="quarter" idx="12"/>
          </p:nvPr>
        </p:nvSpPr>
        <p:spPr/>
        <p:txBody>
          <a:bodyPr/>
          <a:lstStyle/>
          <a:p>
            <a:fld id="{D9EE84EB-F6BA-4AD0-AF42-1710E4E78CE8}"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Что такое сквернословие?</a:t>
            </a:r>
            <a:r>
              <a:rPr lang="ru-RU" dirty="0" smtClean="0"/>
              <a:t>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Ненормативную лексику сейчас можно услышать везде: в семье, на улице, в транспорте, и даже от людей, имеющих определенную власть. </a:t>
            </a:r>
          </a:p>
          <a:p>
            <a:r>
              <a:rPr lang="ru-RU" dirty="0" smtClean="0"/>
              <a:t>Сквернословие — это речь, наполненная неприличными выражениями, непристойными словами, бранью. Издревле матерщина в русском народе именуется сквернословием, от слова "скверна". </a:t>
            </a:r>
            <a:br>
              <a:rPr lang="ru-RU" dirty="0" smtClean="0"/>
            </a:br>
            <a:r>
              <a:rPr lang="ru-RU" dirty="0" smtClean="0"/>
              <a:t>Причиной сквернословия  не всегда является  раздражение или гнев - гнилые слова становятся практически обыденными, но к счастью, не для всех. </a:t>
            </a:r>
          </a:p>
          <a:p>
            <a:r>
              <a:rPr lang="ru-RU" dirty="0" smtClean="0"/>
              <a:t>В молодом  возрасте проблема нецензурной лексики становится особенно острой, ведь в глазах подростка и юноши  сквернословие — это проявление независимости, способности не подчиниться запретам, то есть символ взрослости. Кроме того, она является знаком языковой принадлежности к группе сверстников, речевой моды. Иногда это подражание молодежным кумирам, например популярным телеведущим, актерам, певцам. </a:t>
            </a:r>
            <a:br>
              <a:rPr lang="ru-RU" dirty="0" smtClean="0"/>
            </a:br>
            <a:endParaRPr lang="ru-RU" dirty="0"/>
          </a:p>
        </p:txBody>
      </p:sp>
      <p:pic>
        <p:nvPicPr>
          <p:cNvPr id="4098" name="Picture 2" descr="C:\Documents and Settings\User\Local Settings\Temporary Internet Files\Content.IE5\N0VZACTA\MCj04348100000[1].png"/>
          <p:cNvPicPr>
            <a:picLocks noChangeAspect="1" noChangeArrowheads="1"/>
          </p:cNvPicPr>
          <p:nvPr/>
        </p:nvPicPr>
        <p:blipFill>
          <a:blip r:embed="rId2"/>
          <a:srcRect/>
          <a:stretch>
            <a:fillRect/>
          </a:stretch>
        </p:blipFill>
        <p:spPr bwMode="auto">
          <a:xfrm>
            <a:off x="6572264" y="5029428"/>
            <a:ext cx="1828572" cy="1828572"/>
          </a:xfrm>
          <a:prstGeom prst="rect">
            <a:avLst/>
          </a:prstGeom>
          <a:noFill/>
        </p:spPr>
      </p:pic>
      <p:sp>
        <p:nvSpPr>
          <p:cNvPr id="5" name="Номер слайда 4"/>
          <p:cNvSpPr>
            <a:spLocks noGrp="1"/>
          </p:cNvSpPr>
          <p:nvPr>
            <p:ph type="sldNum" sz="quarter" idx="12"/>
          </p:nvPr>
        </p:nvSpPr>
        <p:spPr/>
        <p:txBody>
          <a:bodyPr/>
          <a:lstStyle/>
          <a:p>
            <a:fld id="{D9EE84EB-F6BA-4AD0-AF42-1710E4E78CE8}"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Однако мало кто догадывается, что сквернословие, как и хамство, — оружие неуверенных в себе людей. Грубость позволяет им создать ложную иллюзии защиты и скрыть от окружающих собственную уязвимость, собственные психологические комплексы. </a:t>
            </a:r>
            <a:br>
              <a:rPr lang="ru-RU" dirty="0" smtClean="0"/>
            </a:br>
            <a:r>
              <a:rPr lang="ru-RU" dirty="0" smtClean="0"/>
              <a:t/>
            </a:r>
            <a:br>
              <a:rPr lang="ru-RU" dirty="0" smtClean="0"/>
            </a:br>
            <a:r>
              <a:rPr lang="ru-RU" dirty="0" smtClean="0"/>
              <a:t>Матерная брань — это не только набор непристойностей. Подобная лексика свидетельствует о духовной болезни человека. Ведь слово способно очень многое рассказать о нашем душевном состоянии. Сократ говорил: "Каков человек, такова его и речь". </a:t>
            </a:r>
          </a:p>
          <a:p>
            <a:pPr>
              <a:buNone/>
            </a:pPr>
            <a:endParaRPr lang="ru-RU" dirty="0"/>
          </a:p>
        </p:txBody>
      </p:sp>
      <p:pic>
        <p:nvPicPr>
          <p:cNvPr id="5122" name="Picture 2" descr="C:\Documents and Settings\User\Local Settings\Temporary Internet Files\Content.IE5\Z7RCAPU9\MCj04358410000[1].wmf"/>
          <p:cNvPicPr>
            <a:picLocks noChangeAspect="1" noChangeArrowheads="1"/>
          </p:cNvPicPr>
          <p:nvPr/>
        </p:nvPicPr>
        <p:blipFill>
          <a:blip r:embed="rId2"/>
          <a:srcRect/>
          <a:stretch>
            <a:fillRect/>
          </a:stretch>
        </p:blipFill>
        <p:spPr bwMode="auto">
          <a:xfrm>
            <a:off x="214282" y="2285992"/>
            <a:ext cx="1603375" cy="3581400"/>
          </a:xfrm>
          <a:prstGeom prst="rect">
            <a:avLst/>
          </a:prstGeom>
          <a:noFill/>
        </p:spPr>
      </p:pic>
      <p:sp>
        <p:nvSpPr>
          <p:cNvPr id="5" name="Номер слайда 4"/>
          <p:cNvSpPr>
            <a:spLocks noGrp="1"/>
          </p:cNvSpPr>
          <p:nvPr>
            <p:ph type="sldNum" sz="quarter" idx="12"/>
          </p:nvPr>
        </p:nvSpPr>
        <p:spPr/>
        <p:txBody>
          <a:bodyPr/>
          <a:lstStyle/>
          <a:p>
            <a:fld id="{D9EE84EB-F6BA-4AD0-AF42-1710E4E78CE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История возникновения сквернословия</a:t>
            </a:r>
            <a:r>
              <a:rPr lang="ru-RU" dirty="0" smtClean="0"/>
              <a:t>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       Корни этого явления уходят в далекую языческую древность.  Скверные слова были включены в заклинания, обращенные к языческим божествам, а в языческое время был распространен культ плодородия, поэтому все скверные слова связаны с половой сферой. Таким образом, так называемый мат является языком общения с демонами. Наши предки произносили эти слова, призывая себе на помощь демонов зла. Ведьмы и колдуньи использовали сквернословие в своих наговорах, насылая проклятие. </a:t>
            </a:r>
            <a:br>
              <a:rPr lang="ru-RU" dirty="0" smtClean="0"/>
            </a:br>
            <a:r>
              <a:rPr lang="ru-RU" dirty="0" smtClean="0"/>
              <a:t>Именно с этим связан механизм влияния сквернословия на человека. Мат пробуждает в его подсознании доставшиеся ему вместе с генной памятью «</a:t>
            </a:r>
            <a:r>
              <a:rPr lang="ru-RU" dirty="0" err="1" smtClean="0"/>
              <a:t>психовирусы</a:t>
            </a:r>
            <a:r>
              <a:rPr lang="ru-RU" dirty="0" smtClean="0"/>
              <a:t>». Употребляя мат в разговоре с друзьями, родными, современные люди, сами того не подозревая, совершают сокровенный ритуал, призывая зло изо дня в день, из года в год на свою голову и на голову своих близких. Количество бранных слов переходит в качество. Вначале у людей появляются мелкие неприятности, затем крупные, потом возникают проблемы со здоровьем и, наконец, ломается сама жизнь. </a:t>
            </a:r>
            <a:br>
              <a:rPr lang="ru-RU" dirty="0" smtClean="0"/>
            </a:b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8</a:t>
            </a:fld>
            <a:endParaRPr lang="ru-RU"/>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66CC"/>
                </a:solidFill>
              </a:rPr>
              <a:t>Как слово наше отзовётся...»</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Ложным является и утверждение о том, что мат – это чистая славянская традиция. На Руси до середины ХIХ века сквернословие не только не было распространено даже в деревне, но очень долго являлось уголовно наказуемым. Во времена царя Алексея Михайловича Романова услышать на улице мат было просто невозможно. И это объясняется не только скромностью и деликатностью наших предков, но и политикой, проводимой государством. По Соборному уложению за использование непотребных слов налагалось жестокое наказание — от публичной порки до  смертной казни. </a:t>
            </a:r>
            <a:br>
              <a:rPr lang="ru-RU" dirty="0" smtClean="0"/>
            </a:br>
            <a:r>
              <a:rPr lang="ru-RU" dirty="0" smtClean="0"/>
              <a:t>При Петре I была выпущена книга "Юности Честное Зерцало", где писалось, что приличное поведение людей может быть признано лишь с полным воздержанием от бранной ругани. </a:t>
            </a:r>
          </a:p>
          <a:p>
            <a:pPr>
              <a:buNone/>
            </a:pPr>
            <a:endParaRPr lang="ru-RU" dirty="0"/>
          </a:p>
        </p:txBody>
      </p:sp>
      <p:sp>
        <p:nvSpPr>
          <p:cNvPr id="4" name="Номер слайда 3"/>
          <p:cNvSpPr>
            <a:spLocks noGrp="1"/>
          </p:cNvSpPr>
          <p:nvPr>
            <p:ph type="sldNum" sz="quarter" idx="12"/>
          </p:nvPr>
        </p:nvSpPr>
        <p:spPr/>
        <p:txBody>
          <a:bodyPr/>
          <a:lstStyle/>
          <a:p>
            <a:fld id="{D9EE84EB-F6BA-4AD0-AF42-1710E4E78CE8}"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TotalTime>
  <Words>1048</Words>
  <Application>Microsoft Office PowerPoint</Application>
  <PresentationFormat>Экран (4:3)</PresentationFormat>
  <Paragraphs>83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ГОУ СПО МЕДИЦИНСКИЙ КОЛЛЕДЖ №6 ДЕПАРТАМНТА ЗДРАВООХРАНЕНИЯ ГОРОДА МОСКВЫ</vt:lpstr>
      <vt:lpstr>Слова, слова, слова…</vt:lpstr>
      <vt:lpstr>Слайд 3</vt:lpstr>
      <vt:lpstr>Речь – это показатель ума. /Сенека/</vt:lpstr>
      <vt:lpstr>Вы ознакомитесь </vt:lpstr>
      <vt:lpstr>Что такое сквернословие?  </vt:lpstr>
      <vt:lpstr>Как слово наше отзовётся...»</vt:lpstr>
      <vt:lpstr>История возникновения сквернословия  </vt:lpstr>
      <vt:lpstr>Как слово наше отзовётся...»</vt:lpstr>
      <vt:lpstr>Как слово наше отзовётся...»</vt:lpstr>
      <vt:lpstr>Как слово наше отзовётся...»</vt:lpstr>
      <vt:lpstr>Сквернословие и здоровье  </vt:lpstr>
      <vt:lpstr>Влияние слов на структуру воды</vt:lpstr>
      <vt:lpstr>Слайд 14</vt:lpstr>
      <vt:lpstr>Как слово наше отзовётся...»</vt:lpstr>
      <vt:lpstr>Как слово наше отзовётся...»</vt:lpstr>
      <vt:lpstr>Как слово наше отзовётся...»</vt:lpstr>
    </vt:vector>
  </TitlesOfParts>
  <Company>WareZ Provider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14</cp:revision>
  <dcterms:created xsi:type="dcterms:W3CDTF">2010-03-28T21:22:43Z</dcterms:created>
  <dcterms:modified xsi:type="dcterms:W3CDTF">2010-09-27T04:05:33Z</dcterms:modified>
</cp:coreProperties>
</file>