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  <p:sldId id="278" r:id="rId23"/>
    <p:sldId id="279" r:id="rId24"/>
    <p:sldId id="280" r:id="rId25"/>
    <p:sldId id="281" r:id="rId26"/>
    <p:sldId id="284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9B02-7D7E-4B3B-BB4B-7988981E8F1B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DBDDD-287D-4DA1-8333-A04374F3A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2A5C-67AA-4051-B4EF-DB4FCEE75AB7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9ADE6-EBB7-45A3-B2E4-B57CEF38B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DC993-2EA8-448A-9136-62B12F2499BC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2776-4172-407B-9EEC-3483F9BC5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4E4C-BD1F-49BF-9E1E-F18E0B0BEB2D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FEF24-B6B5-4017-B5FB-9042DF390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D1B6D-0A0D-4D45-9C0A-96F67D5D2C40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EB902-482A-4EA7-8D81-D44575F83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EB8EB-32AE-4538-BA1C-304D868A7B02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7B42-83F7-4D96-A141-56FEFBD66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48A7-E05A-4E21-86F4-F95377B944A4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F5134-68E0-4859-B687-8D2533ADF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1C93-8E90-4CCB-BE7E-4D631D845928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9BAF-F252-47E5-9D74-FDB85A386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17E2B-7D0B-485D-AD09-CBE5AF71CF97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F4F4-0B96-42A2-9B62-2C6F85531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BB5A1-084C-49A4-8DE6-6CCEAF0DD07C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18EB-D8A8-44CE-8ECA-9C662022D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57A9-9D14-4A45-9FD1-66411EFA4DB3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E62BE-70D9-4031-B625-70FC720C2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267959-F488-440B-BE4D-473893F159A6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22B9A-23C1-49C7-A584-5C4A61861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5" r:id="rId4"/>
    <p:sldLayoutId id="2147483759" r:id="rId5"/>
    <p:sldLayoutId id="2147483754" r:id="rId6"/>
    <p:sldLayoutId id="2147483760" r:id="rId7"/>
    <p:sldLayoutId id="2147483761" r:id="rId8"/>
    <p:sldLayoutId id="2147483762" r:id="rId9"/>
    <p:sldLayoutId id="2147483753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img_url=http://s.imhonet.ru/1/travel/thumb/d9/f0/d9f033ee56ee8eb41ff623857c50c39a.jpg&amp;iorient=&amp;nojs=1&amp;icolor=&amp;site=&amp;text=%D0%B4%D0%BE%D0%BC%D0%B8%D0%BA%20%D0%BB%D0%B5%D1%80%D0%BC%D0%BE%D0%BD%D1%82%D0%BE%D0%B2%D0%B0%20%D0%BF%D1%8F%D1%82%D0%B8%D0%B3%D0%BE%D1%80%D1%81%D0%BA&amp;wp=&amp;pos=0&amp;isize=&amp;type=&amp;recent=&amp;rpt=simage&amp;itype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img_url=http://kultura5gor.ru/content/gallery/1234285110.jpg&amp;iorient=&amp;nojs=1&amp;icolor=&amp;site=&amp;text=%D0%B4%D0%BE%D0%BC%D0%B8%D0%BA%20%D0%BB%D0%B5%D1%80%D0%BC%D0%BE%D0%BD%D1%82%D0%BE%D0%B2%D0%B0%20%D0%BF%D1%8F%D1%82%D0%B8%D0%B3%D0%BE%D1%80%D1%81%D0%BA&amp;wp=&amp;pos=71&amp;type=&amp;recent=&amp;isize=&amp;rpt=simage&amp;itype=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g-fotki.yandex.ru/get/3503/elenabudko.8/0_28e0c_608d161a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http://www.kmvline.ru/foto_pyat/i/0107.jpg&amp;iorient=&amp;nojs=1&amp;icolor=&amp;site=&amp;text=%D0%B4%D0%BE%D0%BC%D0%B8%D0%BA%20%D0%BB%D0%B5%D1%80%D0%BC%D0%BE%D0%BD%D1%82%D0%BE%D0%B2%D0%B0%20%D0%BF%D1%8F%D1%82%D0%B8%D0%B3%D0%BE%D1%80%D1%81%D0%BA&amp;wp=&amp;pos=35&amp;recent=&amp;type=&amp;isize=&amp;rpt=simage&amp;itype=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kmvline.ru/lib/lermontov/i/8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-fotki.yandex.ru/get/4300/leoncita.8/0_4ae88_3467fc50_X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C%D0%B8%D1%85%D0%B0%D0%B8%D0%BB_%D0%AE%D1%80%D1%8C%D0%B5%D0%B2%D0%B8%D1%87_%D0%9B%D0%B5%D1%80%D0%BC%D0%BE%D0%BD%D1%82%D0%BE%D0%B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/index.php?title=%D0%9A%D0%B0%D0%B2%D0%BA%D0%B0%D0%B7%D1%81%D0%BA%D0%BE%D0%B5_%D0%B3%D0%BE%D1%80%D0%BD%D0%BE%D0%B5_%D0%BE%D0%B1%D1%89%D0%B5%D1%81%D1%82%D0%B2%D0%BE&amp;action=edit&amp;redlink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images.yandex.ru/yandsearch?text=%D0%B3%D0%BE%D1%80%D0%B0%20%D0%BA%D0%BE%D0%BB%D1%8C%D1%86%D0%BE&amp;img_url=http://www.calend.ru/img/content_images/i0/972.jpg&amp;pos=0&amp;rpt=simage&amp;lr=36&amp;noreas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text=%D0%B3%D0%BE%D1%80%D0%B0%20%D0%BA%D0%BE%D0%BB%D1%8C%D1%86%D0%BE&amp;noreask=1&amp;img_url=http://autotravel.ru/phalbum/90218/132-s.jpg&amp;pos=33&amp;rpt=simage&amp;lr=36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text=%D0%B3%D1%80%D1%8F%D0%B7%D0%B5%D0%BB%D0%B5%D1%87%D0%B5%D0%B1%D0%BD%D0%B8%D1%86%D0%B0%20%D0%B5%D1%81%D1%81%D0%B5%D0%BD%D1%82%D1%83%D0%BA%D0%B8&amp;img_url=http://s47.radikal.ru/i118/1110/03/b1e41af5e166.jpg&amp;pos=0&amp;rpt=simage&amp;lr=36&amp;noreas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images.yandex.ru/yandsearch?text=%D0%B3%D1%80%D1%8F%D0%B7%D0%B5%D0%BB%D0%B5%D1%87%D0%B5%D0%B1%D0%BD%D0%B8%D1%86%D0%B0%20%D0%B5%D1%81%D1%81%D0%B5%D0%BD%D1%82%D1%83%D0%BA%D0%B8&amp;img_url=http://f4.rimg.info/icon/1493491_41ab0751a3e5e7fb6acfd1eedf07ef3c_1.jpg&amp;pos=1&amp;rpt=simage&amp;lr=36&amp;noreask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-fotki.yandex.ru/get/12/serpol77.0/0_9017_4e875e52_XL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esbp.ru/essentuki/1p/b02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images.yandex.ru/yandsearch?text=%D0%B3%D1%80%D1%8F%D0%B7%D0%B5%D0%BB%D0%B5%D1%87%D0%B5%D0%B1%D0%BD%D0%B8%D1%86%D0%B0%20%D0%B5%D1%81%D1%81%D0%B5%D0%BD%D1%82%D1%83%D0%BA%D0%B8&amp;noreask=1&amp;img_url=http://www.essentuky-fine.ru/fotos/gryazelechebnica_semashko/9_skulptura_eskulap.jpg&amp;pos=109&amp;rpt=simage&amp;lr=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3%D1%80%D1%8F%D0%B7%D0%B5%D0%BB%D0%B5%D1%87%D0%B5%D0%B1%D0%BD%D0%B8%D1%86%D0%B0%20%D0%B5%D1%81%D1%81%D0%B5%D0%BD%D1%82%D1%83%D0%BA%D0%B8&amp;noreask=1&amp;img_url=http://skomir.ru/_ph/1/2/840165767.jpg&amp;pos=59&amp;rpt=simage&amp;lr=36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images.yandex.ru/yandsearch?text=%D0%B3%D1%80%D1%8F%D0%B7%D0%B5%D0%BB%D0%B5%D1%87%D0%B5%D0%B1%D0%BD%D0%B8%D1%86%D0%B0%20%D0%B5%D1%81%D1%81%D0%B5%D0%BD%D1%82%D1%83%D0%BA%D0%B8&amp;noreask=1&amp;img_url=http://kmvcity.ru/info/photo/b_img_1171106210_688.jpg&amp;pos=76&amp;rpt=simage&amp;lr=36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images.yandex.ru/yandsearch?text=%D0%BC%D0%B5%D1%85%D0%B0%D0%BD%D0%BE%D1%82%D0%B5%D1%80%D0%B0%D0%BF%D0%B8%D1%8F%20%D0%B5%D1%81%D1%81%D0%B5%D0%BD%D1%82%D1%83%D0%BA%D0%B8&amp;noreask=1&amp;img_url=http://sankurtur.ru/upload/iblock/918/918c41d5bf83c71cc07e06bc8ba2c109.jpg&amp;pos=3&amp;rpt=simage&amp;lr=36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C%D0%B5%D1%85%D0%B0%D0%BD%D0%BE%D1%82%D0%B5%D1%80%D0%B0%D0%BF%D0%B8%D1%8F%20%D0%B5%D1%81%D1%81%D0%B5%D0%BD%D1%82%D1%83%D0%BA%D0%B8&amp;noreask=1&amp;img_url=http://www.gallery.kurortkmv.ru/albums/userpics/10002/thumb_srkn0303.jpg&amp;pos=2&amp;rpt=simage&amp;lr=36&amp;nojs=1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images.yandex.ru/yandsearch?text=%D0%BC%D0%B5%D1%85%D0%B0%D0%BD%D0%BE%D1%82%D0%B5%D1%80%D0%B0%D0%BF%D0%B8%D1%8F%20%D0%B5%D1%81%D1%81%D0%B5%D0%BD%D1%82%D1%83%D0%BA%D0%B8&amp;noreask=1&amp;img_url=http://www.votpusk.ru/hotels/fotosmall/RU8/RU8306-4.jpg&amp;pos=6&amp;rpt=simage&amp;lr=36&amp;nojs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C%D0%B5%D1%85%D0%B0%D0%BD%D0%BE%D1%82%D0%B5%D1%80%D0%B0%D0%BF%D0%B8%D1%8F%20%D0%B5%D1%81%D1%81%D0%B5%D0%BD%D1%82%D1%83%D0%BA%D0%B8&amp;noreask=1&amp;img_url=http://alldayplus.narod.ru/2011/5_20-1/12.jpg&amp;pos=5&amp;rpt=simage&amp;lr=36&amp;nojs=1" TargetMode="External"/><Relationship Id="rId2" Type="http://schemas.openxmlformats.org/officeDocument/2006/relationships/hyperlink" Target="http://www.info-kmv.ru/Lechenie_v_Essentuka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img_url=http://www.yug.so-ups.ru/images/Museum/stend02/12.jpg&amp;iorient=&amp;icolor=&amp;site=&amp;text=%D0%B1%D0%B5%D0%BB%D1%8B%D0%B9%20%D1%83%D0%B3%D0%BE%D0%BB%D1%8C%20%D0%B3%D0%B8%D0%B4%D1%80%D0%BE%D1%8D%D0%BB%D0%B5%D0%BA%D1%82%D1%80%D0%BE%D1%81%D1%82%D0%B0%D0%BD%D1%86%D0%B8%D1%8F&amp;wp=&amp;pos=16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yandsearch?img_url=http://www.contrasterra.ru/storage/contextimage/543f2926.jpg&amp;iorient=&amp;icolor=&amp;site=&amp;text=%D0%B1%D0%B5%D0%BB%D1%8B%D0%B9%20%D1%83%D0%B3%D0%BE%D0%BB%D1%8C%20%D0%B3%D0%B8%D0%B4%D1%80%D0%BE%D1%8D%D0%BB%D0%B5%D0%BA%D1%82%D1%80%D0%BE%D1%81%D1%82%D0%B0%D0%BD%D1%86%D0%B8%D1%8F&amp;wp=&amp;pos=0&amp;isize=&amp;type=&amp;recent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://images.yandex.ru/yandsearch?img_url=http://www.rgo.ru/wp-content/uploads/2011/10/Essentuki-GES-300x204.jpg&amp;iorient=&amp;icolor=&amp;site=&amp;text=%D0%B1%D0%B5%D0%BB%D1%8B%D0%B9%20%D1%83%D0%B3%D0%BE%D0%BB%D1%8C%20%D0%B3%D0%B8%D0%B4%D1%80%D0%BE%D1%8D%D0%BB%D0%B5%D0%BA%D1%82%D1%80%D0%BE%D1%81%D1%82%D0%B0%D0%BD%D1%86%D0%B8%D1%8F&amp;wp=&amp;pos=1&amp;isize=&amp;type=&amp;recent=&amp;rpt=simage&amp;itype=&amp;nojs=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img_url=http://blog.rushydro.ru/wp-content/uploads/2011/08/%D0%9C%D0%B0%D1%88%D0%B8%D0%BD%D0%BD%D1%8B%D0%B9-%D0%B7%D0%B0%D0%BB-%D0%91%D0%B5%D0%BB%D1%8B%D0%B9-%D1%83%D0%B3%D0%BE%D0%BB%D1%8C.jpg&amp;iorient=&amp;icolor=&amp;site=&amp;text=%D0%B1%D0%B5%D0%BB%D1%8B%D0%B9%20%D1%83%D0%B3%D0%BE%D0%BB%D1%8C%20%D0%B3%D0%B8%D0%B4%D1%80%D0%BE%D1%8D%D0%BB%D0%B5%D0%BA%D1%82%D1%80%D0%BE%D1%81%D1%82%D0%B0%D0%BD%D1%86%D0%B8%D1%8F&amp;wp=&amp;pos=2&amp;isize=&amp;type=&amp;recent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images.yandex.ru/yandsearch?img_url=http://www.stavre.elektra.ru/photo/10img.jpg&amp;iorient=&amp;icolor=&amp;site=&amp;text=%D0%B1%D0%B5%D0%BB%D1%8B%D0%B9%20%D1%83%D0%B3%D0%BE%D0%BB%D1%8C%20%D0%B3%D0%B8%D0%B4%D1%80%D0%BE%D1%8D%D0%BB%D0%B5%D0%BA%D1%82%D1%80%D0%BE%D1%81%D1%82%D0%B0%D0%BD%D1%86%D0%B8%D1%8F&amp;wp=&amp;pos=6&amp;isize=&amp;type=&amp;recent=&amp;rpt=simage&amp;itype=&amp;nojs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zdorovie-clot.ru/assets/images/pyatigorsk/pyatigorsk5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ochaloff.ru/patigorsk/14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stat17.privet.ru/lr/0a0aa6232f63b166fdbf1c6d5e8fd07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ld.jettravel.ru/upload/iblock/156/5291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text=%D0%BF%D1%80%D0%BE%D0%B2%D0%B0%D0%BB%20%D0%BF%D1%8F%D1%82%D0%B8%D0%B3%D0%BE%D1%80%D1%81%D0%BA&amp;img_url=http://img-fotki.yandex.ru/get/3/dana-xx.2/0_e909_35067953_XL&amp;pos=0&amp;rpt=simage&amp;lr=36&amp;noreas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1%8D%D0%BE%D0%BB%D0%BE%D0%B2%D0%B0%20%D0%B0%D1%80%D1%84%D0%B0%20%D0%BF%D1%8F%D1%82%D0%B8%D0%B3%D0%BE%D1%80%D1%81%D0%BA&amp;img_url=http://www.calend.ru/img/content_images/i0/834.jpg&amp;pos=1&amp;rpt=simage&amp;lr=36&amp;noreas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text=%D1%8D%D0%BE%D0%BB%D0%BE%D0%B2%D0%B0%20%D0%B0%D1%80%D1%84%D0%B0%20%D0%BF%D1%8F%D1%82%D0%B8%D0%B3%D0%BE%D1%80%D1%81%D0%BA&amp;img_url=http://ia117.odnoklassniki.ru/getImage?photoId=398904961679&amp;photoType=2&amp;pos=0&amp;rpt=simage&amp;lr=36&amp;noreas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1%80%D0%BE%D0%BB%D0%B5%D0%B2%D1%81%D0%BA%D0%B8%D0%B5_%D0%B1%D0%BE%D1%82%D0%B0%D0%BD%D0%B8%D1%87%D0%B5%D1%81%D0%BA%D0%B8%D0%B5_%D1%81%D0%B0%D0%B4%D1%8B_%D0%B2_%D0%9A%D1%8C%D1%8E" TargetMode="External"/><Relationship Id="rId2" Type="http://schemas.openxmlformats.org/officeDocument/2006/relationships/hyperlink" Target="http://ru.wikipedia.org/wiki/%D0%9C%D0%B0%D1%88%D1%83%D0%B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8"/>
          <p:cNvSpPr>
            <a:spLocks noChangeArrowheads="1" noChangeShapeType="1" noTextEdit="1"/>
          </p:cNvSpPr>
          <p:nvPr/>
        </p:nvSpPr>
        <p:spPr bwMode="auto">
          <a:xfrm>
            <a:off x="1258888" y="908050"/>
            <a:ext cx="683895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7 чудес</a:t>
            </a:r>
          </a:p>
          <a:p>
            <a:pPr algn="ctr"/>
            <a:r>
              <a:rPr lang="ru-RU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Предгорья и КМВ</a:t>
            </a:r>
          </a:p>
        </p:txBody>
      </p:sp>
      <p:sp>
        <p:nvSpPr>
          <p:cNvPr id="13316" name="Rectangle 4"/>
          <p:cNvSpPr>
            <a:spLocks noGrp="1"/>
          </p:cNvSpPr>
          <p:nvPr>
            <p:ph type="subTitle" idx="4294967295"/>
          </p:nvPr>
        </p:nvSpPr>
        <p:spPr>
          <a:xfrm>
            <a:off x="539750" y="4797425"/>
            <a:ext cx="7920038" cy="84137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1800" i="1" smtClean="0"/>
              <a:t>Автор  - Пономарева Т.А. (учитель русского языка и литературы </a:t>
            </a:r>
            <a:endParaRPr lang="en-US" sz="1800" i="1" smtClean="0"/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1800" i="1" smtClean="0"/>
              <a:t>МКОУ «СОШ № 26»  Предгорного муниципального района Ставропольского края)</a:t>
            </a:r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endParaRPr lang="ru-RU" sz="2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effectLst/>
              </a:rPr>
              <a:t>Домик М. Ю. Лермонтова</a:t>
            </a:r>
          </a:p>
        </p:txBody>
      </p:sp>
      <p:pic>
        <p:nvPicPr>
          <p:cNvPr id="22530" name="Picture 8" descr="i?id=280918069-46-72&amp;n=21">
            <a:hlinkClick r:id="rId2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6875" y="1628775"/>
            <a:ext cx="4598988" cy="4608513"/>
          </a:xfrm>
        </p:spPr>
      </p:pic>
      <p:pic>
        <p:nvPicPr>
          <p:cNvPr id="22531" name="Picture 10" descr="i?id=528045591-25-72">
            <a:hlinkClick r:id="rId4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651500" y="2392363"/>
            <a:ext cx="3097213" cy="2476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2" descr="0_28e0c_608d161a_X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988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3" descr="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2178050"/>
            <a:ext cx="55451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4" descr="i?id=369131805-33-7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0"/>
            <a:ext cx="320357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0_4ae88_3467fc50_X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effectLst/>
              </a:rPr>
              <a:t>Домик М. Ю. Лермонтова</a:t>
            </a:r>
          </a:p>
        </p:txBody>
      </p:sp>
      <p:sp>
        <p:nvSpPr>
          <p:cNvPr id="25602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ja-JP" sz="2800" smtClean="0">
                <a:cs typeface="HGｺﾞｼｯｸE"/>
              </a:rPr>
              <a:t>      В этом доме, принадлежавшем капитану, дворянину Василию Чилаеву, в 1841 году последние два месяца своей жизни — с 14 (26) мая по 15 (27) июля 1841 года — прожил Великий русский поэт </a:t>
            </a:r>
            <a:r>
              <a:rPr lang="ru-RU" altLang="ja-JP" sz="2800" smtClean="0">
                <a:cs typeface="HGｺﾞｼｯｸE"/>
                <a:hlinkClick r:id="rId2" tooltip="Михаил Юрьевич Лермонтов"/>
              </a:rPr>
              <a:t>Михаил Юрьевич Лермонтов</a:t>
            </a:r>
            <a:r>
              <a:rPr lang="ru-RU" altLang="ja-JP" sz="2800" smtClean="0">
                <a:cs typeface="HGｺﾞｼｯｸE"/>
              </a:rPr>
              <a:t>. Здесь им были написаны последние его стихи, отсюда он отправил своё последнее, известное нам письмо, адресованное бабушке. Сюда же с места дуэли привезли его окровавленное тело, отсюда 17 (29) июля 1841 года его провожали в последний путь .</a:t>
            </a:r>
            <a:endParaRPr lang="ru-RU" sz="28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effectLst/>
              </a:rPr>
              <a:t>Домик М. Ю. Лермонтова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latin typeface="Georgia" pitchFamily="18" charset="0"/>
              </a:rPr>
              <a:t>     Первые упоминания о Домике появились в русской печати в 1859 году. А 5 августа 1884 года на фасаде у входа появилась маленькая мемориальная доска с надписью: «Домъ, въ которомъ жилъ поэтъ М. Ю. Лермонтовъ». Она появилась по инициативе знаменитого русского драматурга А. Н. Островского. В 1908 году в прессе был поднят вопрос о выкупе дома. В результате, благодаря вмешательству в это дело Академии Наук, Пятигорская городская дума вынесла постановление о приобретении домика. В 1912 году </a:t>
            </a:r>
            <a:r>
              <a:rPr lang="ru-RU" sz="2400" smtClean="0">
                <a:latin typeface="Georgia" pitchFamily="18" charset="0"/>
                <a:hlinkClick r:id="rId2" tooltip="Кавказское горное общество (страница отсутствует)"/>
              </a:rPr>
              <a:t>Кавказское горное общество</a:t>
            </a:r>
            <a:r>
              <a:rPr lang="ru-RU" sz="2400" smtClean="0">
                <a:latin typeface="Georgia" pitchFamily="18" charset="0"/>
              </a:rPr>
              <a:t> выкупило домик за 15 тысяч рублей и устроили музей. Ныне там располагается Государственный музей-заповедник М. Ю. Лермонтова.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effectLst/>
              </a:rPr>
              <a:t>Домик М. Ю. Лермонтова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latin typeface="Georgia" pitchFamily="18" charset="0"/>
              </a:rPr>
              <a:t>              В 1973 году был создан Государственный музей-заповедник М. Ю. Лермонтова, объединивший все лермонтовские места в Пятигорске, Железноводске и Кисловодске. Центром заповедника стал старейший в Пятигорске городской квартал — Лермонтовский квартал, внутри которого находится «домик Лермонтова» (ул. Лермонтова, 4), дом Верзилиных (ул. Буачидзе, 9), дом Уманова (ул. Лермонтова, 8) и другие исторические постройки. Ежегодно, 15 октября, в день рождения поэта, здесь проводятся лермонтовские праздники поэзии.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latin typeface="Georgia" pitchFamily="18" charset="0"/>
              </a:rPr>
              <a:t>           Дом Алябьева Вошёл в состав Лермонтовского квартала в 1997 году. Сейчас в этом доме проходят литературно-музыкальные вечера.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effectLst/>
              </a:rPr>
              <a:t>Гора «Кольцо»</a:t>
            </a:r>
          </a:p>
        </p:txBody>
      </p:sp>
      <p:pic>
        <p:nvPicPr>
          <p:cNvPr id="28674" name="Picture 7" descr="i?id=7304106-63-72&amp;n=17">
            <a:hlinkClick r:id="rId2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810000"/>
            <a:ext cx="4267200" cy="14288"/>
          </a:xfrm>
        </p:spPr>
      </p:pic>
      <p:pic>
        <p:nvPicPr>
          <p:cNvPr id="28675" name="Picture 8" descr="i?id=7304106-63-72&amp;n=1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2" descr="i?id=323715421-22-72">
            <a:hlinkClick r:id="rId4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435600" y="1773238"/>
            <a:ext cx="3708400" cy="5084762"/>
          </a:xfrm>
        </p:spPr>
      </p:pic>
      <p:pic>
        <p:nvPicPr>
          <p:cNvPr id="28677" name="Picture 13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412875"/>
            <a:ext cx="46085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effectLst/>
              </a:rPr>
              <a:t>Гора «Кольцо»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Georgia" pitchFamily="18" charset="0"/>
              </a:rPr>
              <a:t>         Это чудесное творение природы. Как только электричка делает последний поворот к Кисловодску, справа вырисовывается горная цепь Боргустанского хребта. В его отрогах много пещер, и среди них образовалось кольцо диаметром в 11 м. Пещеры и само кольцо - результат действия влаги и выветривания. Кольцо-гора - одна из достопримечательностей Кисловодска. Отсюда открывается прекрасный вид на город.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Georgia" pitchFamily="18" charset="0"/>
              </a:rPr>
              <a:t>         Кольцо-гора не только памятник природы, но и место, связанное с именем М.Ю. Лермонтова. Поэт не раз бывал в Кисловодске, знал его окрестности. О «Кольцо-горе» лучше Михаила Юрьевича Лермонтова не скажешь: «…Верстах в трёх от Кисловодска, в ущелье, где протекает Подкумок, есть скала, называемая "Кольцом", это – ворота, образованные природой; они поднимаются на высоком холме, и заходящее солнце сквозь них бросает на мир свой последний пламенный взгляд. Многочисленная кавалькада отправилась туда посмотреть на закат солнца сквозь каменное окошко».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effectLst/>
              </a:rPr>
              <a:t>Гора Кольцо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600" smtClean="0"/>
              <a:t>             </a:t>
            </a:r>
            <a:r>
              <a:rPr lang="ru-RU" sz="1600" smtClean="0"/>
              <a:t>Рядом с Кольцо-горой образовались галереи ниш, разделенных колоннами, обточенными ветрами. В одной из пещер, рядом с кольцом, В.Г. Гниловской обнаружил надпись: М. Лермонтову Вот посетил твой грот священный Я в силу данного обета. Я рвусь душой к тебе, бесценный, Но от тебя мне нет ответа!.. 1837 г. 16 ап. А. фон Ц... Предполагают, что надпись оставил приятель М.Ю. Лермонтова М.И. фон Цейдлер.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600" smtClean="0"/>
              <a:t>         </a:t>
            </a:r>
            <a:r>
              <a:rPr lang="ru-RU" sz="1600" smtClean="0"/>
              <a:t>У «Кольцо-горы» экскурсоводы рассказывают легенду о том, как в долине Пятигорья жил нарт Араф. Он имел жену, сына и коня. Однажды ночью он услышал сильный гул. Земля дрожала. Конь человечьим голосом сказал Арафу, что на его народ напали злые джины. Араф надел броню, взял оружие и хотел сесть на коня. Конь опять заговорил человеческим голосом: "Чтобы победить врага, надо закалить своё сердце. Для этого надо проскочить сквозь «Кольцо-гору» и не зацепиться. При этом надо не думать ни о доме, ни о сыне, ни о жене". Дважды конь цеплялся копытом за скалу и только на третий раз Араф на коне проскочил сквозь «Кольцо-гору». Первые два раза он думал о жене, о сыне. А третий раз думал о победе над врагом. Вихрем проскочил он «Кольцо» и стало его сердце закалённым. В страшной сечи он разбил джинов, притаившихся в ущелье, но был ранен. Джины были перебиты, а Араф потерял сознание. Верный конь зубами поднял Арафа, понёс его к источнику Нартов – нарзану, бившему прозрачной струёй из глубокой трещины твёрдых серых камней. Нарт утолил жажду, омыл раны, которые быстро зарубцевались, сел на коня и вернулся домой к жене и сыну.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Грязелечебница имени Семашко</a:t>
            </a:r>
          </a:p>
        </p:txBody>
      </p:sp>
      <p:pic>
        <p:nvPicPr>
          <p:cNvPr id="31746" name="Picture 7" descr="i?id=437452316-37-72&amp;n=17">
            <a:hlinkClick r:id="rId2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484313"/>
            <a:ext cx="4032250" cy="4062412"/>
          </a:xfrm>
        </p:spPr>
      </p:pic>
      <p:pic>
        <p:nvPicPr>
          <p:cNvPr id="31747" name="Picture 8" descr="i?id=345112424-71-72&amp;n=17">
            <a:hlinkClick r:id="rId4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2205038"/>
            <a:ext cx="4176713" cy="43926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effectLst/>
              </a:rPr>
              <a:t>СКУЛЬПТУРА «ОРЕЛ»</a:t>
            </a:r>
          </a:p>
        </p:txBody>
      </p:sp>
      <p:pic>
        <p:nvPicPr>
          <p:cNvPr id="14338" name="Picture 6" descr="0_9017_4e875e52_XL">
            <a:hlinkClick r:id="rId2"/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1196975"/>
            <a:ext cx="4319587" cy="525621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>
              <a:effectLst/>
            </a:endParaRPr>
          </a:p>
        </p:txBody>
      </p:sp>
      <p:pic>
        <p:nvPicPr>
          <p:cNvPr id="32770" name="Picture 4" descr="b02">
            <a:hlinkClick r:id="rId2"/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404813"/>
            <a:ext cx="8424863" cy="60483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33794" name="Picture 9" descr="i?id=87109776-60-72">
            <a:hlinkClick r:id="rId2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549275"/>
            <a:ext cx="3455987" cy="3095625"/>
          </a:xfrm>
        </p:spPr>
      </p:pic>
      <p:pic>
        <p:nvPicPr>
          <p:cNvPr id="33795" name="Picture 13" descr="i?id=225494857-60-72">
            <a:hlinkClick r:id="rId4"/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932363" y="692150"/>
            <a:ext cx="3743325" cy="5689600"/>
          </a:xfrm>
        </p:spPr>
      </p:pic>
      <p:pic>
        <p:nvPicPr>
          <p:cNvPr id="33796" name="Picture 14" descr="i?id=321682820-59-72">
            <a:hlinkClick r:id="rId6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395288" y="3860800"/>
            <a:ext cx="3529012" cy="26638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effectLst/>
              </a:rPr>
              <a:t>Грязелечебница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/>
              <a:t>        </a:t>
            </a:r>
            <a:r>
              <a:rPr lang="ru-RU" sz="2400" smtClean="0">
                <a:latin typeface="Georgia" pitchFamily="18" charset="0"/>
              </a:rPr>
              <a:t>Здание выполнено архитектором Евгением Шреттером в стиле древнеримских бань- терм. 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Проект лечебницы был выбран в результате конкурса в 1911 году. Уже спустя год начались подготовительные работы, завоз камня из Кисловодска. Наконец, 21 июня 1915 года состоялось открытие Грязелечебницы. Первоначально она называлась </a:t>
            </a:r>
            <a:r>
              <a:rPr lang="ru-RU" sz="2400" b="1" smtClean="0">
                <a:latin typeface="Georgia" pitchFamily="18" charset="0"/>
              </a:rPr>
              <a:t>Алексеевской</a:t>
            </a:r>
            <a:r>
              <a:rPr lang="ru-RU" sz="2400" smtClean="0">
                <a:latin typeface="Georgia" pitchFamily="18" charset="0"/>
              </a:rPr>
              <a:t>, в честь царевича Алексея- сына императора Николая 2. 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/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Завершение строительства Алексеевской грязелечебницы в 1915 году: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3"/>
          <p:cNvSpPr>
            <a:spLocks noGrp="1"/>
          </p:cNvSpPr>
          <p:nvPr>
            <p:ph type="title" idx="4294967295"/>
          </p:nvPr>
        </p:nvSpPr>
        <p:spPr bwMode="auto">
          <a:xfrm>
            <a:off x="457200" y="4048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Грязелечебница     1915-1916 гг.</a:t>
            </a:r>
          </a:p>
        </p:txBody>
      </p:sp>
      <p:pic>
        <p:nvPicPr>
          <p:cNvPr id="35842" name="Picture 16" descr="Алекссеевская грязелечебница 1915 год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12875"/>
            <a:ext cx="4267200" cy="3906838"/>
          </a:xfrm>
        </p:spPr>
      </p:pic>
      <p:pic>
        <p:nvPicPr>
          <p:cNvPr id="35843" name="Picture 17" descr="Алекссеевская грязелечебница 1916 год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2565400"/>
            <a:ext cx="4267200" cy="37925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Механотерапия – г.  Ессентуки</a:t>
            </a:r>
          </a:p>
        </p:txBody>
      </p:sp>
      <p:pic>
        <p:nvPicPr>
          <p:cNvPr id="36866" name="Picture 7" descr="i?id=84098954-63-72&amp;n=21">
            <a:hlinkClick r:id="rId2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268413"/>
            <a:ext cx="5327650" cy="4752975"/>
          </a:xfrm>
        </p:spPr>
      </p:pic>
      <p:pic>
        <p:nvPicPr>
          <p:cNvPr id="36867" name="Picture 8" descr="i?id=35250809-34-72&amp;n=21">
            <a:hlinkClick r:id="rId4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804025" y="1700213"/>
            <a:ext cx="2016125" cy="2449512"/>
          </a:xfrm>
        </p:spPr>
      </p:pic>
      <p:pic>
        <p:nvPicPr>
          <p:cNvPr id="36868" name="Picture 9" descr="i?id=114603988-6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4724400"/>
            <a:ext cx="27193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effectLst/>
              </a:rPr>
              <a:t>История Механотерапии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800" smtClean="0">
              <a:latin typeface="Georgia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800" smtClean="0">
              <a:latin typeface="Georgia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>
                <a:latin typeface="Georgia" pitchFamily="18" charset="0"/>
              </a:rPr>
              <a:t>        История Механотерапии в Ессентуках насчитывает уже более сотни лет! До революции в царской России было два зала Механотерапии: в Санкт- Петербурге и Ессентуках. В Санкт- Петербурге на сегодняшний день осталось всего несколько экземпляров (сейчас они находятся в музее военной медицины), а Ессентукская Механотерапия и сегодня ждет приехавших на </a:t>
            </a:r>
            <a:r>
              <a:rPr lang="ru-RU" sz="1800" smtClean="0">
                <a:latin typeface="Georgia" pitchFamily="18" charset="0"/>
                <a:hlinkClick r:id="rId2"/>
              </a:rPr>
              <a:t>лечение в Ессентуки</a:t>
            </a:r>
            <a:r>
              <a:rPr lang="ru-RU" sz="1800" smtClean="0">
                <a:latin typeface="Georgia" pitchFamily="18" charset="0"/>
              </a:rPr>
              <a:t> отдыхающих!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>
                <a:latin typeface="Georgia" pitchFamily="18" charset="0"/>
              </a:rPr>
              <a:t>             Разработал эти удивительные аппараты профессор Упсальского университета, шведский физиотерапевт и академик Шведской Академии наук Густав Цандер. Уникальные механические аппараты Цандера и сегодня по многим показателям опережают современные тренажеры. На сегодня в Ессентуках работают 64 аппарата системы Цандера, сконструированные еще в 1897 году. Историческую ценность Ессентукской механотерапии доказывает тот факт, что в период оккупации во время ВОВ по личному приказу Гитлера аппараты должны были вывести в Германию (не успели благодаря внезапному и стремительному наступлению Красной Армии).</a:t>
            </a:r>
          </a:p>
        </p:txBody>
      </p:sp>
      <p:pic>
        <p:nvPicPr>
          <p:cNvPr id="37891" name="Picture 4" descr="i?id=122290435-0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7287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Гидроэлектростанция «Белый Уголь»</a:t>
            </a:r>
          </a:p>
        </p:txBody>
      </p:sp>
      <p:pic>
        <p:nvPicPr>
          <p:cNvPr id="38914" name="Picture 4" descr="i?id=18339576-11-72&amp;n=21">
            <a:hlinkClick r:id="rId2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01775"/>
            <a:ext cx="4643438" cy="4232275"/>
          </a:xfrm>
        </p:spPr>
      </p:pic>
      <p:sp>
        <p:nvSpPr>
          <p:cNvPr id="38915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724400" y="1554163"/>
            <a:ext cx="42672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>
                <a:latin typeface="Georgia" pitchFamily="18" charset="0"/>
              </a:rPr>
              <a:t>       В 1903 г. 11 мая была заложена, а в июле 1903 года вступила в строй первая в России, относительно крупная гидроэлектростанция, полностью спроектированная и построенная отечественными специалистами. Располагалась эта ГЭС на р. Подкумок вблизи г. Ессентуки.</a:t>
            </a:r>
            <a:endParaRPr lang="ru-RU" altLang="ja-JP" sz="1800" smtClean="0">
              <a:latin typeface="Georgia" pitchFamily="18" charset="0"/>
              <a:cs typeface="HGｺﾞｼｯｸE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ja-JP" sz="1800" smtClean="0">
                <a:latin typeface="Georgia" pitchFamily="18" charset="0"/>
                <a:cs typeface="HGｺﾞｼｯｸE"/>
              </a:rPr>
              <a:t>          На ГЭС было установлено два генератора по </a:t>
            </a:r>
            <a:r>
              <a:rPr lang="ru-RU" altLang="ja-JP" sz="1800" b="1" smtClean="0">
                <a:latin typeface="Georgia" pitchFamily="18" charset="0"/>
                <a:cs typeface="HGｺﾞｼｯｸE"/>
              </a:rPr>
              <a:t>400</a:t>
            </a:r>
            <a:r>
              <a:rPr lang="ru-RU" altLang="ja-JP" sz="1800" smtClean="0">
                <a:latin typeface="Georgia" pitchFamily="18" charset="0"/>
                <a:cs typeface="HGｺﾞｼｯｸE"/>
              </a:rPr>
              <a:t> кВт каждый. Название ГЭС "Белый Уголь", вместо "Центральная Пятигорская гидроэлектростанция", впервые появилось в 1911 году. </a:t>
            </a:r>
            <a:endParaRPr lang="ru-RU" sz="180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39938" name="Picture 7" descr="i?id=106399583-58-72&amp;n=21">
            <a:hlinkClick r:id="rId2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692150"/>
            <a:ext cx="4159250" cy="4117975"/>
          </a:xfrm>
        </p:spPr>
      </p:pic>
      <p:pic>
        <p:nvPicPr>
          <p:cNvPr id="39939" name="Picture 8" descr="i?id=14410053-45-72&amp;n=21">
            <a:hlinkClick r:id="rId4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003800" y="2476500"/>
            <a:ext cx="3887788" cy="43815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40962" name="Picture 7" descr="i?id=41065882-31-72&amp;n=21">
            <a:hlinkClick r:id="rId2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88913"/>
            <a:ext cx="3600450" cy="4248150"/>
          </a:xfrm>
        </p:spPr>
      </p:pic>
      <p:pic>
        <p:nvPicPr>
          <p:cNvPr id="40963" name="Picture 8" descr="i?id=323924116-04-72&amp;n=21">
            <a:hlinkClick r:id="rId4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140200" y="1196975"/>
            <a:ext cx="4824413" cy="51847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effectLst/>
              </a:rPr>
              <a:t>Скульптура Орёл на горе Горячей. Пятигорск</a:t>
            </a:r>
            <a:br>
              <a:rPr lang="ru-RU" cap="none" smtClean="0">
                <a:effectLst/>
              </a:rPr>
            </a:br>
            <a:endParaRPr lang="ru-RU" cap="none" smtClean="0">
              <a:effectLst/>
            </a:endParaRPr>
          </a:p>
        </p:txBody>
      </p:sp>
      <p:sp>
        <p:nvSpPr>
          <p:cNvPr id="15362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Georgia" pitchFamily="18" charset="0"/>
              </a:rPr>
              <a:t>      Скульптурная композиция, изображающая орла в схватке со змеей — официальный символ Кавказских Минеральных Вод. Эта композиция была изготовлена скульптором Л. К. Шодким к столетию курорта, открыта 1 мая 1901 года. По мысли автора орел олицетворяет целебную силу минеральных источников, побеждающих болезни, которые символизирует змея в когтях у могучей птицы. Скульптура не раз меняла облик. Первоначально скульптурная композиция была изготовлена из цемента, но за прошедшие десятилетия цементная фигура не раз приходила в негодность, и её приходилось реставрировать. В 1973 году композиция была заново отлита из бронзы на Ленинградском заводе монументальной скульптуры, и установлена на прежнем месте. Открыта 15 октября 1973 года.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pyatigorsk5">
            <a:hlinkClick r:id="rId2"/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549275"/>
            <a:ext cx="8135938" cy="59753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effectLst/>
              </a:rPr>
              <a:t>ПРОВАЛ</a:t>
            </a:r>
          </a:p>
        </p:txBody>
      </p:sp>
      <p:sp>
        <p:nvSpPr>
          <p:cNvPr id="17410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>
                <a:latin typeface="Georgia" pitchFamily="18" charset="0"/>
              </a:rPr>
              <a:t>    Пещера в виде конусобразной воронки, на дне которой находится карстовое озеро минеральной воды чистого голубого цвета. Глубина озера 11 м, ширина 15 м. Температура воды от 26° до 42 °C. Голубой цвет воде придают содержащиеся в ней сера (сероводород) и особые бактерии. После пробития в 1858 году тоннеля длиной около 58 м, воду стали принимать в лечебных целях. После торжественного освящения тоннеля и озера в 1885 году в гроте Провала в специальной нише была установлена икона Божией Матери Всех Скорбящих Радости, которая затем была заменена на икону Великомученика и Целителя Пантелеимона.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effectLst/>
              </a:rPr>
              <a:t>ПРОВАЛ</a:t>
            </a:r>
          </a:p>
        </p:txBody>
      </p:sp>
      <p:pic>
        <p:nvPicPr>
          <p:cNvPr id="18434" name="Picture 7" descr="142">
            <a:hlinkClick r:id="rId2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628775"/>
            <a:ext cx="4248150" cy="4895850"/>
          </a:xfrm>
        </p:spPr>
      </p:pic>
      <p:pic>
        <p:nvPicPr>
          <p:cNvPr id="18435" name="Picture 8" descr="0a0aa6232f63b166fdbf1c6d5e8fd079">
            <a:hlinkClick r:id="rId4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724400" y="1628775"/>
            <a:ext cx="4267200" cy="48244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>
              <a:effectLst/>
            </a:endParaRPr>
          </a:p>
        </p:txBody>
      </p:sp>
      <p:pic>
        <p:nvPicPr>
          <p:cNvPr id="19458" name="Picture 7" descr="529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92150"/>
            <a:ext cx="40322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i?id=63644421-12-72&amp;n=1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989138"/>
            <a:ext cx="428466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effectLst/>
              </a:rPr>
              <a:t>Беседка «Эолова арфа»</a:t>
            </a:r>
          </a:p>
        </p:txBody>
      </p:sp>
      <p:pic>
        <p:nvPicPr>
          <p:cNvPr id="20482" name="Picture 7" descr="i?id=77309783-66-72&amp;n=17">
            <a:hlinkClick r:id="rId2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341438"/>
            <a:ext cx="4770437" cy="3600450"/>
          </a:xfrm>
        </p:spPr>
      </p:pic>
      <p:pic>
        <p:nvPicPr>
          <p:cNvPr id="20483" name="Picture 8" descr="i?id=2497486-16-72&amp;n=17">
            <a:hlinkClick r:id="rId4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067175" y="2071688"/>
            <a:ext cx="4752975" cy="42370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effectLst/>
              </a:rPr>
              <a:t>Беседка «Эолова арфа»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/>
              <a:t>         </a:t>
            </a:r>
            <a:r>
              <a:rPr lang="ru-RU" sz="1800" smtClean="0">
                <a:latin typeface="Georgia" pitchFamily="18" charset="0"/>
              </a:rPr>
              <a:t>Построена в 1831 году по проекту Джузеппе Бернардацци на самой высокой точке Михайловского отрога горы </a:t>
            </a:r>
            <a:r>
              <a:rPr lang="ru-RU" sz="1800" smtClean="0">
                <a:latin typeface="Georgia" pitchFamily="18" charset="0"/>
                <a:hlinkClick r:id="rId2" tooltip="Машук"/>
              </a:rPr>
              <a:t>Машук</a:t>
            </a:r>
            <a:r>
              <a:rPr lang="ru-RU" sz="1800" smtClean="0">
                <a:latin typeface="Georgia" pitchFamily="18" charset="0"/>
              </a:rPr>
              <a:t>. Прообразом был павильон «Храм Эола» английского архитектора Уильяма Чемберса, построенный в </a:t>
            </a:r>
            <a:r>
              <a:rPr lang="ru-RU" sz="1800" smtClean="0">
                <a:latin typeface="Georgia" pitchFamily="18" charset="0"/>
                <a:hlinkClick r:id="rId3" tooltip="Королевские ботанические сады в Кью"/>
              </a:rPr>
              <a:t>парке Кью</a:t>
            </a:r>
            <a:r>
              <a:rPr lang="ru-RU" sz="1800" smtClean="0">
                <a:latin typeface="Georgia" pitchFamily="18" charset="0"/>
              </a:rPr>
              <a:t> под Лондоном. В беседке установили оригинальный музыкальный инструмент — эолову арфу, широко распространённую в Европе. Уличная эолова арфа состояла из пары простых эоловых арф, заключённых в круглый дощатый корпус с особым крылом, которое поворачивало арфы под определённым углом к ветру. Воздушные струи, проникающие через узкие щели в корпусах арф, вызывали колебания жильных струн разной толщины, издающих различные обертоны. Оригинальная арфа простояла до 1861 г. В 1890-х годах на куполе беседки в летнее время устанавливалась звучащая эолова арфа упрощённой конструкции. В 1972г на куполе беседки было установлено уникальное электромеханическое музыкальное устройство, управляемое ветром — электронная «эолова арфа», которая звучала на протяжении почти 20 лет. В 2008 г. в беседке установлена аудиоаппаратура, которая играет уже независимо от ветра.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1265</Words>
  <Application>Microsoft Office PowerPoint</Application>
  <PresentationFormat>Экран (4:3)</PresentationFormat>
  <Paragraphs>41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28</vt:i4>
      </vt:variant>
    </vt:vector>
  </HeadingPairs>
  <TitlesOfParts>
    <vt:vector size="44" baseType="lpstr">
      <vt:lpstr>Arial</vt:lpstr>
      <vt:lpstr>Franklin Gothic Medium</vt:lpstr>
      <vt:lpstr>Franklin Gothic Book</vt:lpstr>
      <vt:lpstr>Wingdings 2</vt:lpstr>
      <vt:lpstr>Calibri</vt:lpstr>
      <vt:lpstr>Georgia</vt:lpstr>
      <vt:lpstr>HGｺﾞｼｯｸE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СКУЛЬПТУРА «ОРЕЛ»</vt:lpstr>
      <vt:lpstr>Скульптура Орёл на горе Горячей. Пятигорск </vt:lpstr>
      <vt:lpstr>Слайд 4</vt:lpstr>
      <vt:lpstr>ПРОВАЛ</vt:lpstr>
      <vt:lpstr>ПРОВАЛ</vt:lpstr>
      <vt:lpstr>Слайд 7</vt:lpstr>
      <vt:lpstr>Беседка «Эолова арфа»</vt:lpstr>
      <vt:lpstr>Беседка «Эолова арфа»</vt:lpstr>
      <vt:lpstr>Домик М. Ю. Лермонтова</vt:lpstr>
      <vt:lpstr>Слайд 11</vt:lpstr>
      <vt:lpstr>Слайд 12</vt:lpstr>
      <vt:lpstr>Домик М. Ю. Лермонтова</vt:lpstr>
      <vt:lpstr>Домик М. Ю. Лермонтова</vt:lpstr>
      <vt:lpstr>Домик М. Ю. Лермонтова</vt:lpstr>
      <vt:lpstr>Гора «Кольцо»</vt:lpstr>
      <vt:lpstr>Гора «Кольцо»</vt:lpstr>
      <vt:lpstr>Гора Кольцо</vt:lpstr>
      <vt:lpstr>Грязелечебница имени Семашко</vt:lpstr>
      <vt:lpstr>Слайд 20</vt:lpstr>
      <vt:lpstr>Слайд 21</vt:lpstr>
      <vt:lpstr>Грязелечебница</vt:lpstr>
      <vt:lpstr>Грязелечебница     1915-1916 гг.</vt:lpstr>
      <vt:lpstr>Механотерапия – г.  Ессентуки</vt:lpstr>
      <vt:lpstr>История Механотерапии</vt:lpstr>
      <vt:lpstr>Гидроэлектростанция «Белый Уголь»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ЮРА</dc:creator>
  <cp:lastModifiedBy>Admin</cp:lastModifiedBy>
  <cp:revision>5</cp:revision>
  <dcterms:created xsi:type="dcterms:W3CDTF">2013-01-13T13:15:17Z</dcterms:created>
  <dcterms:modified xsi:type="dcterms:W3CDTF">2013-11-24T03:31:06Z</dcterms:modified>
</cp:coreProperties>
</file>