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8" r:id="rId3"/>
    <p:sldId id="272" r:id="rId4"/>
    <p:sldId id="259" r:id="rId5"/>
    <p:sldId id="273" r:id="rId6"/>
    <p:sldId id="260" r:id="rId7"/>
    <p:sldId id="261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3" r:id="rId17"/>
    <p:sldId id="282" r:id="rId18"/>
    <p:sldId id="26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AD499568-B842-42FD-8C00-AC607328015F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1E6FE792-37D0-4E38-A81C-21EDBC17D63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91255621"/>
      </p:ext>
    </p:extLst>
  </p:cSld>
  <p:clrMapOvr>
    <a:masterClrMapping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9568-B842-42FD-8C00-AC607328015F}" type="datetimeFigureOut">
              <a:rPr lang="ru-RU" smtClean="0">
                <a:solidFill>
                  <a:prstClr val="black"/>
                </a:solidFill>
              </a:rPr>
              <a:pPr/>
              <a:t>03.04.2013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792-37D0-4E38-A81C-21EDBC17D63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022779"/>
      </p:ext>
    </p:extLst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9568-B842-42FD-8C00-AC607328015F}" type="datetimeFigureOut">
              <a:rPr lang="ru-RU" smtClean="0">
                <a:solidFill>
                  <a:prstClr val="black"/>
                </a:solidFill>
              </a:rPr>
              <a:pPr/>
              <a:t>03.04.2013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1E6FE792-37D0-4E38-A81C-21EDBC17D63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256593"/>
      </p:ext>
    </p:extLst>
  </p:cSld>
  <p:clrMapOvr>
    <a:masterClrMapping/>
  </p:clrMapOvr>
  <p:transition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9568-B842-42FD-8C00-AC607328015F}" type="datetimeFigureOut">
              <a:rPr lang="ru-RU" smtClean="0">
                <a:solidFill>
                  <a:prstClr val="black"/>
                </a:solidFill>
              </a:rPr>
              <a:pPr/>
              <a:t>03.04.2013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792-37D0-4E38-A81C-21EDBC17D63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309515"/>
      </p:ext>
    </p:extLst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AD499568-B842-42FD-8C00-AC607328015F}" type="datetimeFigureOut">
              <a:rPr lang="ru-RU" smtClean="0">
                <a:solidFill>
                  <a:prstClr val="black"/>
                </a:solidFill>
              </a:rPr>
              <a:pPr/>
              <a:t>03.04.2013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1E6FE792-37D0-4E38-A81C-21EDBC17D6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3805635"/>
      </p:ext>
    </p:extLst>
  </p:cSld>
  <p:clrMapOvr>
    <a:masterClrMapping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9568-B842-42FD-8C00-AC607328015F}" type="datetimeFigureOut">
              <a:rPr lang="ru-RU" smtClean="0">
                <a:solidFill>
                  <a:prstClr val="black"/>
                </a:solidFill>
              </a:rPr>
              <a:pPr/>
              <a:t>03.04.2013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792-37D0-4E38-A81C-21EDBC17D63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119483"/>
      </p:ext>
    </p:extLst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9568-B842-42FD-8C00-AC607328015F}" type="datetimeFigureOut">
              <a:rPr lang="ru-RU" smtClean="0">
                <a:solidFill>
                  <a:prstClr val="black"/>
                </a:solidFill>
              </a:rPr>
              <a:pPr/>
              <a:t>03.04.2013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792-37D0-4E38-A81C-21EDBC17D63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062608"/>
      </p:ext>
    </p:extLst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9568-B842-42FD-8C00-AC607328015F}" type="datetimeFigureOut">
              <a:rPr lang="ru-RU" smtClean="0">
                <a:solidFill>
                  <a:prstClr val="black"/>
                </a:solidFill>
              </a:rPr>
              <a:pPr/>
              <a:t>03.04.2013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792-37D0-4E38-A81C-21EDBC17D63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276581"/>
      </p:ext>
    </p:extLst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9568-B842-42FD-8C00-AC607328015F}" type="datetimeFigureOut">
              <a:rPr lang="ru-RU" smtClean="0">
                <a:solidFill>
                  <a:prstClr val="black"/>
                </a:solidFill>
              </a:rPr>
              <a:pPr/>
              <a:t>03.04.2013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792-37D0-4E38-A81C-21EDBC17D63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614034"/>
      </p:ext>
    </p:extLst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9568-B842-42FD-8C00-AC607328015F}" type="datetimeFigureOut">
              <a:rPr lang="ru-RU" smtClean="0">
                <a:solidFill>
                  <a:prstClr val="black"/>
                </a:solidFill>
              </a:rPr>
              <a:pPr/>
              <a:t>03.04.2013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792-37D0-4E38-A81C-21EDBC17D63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42118"/>
      </p:ext>
    </p:extLst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99568-B842-42FD-8C00-AC607328015F}" type="datetimeFigureOut">
              <a:rPr lang="ru-RU" smtClean="0">
                <a:solidFill>
                  <a:prstClr val="black"/>
                </a:solidFill>
              </a:rPr>
              <a:pPr/>
              <a:t>03.04.2013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FE792-37D0-4E38-A81C-21EDBC17D63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209932"/>
      </p:ext>
    </p:extLst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D499568-B842-42FD-8C00-AC607328015F}" type="datetimeFigureOut">
              <a:rPr lang="ru-RU" smtClean="0">
                <a:solidFill>
                  <a:prstClr val="black"/>
                </a:solidFill>
              </a:rPr>
              <a:pPr/>
              <a:t>03.04.2013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1E6FE792-37D0-4E38-A81C-21EDBC17D63A}" type="slidenum">
              <a:rPr lang="ru-RU" smtClean="0">
                <a:solidFill>
                  <a:prstClr val="black"/>
                </a:solidFill>
              </a:rPr>
              <a:pPr/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50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lus/>
  </p:transition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564904"/>
            <a:ext cx="6768752" cy="1728192"/>
          </a:xfrm>
        </p:spPr>
        <p:txBody>
          <a:bodyPr>
            <a:noAutofit/>
          </a:bodyPr>
          <a:lstStyle/>
          <a:p>
            <a:pPr algn="ctr"/>
            <a:r>
              <a:rPr lang="ru-RU" sz="32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Классификация органических соединений. Предельные углеводороды (УВ)</a:t>
            </a:r>
            <a:endParaRPr lang="ru-RU" sz="32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28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5600" y="214290"/>
            <a:ext cx="6248400" cy="1143000"/>
          </a:xfrm>
        </p:spPr>
        <p:txBody>
          <a:bodyPr/>
          <a:lstStyle/>
          <a:p>
            <a:r>
              <a:rPr lang="ru-RU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Горение метана</a:t>
            </a:r>
            <a:endParaRPr lang="ru-RU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3546023" cy="27213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214282" y="2571744"/>
            <a:ext cx="8643998" cy="40934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latin typeface="Bookman Old Style" pitchFamily="18" charset="0"/>
              </a:rPr>
              <a:t>«Врата ада» - искусственного происхождения кратер Дарваза в Туркменистане. В 1971 году советские геологи в наткнулись на скопление подземного газа. В результате раскопок и бурения разведочной скважины геологи наткнулись на подземную каверну (пустоту), из-за чего земля провалилась и образовалась большая дыра, наполненная газом, в которую улетела буровая вышка со всем оборудованием и транспортом. Люди, к счастью, не пострадали. Чтобы вредные для людей и скота газы не выходили наружу, их решили поджечь. Геологи рассчитывали, что пожар через несколько дней потухнет, но ошиблись: природный газ, выходящий из кратера, непрерывно горит днём и ночью уже более сорока лет.</a:t>
            </a:r>
            <a:endParaRPr lang="ru-RU" sz="20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Физические свойства метана</a:t>
            </a:r>
            <a:endParaRPr lang="ru-RU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2286000"/>
            <a:ext cx="6615130" cy="38401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Bookman Old Style" pitchFamily="18" charset="0"/>
              </a:rPr>
              <a:t>Газ без цвета и запаха;</a:t>
            </a:r>
          </a:p>
          <a:p>
            <a:r>
              <a:rPr lang="ru-RU" sz="3200" b="1" dirty="0" smtClean="0">
                <a:latin typeface="Bookman Old Style" pitchFamily="18" charset="0"/>
              </a:rPr>
              <a:t>Плохо растворим в воде, горюч;</a:t>
            </a:r>
          </a:p>
          <a:p>
            <a:r>
              <a:rPr lang="ru-RU" sz="3200" b="1" dirty="0" smtClean="0">
                <a:latin typeface="Bookman Old Style" pitchFamily="18" charset="0"/>
              </a:rPr>
              <a:t>В два раза легче воздуха;</a:t>
            </a:r>
          </a:p>
          <a:p>
            <a:r>
              <a:rPr lang="en-US" sz="3200" b="1" dirty="0" smtClean="0">
                <a:latin typeface="Bookman Old Style" pitchFamily="18" charset="0"/>
              </a:rPr>
              <a:t>D(CH</a:t>
            </a:r>
            <a:r>
              <a:rPr lang="en-US" sz="3200" b="1" baseline="-25000" dirty="0" smtClean="0">
                <a:latin typeface="Bookman Old Style" pitchFamily="18" charset="0"/>
              </a:rPr>
              <a:t>4</a:t>
            </a:r>
            <a:r>
              <a:rPr lang="en-US" sz="3200" b="1" dirty="0" smtClean="0">
                <a:latin typeface="Bookman Old Style" pitchFamily="18" charset="0"/>
              </a:rPr>
              <a:t>) = 0,53.</a:t>
            </a:r>
            <a:endParaRPr lang="ru-RU" sz="3200" b="1" dirty="0" smtClean="0">
              <a:latin typeface="Bookman Old Style" pitchFamily="18" charset="0"/>
            </a:endParaRPr>
          </a:p>
          <a:p>
            <a:endParaRPr lang="ru-RU" sz="32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6758006" cy="1414450"/>
          </a:xfrm>
        </p:spPr>
        <p:txBody>
          <a:bodyPr>
            <a:noAutofit/>
          </a:bodyPr>
          <a:lstStyle/>
          <a:p>
            <a:pPr algn="ctr"/>
            <a:r>
              <a:rPr lang="ru-RU" sz="4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Химические свойства метана</a:t>
            </a:r>
            <a:endParaRPr lang="ru-RU" sz="4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501122" cy="150019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Химическая активность очень низкая;</a:t>
            </a:r>
          </a:p>
          <a:p>
            <a:pPr algn="ctr"/>
            <a:r>
              <a:rPr lang="ru-RU" sz="2400" b="1" dirty="0" smtClean="0">
                <a:latin typeface="Bookman Old Style" pitchFamily="18" charset="0"/>
              </a:rPr>
              <a:t>Не взаимодействует с водой, кислотами и щелочами.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3429000"/>
            <a:ext cx="8501122" cy="5232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 algn="ctr">
              <a:buFont typeface="+mj-lt"/>
              <a:buAutoNum type="arabicPeriod"/>
            </a:pPr>
            <a:r>
              <a:rPr lang="ru-RU" sz="2800" b="1" i="1" dirty="0" smtClean="0">
                <a:latin typeface="Bookman Old Style" pitchFamily="18" charset="0"/>
              </a:rPr>
              <a:t>Горение метана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4143380"/>
            <a:ext cx="76562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Bookman Old Style" pitchFamily="18" charset="0"/>
              </a:rPr>
              <a:t>CH</a:t>
            </a:r>
            <a:r>
              <a:rPr lang="en-US" sz="3200" b="1" baseline="-25000" dirty="0" smtClean="0">
                <a:latin typeface="Bookman Old Style" pitchFamily="18" charset="0"/>
              </a:rPr>
              <a:t>4</a:t>
            </a:r>
            <a:r>
              <a:rPr lang="en-US" sz="3200" b="1" dirty="0" smtClean="0">
                <a:latin typeface="Bookman Old Style" pitchFamily="18" charset="0"/>
              </a:rPr>
              <a:t> + </a:t>
            </a:r>
            <a:r>
              <a:rPr lang="ru-RU" sz="3200" b="1" dirty="0" smtClean="0">
                <a:latin typeface="Bookman Old Style" pitchFamily="18" charset="0"/>
              </a:rPr>
              <a:t> </a:t>
            </a:r>
            <a:r>
              <a:rPr lang="en-US" sz="3200" b="1" dirty="0" smtClean="0">
                <a:latin typeface="Bookman Old Style" pitchFamily="18" charset="0"/>
              </a:rPr>
              <a:t>O</a:t>
            </a:r>
            <a:r>
              <a:rPr lang="en-US" sz="3200" b="1" baseline="-25000" dirty="0" smtClean="0">
                <a:latin typeface="Bookman Old Style" pitchFamily="18" charset="0"/>
              </a:rPr>
              <a:t>2</a:t>
            </a:r>
            <a:r>
              <a:rPr lang="en-US" sz="3200" b="1" dirty="0" smtClean="0">
                <a:latin typeface="Bookman Old Style" pitchFamily="18" charset="0"/>
              </a:rPr>
              <a:t> → CO</a:t>
            </a:r>
            <a:r>
              <a:rPr lang="en-US" sz="3200" b="1" baseline="-25000" dirty="0" smtClean="0">
                <a:latin typeface="Bookman Old Style" pitchFamily="18" charset="0"/>
              </a:rPr>
              <a:t>2</a:t>
            </a:r>
            <a:r>
              <a:rPr lang="en-US" sz="3200" b="1" dirty="0" smtClean="0">
                <a:latin typeface="Bookman Old Style" pitchFamily="18" charset="0"/>
              </a:rPr>
              <a:t> + </a:t>
            </a:r>
            <a:r>
              <a:rPr lang="ru-RU" sz="3200" b="1" dirty="0" smtClean="0">
                <a:latin typeface="Bookman Old Style" pitchFamily="18" charset="0"/>
              </a:rPr>
              <a:t> </a:t>
            </a:r>
            <a:r>
              <a:rPr lang="en-US" sz="3200" b="1" dirty="0" smtClean="0">
                <a:latin typeface="Bookman Old Style" pitchFamily="18" charset="0"/>
              </a:rPr>
              <a:t>H</a:t>
            </a:r>
            <a:r>
              <a:rPr lang="en-US" sz="3200" b="1" baseline="-25000" dirty="0" smtClean="0">
                <a:latin typeface="Bookman Old Style" pitchFamily="18" charset="0"/>
              </a:rPr>
              <a:t>2</a:t>
            </a:r>
            <a:r>
              <a:rPr lang="en-US" sz="3200" b="1" dirty="0" smtClean="0">
                <a:latin typeface="Bookman Old Style" pitchFamily="18" charset="0"/>
              </a:rPr>
              <a:t>O + 890 </a:t>
            </a:r>
            <a:r>
              <a:rPr lang="ru-RU" sz="3200" b="1" dirty="0" smtClean="0">
                <a:latin typeface="Bookman Old Style" pitchFamily="18" charset="0"/>
              </a:rPr>
              <a:t>кДж</a:t>
            </a: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4143380"/>
            <a:ext cx="4555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4143380"/>
            <a:ext cx="4555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4786322"/>
            <a:ext cx="8501122" cy="5232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 algn="ctr">
              <a:buFont typeface="+mj-lt"/>
              <a:buAutoNum type="arabicPeriod" startAt="2"/>
            </a:pPr>
            <a:r>
              <a:rPr lang="ru-RU" sz="2800" b="1" i="1" dirty="0" smtClean="0">
                <a:latin typeface="Bookman Old Style" pitchFamily="18" charset="0"/>
              </a:rPr>
              <a:t>Разлагается при нагревании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71802" y="5572140"/>
            <a:ext cx="33201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Bookman Old Style" pitchFamily="18" charset="0"/>
              </a:rPr>
              <a:t>CH</a:t>
            </a:r>
            <a:r>
              <a:rPr lang="en-US" sz="3200" b="1" baseline="-25000" dirty="0" smtClean="0">
                <a:latin typeface="Bookman Old Style" pitchFamily="18" charset="0"/>
              </a:rPr>
              <a:t>4</a:t>
            </a:r>
            <a:r>
              <a:rPr lang="en-US" sz="3200" b="1" dirty="0" smtClean="0">
                <a:latin typeface="Bookman Old Style" pitchFamily="18" charset="0"/>
              </a:rPr>
              <a:t>  → C +  H</a:t>
            </a:r>
            <a:r>
              <a:rPr lang="en-US" sz="3200" b="1" baseline="-25000" dirty="0" smtClean="0">
                <a:latin typeface="Bookman Old Style" pitchFamily="18" charset="0"/>
              </a:rPr>
              <a:t>2</a:t>
            </a: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14810" y="5429264"/>
            <a:ext cx="3497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Bookman Old Style" pitchFamily="18" charset="0"/>
              </a:rPr>
              <a:t>t</a:t>
            </a:r>
            <a:endParaRPr lang="ru-RU" sz="28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57818" y="5572140"/>
            <a:ext cx="4555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  <p:bldP spid="6" grpId="0"/>
      <p:bldP spid="7" grpId="0"/>
      <p:bldP spid="9" grpId="0"/>
      <p:bldP spid="10" grpId="0" animBg="1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6758006" cy="1414450"/>
          </a:xfrm>
        </p:spPr>
        <p:txBody>
          <a:bodyPr>
            <a:noAutofit/>
          </a:bodyPr>
          <a:lstStyle/>
          <a:p>
            <a:pPr algn="ctr"/>
            <a:r>
              <a:rPr lang="ru-RU" sz="4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Химические свойства метана</a:t>
            </a:r>
            <a:endParaRPr lang="ru-RU" sz="4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928802"/>
            <a:ext cx="8501122" cy="95410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514350" indent="-514350" algn="ctr">
              <a:buFont typeface="+mj-lt"/>
              <a:buAutoNum type="arabicPeriod" startAt="3"/>
            </a:pPr>
            <a:r>
              <a:rPr lang="ru-RU" sz="2800" b="1" i="1" dirty="0" smtClean="0">
                <a:latin typeface="Bookman Old Style" pitchFamily="18" charset="0"/>
              </a:rPr>
              <a:t>Под действием света реагирует с хлором</a:t>
            </a:r>
            <a:endParaRPr lang="ru-RU" sz="2800" b="1" i="1" dirty="0">
              <a:latin typeface="Bookman Old Style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3000372"/>
            <a:ext cx="56909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Bookman Old Style" pitchFamily="18" charset="0"/>
              </a:rPr>
              <a:t>CH</a:t>
            </a:r>
            <a:r>
              <a:rPr lang="en-US" sz="3200" b="1" baseline="-25000" dirty="0" smtClean="0">
                <a:latin typeface="Bookman Old Style" pitchFamily="18" charset="0"/>
              </a:rPr>
              <a:t>4</a:t>
            </a:r>
            <a:r>
              <a:rPr lang="en-US" sz="3200" b="1" dirty="0" smtClean="0">
                <a:latin typeface="Bookman Old Style" pitchFamily="18" charset="0"/>
              </a:rPr>
              <a:t>  </a:t>
            </a:r>
            <a:r>
              <a:rPr lang="ru-RU" sz="3200" b="1" dirty="0" smtClean="0">
                <a:latin typeface="Bookman Old Style" pitchFamily="18" charset="0"/>
              </a:rPr>
              <a:t>+ </a:t>
            </a:r>
            <a:r>
              <a:rPr lang="en-US" sz="3200" b="1" dirty="0" smtClean="0">
                <a:latin typeface="Bookman Old Style" pitchFamily="18" charset="0"/>
              </a:rPr>
              <a:t>Cl</a:t>
            </a:r>
            <a:r>
              <a:rPr lang="en-US" sz="3200" b="1" baseline="-25000" dirty="0" smtClean="0">
                <a:latin typeface="Bookman Old Style" pitchFamily="18" charset="0"/>
              </a:rPr>
              <a:t>2</a:t>
            </a:r>
            <a:r>
              <a:rPr lang="en-US" sz="3200" b="1" dirty="0" smtClean="0">
                <a:latin typeface="Bookman Old Style" pitchFamily="18" charset="0"/>
              </a:rPr>
              <a:t>  → CH</a:t>
            </a:r>
            <a:r>
              <a:rPr lang="en-US" sz="3200" b="1" baseline="-25000" dirty="0" smtClean="0">
                <a:latin typeface="Bookman Old Style" pitchFamily="18" charset="0"/>
              </a:rPr>
              <a:t>3</a:t>
            </a:r>
            <a:r>
              <a:rPr lang="en-US" sz="3200" b="1" dirty="0" smtClean="0">
                <a:latin typeface="Bookman Old Style" pitchFamily="18" charset="0"/>
              </a:rPr>
              <a:t>Cl + </a:t>
            </a:r>
            <a:r>
              <a:rPr lang="en-US" sz="3200" b="1" dirty="0" err="1" smtClean="0">
                <a:latin typeface="Bookman Old Style" pitchFamily="18" charset="0"/>
              </a:rPr>
              <a:t>HCl</a:t>
            </a:r>
            <a:endParaRPr lang="ru-RU" sz="3200" b="1" dirty="0"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350043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</a:rPr>
              <a:t>хлорметан</a:t>
            </a:r>
            <a:endParaRPr lang="ru-RU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071934" y="2928934"/>
            <a:ext cx="4796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hv</a:t>
            </a: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71604" y="4000504"/>
            <a:ext cx="61750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CH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Cl + Cl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→ CH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Cl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HCl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286248" y="3929066"/>
            <a:ext cx="4796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hv</a:t>
            </a: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3438" y="457200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00FF"/>
                </a:solidFill>
                <a:latin typeface="Bookman Old Style" pitchFamily="18" charset="0"/>
              </a:rPr>
              <a:t>дихлорметан</a:t>
            </a:r>
            <a:endParaRPr lang="ru-RU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357290" y="4857760"/>
            <a:ext cx="617508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CH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Cl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+ Cl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→ CHCl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HCl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7686" y="5429264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00FF"/>
                </a:solidFill>
                <a:latin typeface="Bookman Old Style" pitchFamily="18" charset="0"/>
              </a:rPr>
              <a:t>трихлорметан</a:t>
            </a:r>
            <a:endParaRPr lang="ru-RU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214810" y="4786322"/>
            <a:ext cx="4796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hv</a:t>
            </a: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71604" y="5857892"/>
            <a:ext cx="56573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CHCl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+ Cl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 → CCl</a:t>
            </a:r>
            <a:r>
              <a:rPr kumimoji="0" lang="en-US" sz="32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en-US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HCl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248" y="6286520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00FF"/>
                </a:solidFill>
                <a:latin typeface="Bookman Old Style" pitchFamily="18" charset="0"/>
              </a:rPr>
              <a:t>тетрахлорметан</a:t>
            </a:r>
            <a:endParaRPr lang="ru-RU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4286248" y="5786454"/>
            <a:ext cx="4796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hv</a:t>
            </a:r>
            <a:endParaRPr kumimoji="0" lang="en-US" sz="32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3073" grpId="0"/>
      <p:bldP spid="3074" grpId="0"/>
      <p:bldP spid="10" grpId="0"/>
      <p:bldP spid="11" grpId="0"/>
      <p:bldP spid="3075" grpId="0"/>
      <p:bldP spid="13" grpId="0"/>
      <p:bldP spid="14" grpId="0"/>
      <p:bldP spid="3076" grpId="0"/>
      <p:bldP spid="16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28600"/>
            <a:ext cx="6686568" cy="1143000"/>
          </a:xfrm>
        </p:spPr>
        <p:txBody>
          <a:bodyPr>
            <a:noAutofit/>
          </a:bodyPr>
          <a:lstStyle/>
          <a:p>
            <a:pPr algn="ctr"/>
            <a:r>
              <a:rPr lang="ru-RU" sz="4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Применение метана</a:t>
            </a:r>
            <a:endParaRPr lang="ru-RU" sz="4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928794" y="1928802"/>
            <a:ext cx="6858048" cy="46434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Bookman Old Style" pitchFamily="18" charset="0"/>
              </a:rPr>
              <a:t>Хлорметан – используется в качестве хладагента в холодильных установках;</a:t>
            </a:r>
          </a:p>
          <a:p>
            <a:r>
              <a:rPr lang="ru-RU" sz="2800" b="1" dirty="0" err="1" smtClean="0">
                <a:latin typeface="Bookman Old Style" pitchFamily="18" charset="0"/>
              </a:rPr>
              <a:t>Дихлорметан</a:t>
            </a:r>
            <a:r>
              <a:rPr lang="ru-RU" sz="2800" b="1" dirty="0" smtClean="0">
                <a:latin typeface="Bookman Old Style" pitchFamily="18" charset="0"/>
              </a:rPr>
              <a:t>, </a:t>
            </a:r>
            <a:r>
              <a:rPr lang="ru-RU" sz="2800" b="1" dirty="0" err="1" smtClean="0">
                <a:latin typeface="Bookman Old Style" pitchFamily="18" charset="0"/>
              </a:rPr>
              <a:t>трихлорметан</a:t>
            </a:r>
            <a:r>
              <a:rPr lang="ru-RU" sz="2800" b="1" dirty="0" smtClean="0">
                <a:latin typeface="Bookman Old Style" pitchFamily="18" charset="0"/>
              </a:rPr>
              <a:t> и </a:t>
            </a:r>
            <a:r>
              <a:rPr lang="ru-RU" sz="2800" b="1" dirty="0" err="1" smtClean="0">
                <a:latin typeface="Bookman Old Style" pitchFamily="18" charset="0"/>
              </a:rPr>
              <a:t>тетрахлорметан</a:t>
            </a:r>
            <a:r>
              <a:rPr lang="ru-RU" sz="2800" b="1" dirty="0" smtClean="0">
                <a:latin typeface="Bookman Old Style" pitchFamily="18" charset="0"/>
              </a:rPr>
              <a:t> – используются в качестве растворителей;</a:t>
            </a:r>
          </a:p>
          <a:p>
            <a:r>
              <a:rPr lang="ru-RU" sz="2800" b="1" dirty="0" err="1" smtClean="0">
                <a:latin typeface="Bookman Old Style" pitchFamily="18" charset="0"/>
              </a:rPr>
              <a:t>Тетрахлорметан</a:t>
            </a:r>
            <a:r>
              <a:rPr lang="ru-RU" sz="2800" b="1" dirty="0" smtClean="0">
                <a:latin typeface="Bookman Old Style" pitchFamily="18" charset="0"/>
              </a:rPr>
              <a:t> (хлороформ) – используется в медицине. </a:t>
            </a:r>
            <a:endParaRPr lang="ru-RU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28600"/>
            <a:ext cx="6686568" cy="1143000"/>
          </a:xfrm>
        </p:spPr>
        <p:txBody>
          <a:bodyPr>
            <a:noAutofit/>
          </a:bodyPr>
          <a:lstStyle/>
          <a:p>
            <a:pPr algn="ctr"/>
            <a:r>
              <a:rPr lang="ru-RU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Гомологический ряд метана</a:t>
            </a:r>
            <a:endParaRPr lang="ru-RU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 l="7031" t="9375" r="7031" b="6250"/>
          <a:stretch>
            <a:fillRect/>
          </a:stretch>
        </p:blipFill>
        <p:spPr bwMode="auto">
          <a:xfrm>
            <a:off x="642910" y="1785926"/>
            <a:ext cx="7929618" cy="4892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Гомологи </a:t>
            </a:r>
            <a:endParaRPr lang="ru-RU" sz="6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785926"/>
            <a:ext cx="6929486" cy="271464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latin typeface="Bookman Old Style" pitchFamily="18" charset="0"/>
              </a:rPr>
              <a:t>(от греч. </a:t>
            </a:r>
            <a:r>
              <a:rPr lang="en-US" sz="2800" b="1" dirty="0" err="1" smtClean="0">
                <a:latin typeface="Bookman Old Style" pitchFamily="18" charset="0"/>
              </a:rPr>
              <a:t>Homologi</a:t>
            </a:r>
            <a:r>
              <a:rPr lang="en-US" sz="2800" b="1" dirty="0" smtClean="0">
                <a:latin typeface="Bookman Old Style" pitchFamily="18" charset="0"/>
              </a:rPr>
              <a:t> – </a:t>
            </a:r>
            <a:r>
              <a:rPr lang="ru-RU" sz="2800" b="1" dirty="0" smtClean="0">
                <a:latin typeface="Bookman Old Style" pitchFamily="18" charset="0"/>
              </a:rPr>
              <a:t>«сходный»)</a:t>
            </a:r>
            <a:r>
              <a:rPr lang="en-US" sz="2800" b="1" dirty="0" smtClean="0">
                <a:latin typeface="Bookman Old Style" pitchFamily="18" charset="0"/>
              </a:rPr>
              <a:t> –</a:t>
            </a:r>
            <a:r>
              <a:rPr lang="ru-RU" sz="2800" b="1" dirty="0" smtClean="0">
                <a:latin typeface="Bookman Old Style" pitchFamily="18" charset="0"/>
              </a:rPr>
              <a:t> вещества, имеющие сходные строение и свойства, но по составу отличающиеся друг от друга на одну или несколько групп </a:t>
            </a:r>
            <a:r>
              <a:rPr lang="en-US" sz="2800" b="1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CH</a:t>
            </a:r>
            <a:r>
              <a:rPr lang="en-US" sz="2800" b="1" baseline="-30000" dirty="0" smtClean="0"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86446" y="4786322"/>
            <a:ext cx="3068469" cy="1015663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en-US" sz="6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en-US" sz="6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2n+2</a:t>
            </a:r>
            <a:endParaRPr kumimoji="0" lang="en-US" sz="8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928794" y="4857760"/>
            <a:ext cx="3445174" cy="9541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Общая формула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алканов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8673" grpId="0" animBg="1"/>
      <p:bldP spid="2867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14290"/>
            <a:ext cx="6829444" cy="1143000"/>
          </a:xfrm>
        </p:spPr>
        <p:txBody>
          <a:bodyPr>
            <a:noAutofit/>
          </a:bodyPr>
          <a:lstStyle/>
          <a:p>
            <a:pPr algn="ctr"/>
            <a:r>
              <a:rPr lang="ru-RU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Гомологический ряд </a:t>
            </a:r>
            <a:r>
              <a:rPr lang="ru-RU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алканов</a:t>
            </a:r>
            <a:r>
              <a:rPr lang="ru-RU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 </a:t>
            </a:r>
            <a:endParaRPr lang="ru-RU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bright="-30000" contrast="40000"/>
          </a:blip>
          <a:srcRect t="30638" r="63843"/>
          <a:stretch>
            <a:fillRect/>
          </a:stretch>
        </p:blipFill>
        <p:spPr>
          <a:xfrm>
            <a:off x="1142976" y="2285992"/>
            <a:ext cx="3425954" cy="4286280"/>
          </a:xfrm>
          <a:scene3d>
            <a:camera prst="orthographicFront"/>
            <a:lightRig rig="threePt" dir="t"/>
          </a:scene3d>
          <a:sp3d>
            <a:bevelT w="165100" prst="coolSlant"/>
          </a:sp3d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lum bright="-30000" contrast="40000"/>
          </a:blip>
          <a:srcRect l="58011" t="30638"/>
          <a:stretch>
            <a:fillRect/>
          </a:stretch>
        </p:blipFill>
        <p:spPr>
          <a:xfrm>
            <a:off x="4572000" y="2285992"/>
            <a:ext cx="3978643" cy="42862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6" name="TextBox 5"/>
          <p:cNvSpPr txBox="1"/>
          <p:nvPr/>
        </p:nvSpPr>
        <p:spPr>
          <a:xfrm>
            <a:off x="1428728" y="1643050"/>
            <a:ext cx="271464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err="1" smtClean="0">
                <a:latin typeface="Bookman Old Style" pitchFamily="18" charset="0"/>
              </a:rPr>
              <a:t>Алканы</a:t>
            </a:r>
            <a:r>
              <a:rPr lang="ru-RU" sz="3600" b="1" dirty="0" smtClean="0">
                <a:latin typeface="Bookman Old Style" pitchFamily="18" charset="0"/>
              </a:rPr>
              <a:t> </a:t>
            </a:r>
            <a:endParaRPr lang="ru-RU" sz="3600" b="1" dirty="0"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14942" y="1643050"/>
            <a:ext cx="271464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Bookman Old Style" pitchFamily="18" charset="0"/>
              </a:rPr>
              <a:t>Радикалы </a:t>
            </a:r>
            <a:endParaRPr lang="ru-RU" sz="36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Домашнее задание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38400" y="2286000"/>
            <a:ext cx="6248400" cy="423934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Constantia" pitchFamily="18" charset="0"/>
              </a:rPr>
              <a:t>§ 45, 46, 47 прочитать;</a:t>
            </a:r>
          </a:p>
          <a:p>
            <a:r>
              <a:rPr lang="ru-RU" sz="4000" b="1" dirty="0" smtClean="0">
                <a:latin typeface="Constantia" pitchFamily="18" charset="0"/>
              </a:rPr>
              <a:t>Стр. 149 № 7, 8;</a:t>
            </a:r>
          </a:p>
          <a:p>
            <a:r>
              <a:rPr lang="ru-RU" sz="4000" b="1" dirty="0" smtClean="0">
                <a:latin typeface="Constantia" pitchFamily="18" charset="0"/>
              </a:rPr>
              <a:t>Стр. 153 № 1, 4.</a:t>
            </a:r>
            <a:r>
              <a:rPr lang="ru-RU" sz="4000" b="1" dirty="0">
                <a:latin typeface="Constantia" pitchFamily="18" charset="0"/>
              </a:rPr>
              <a:t/>
            </a:r>
            <a:br>
              <a:rPr lang="ru-RU" sz="4000" b="1" dirty="0">
                <a:latin typeface="Constantia" pitchFamily="18" charset="0"/>
              </a:rPr>
            </a:br>
            <a:endParaRPr lang="ru-RU" sz="4000" b="1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536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116632"/>
            <a:ext cx="6248400" cy="1584176"/>
          </a:xfrm>
        </p:spPr>
        <p:txBody>
          <a:bodyPr>
            <a:noAutofit/>
          </a:bodyPr>
          <a:lstStyle/>
          <a:p>
            <a:pPr algn="ctr"/>
            <a:r>
              <a:rPr lang="ru-RU" sz="54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Органические вещества:</a:t>
            </a:r>
            <a:endParaRPr lang="ru-RU" sz="54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75722" y="1844824"/>
            <a:ext cx="65527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1" dirty="0">
                <a:latin typeface="Bookman Old Style" pitchFamily="18" charset="0"/>
              </a:rPr>
              <a:t>CH</a:t>
            </a:r>
            <a:r>
              <a:rPr lang="en-US" sz="3200" b="1" baseline="-25000" dirty="0">
                <a:latin typeface="Bookman Old Style" pitchFamily="18" charset="0"/>
              </a:rPr>
              <a:t>4</a:t>
            </a:r>
            <a:endParaRPr lang="ru-RU" sz="3200" b="1" dirty="0">
              <a:latin typeface="Bookman Old Style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>
                <a:latin typeface="Bookman Old Style" pitchFamily="18" charset="0"/>
              </a:rPr>
              <a:t>C</a:t>
            </a:r>
            <a:r>
              <a:rPr lang="en-US" sz="3200" b="1" baseline="-25000" dirty="0">
                <a:latin typeface="Bookman Old Style" pitchFamily="18" charset="0"/>
              </a:rPr>
              <a:t>2</a:t>
            </a:r>
            <a:r>
              <a:rPr lang="en-US" sz="3200" b="1" dirty="0">
                <a:latin typeface="Bookman Old Style" pitchFamily="18" charset="0"/>
              </a:rPr>
              <a:t>H</a:t>
            </a:r>
            <a:r>
              <a:rPr lang="en-US" sz="3200" b="1" baseline="-25000" dirty="0">
                <a:latin typeface="Bookman Old Style" pitchFamily="18" charset="0"/>
              </a:rPr>
              <a:t>6</a:t>
            </a:r>
            <a:endParaRPr lang="ru-RU" sz="3200" b="1" dirty="0">
              <a:latin typeface="Bookman Old Style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>
                <a:latin typeface="Bookman Old Style" pitchFamily="18" charset="0"/>
              </a:rPr>
              <a:t>C</a:t>
            </a:r>
            <a:r>
              <a:rPr lang="en-US" sz="3200" b="1" baseline="-25000" dirty="0">
                <a:latin typeface="Bookman Old Style" pitchFamily="18" charset="0"/>
              </a:rPr>
              <a:t>3</a:t>
            </a:r>
            <a:r>
              <a:rPr lang="en-US" sz="3200" b="1" dirty="0">
                <a:latin typeface="Bookman Old Style" pitchFamily="18" charset="0"/>
              </a:rPr>
              <a:t>H</a:t>
            </a:r>
            <a:r>
              <a:rPr lang="en-US" sz="3200" b="1" baseline="-25000" dirty="0">
                <a:latin typeface="Bookman Old Style" pitchFamily="18" charset="0"/>
              </a:rPr>
              <a:t>8</a:t>
            </a:r>
            <a:endParaRPr lang="ru-RU" sz="3200" b="1" dirty="0">
              <a:latin typeface="Bookman Old Style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>
                <a:latin typeface="Bookman Old Style" pitchFamily="18" charset="0"/>
              </a:rPr>
              <a:t>C</a:t>
            </a:r>
            <a:r>
              <a:rPr lang="en-US" sz="3200" b="1" baseline="-25000" dirty="0">
                <a:latin typeface="Bookman Old Style" pitchFamily="18" charset="0"/>
              </a:rPr>
              <a:t>2</a:t>
            </a:r>
            <a:r>
              <a:rPr lang="en-US" sz="3200" b="1" dirty="0">
                <a:latin typeface="Bookman Old Style" pitchFamily="18" charset="0"/>
              </a:rPr>
              <a:t>H</a:t>
            </a:r>
            <a:r>
              <a:rPr lang="en-US" sz="3200" b="1" baseline="-25000" dirty="0">
                <a:latin typeface="Bookman Old Style" pitchFamily="18" charset="0"/>
              </a:rPr>
              <a:t>4</a:t>
            </a:r>
            <a:r>
              <a:rPr lang="en-US" sz="3200" b="1" dirty="0">
                <a:latin typeface="Bookman Old Style" pitchFamily="18" charset="0"/>
              </a:rPr>
              <a:t>Cl</a:t>
            </a:r>
            <a:r>
              <a:rPr lang="en-US" sz="3200" b="1" baseline="-25000" dirty="0">
                <a:latin typeface="Bookman Old Style" pitchFamily="18" charset="0"/>
              </a:rPr>
              <a:t>2</a:t>
            </a:r>
            <a:endParaRPr lang="ru-RU" sz="3200" b="1" dirty="0">
              <a:latin typeface="Bookman Old Style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>
                <a:latin typeface="Bookman Old Style" pitchFamily="18" charset="0"/>
              </a:rPr>
              <a:t>C</a:t>
            </a:r>
            <a:r>
              <a:rPr lang="en-US" sz="3200" b="1" baseline="-25000" dirty="0">
                <a:latin typeface="Bookman Old Style" pitchFamily="18" charset="0"/>
              </a:rPr>
              <a:t>2</a:t>
            </a:r>
            <a:r>
              <a:rPr lang="en-US" sz="3200" b="1" dirty="0">
                <a:latin typeface="Bookman Old Style" pitchFamily="18" charset="0"/>
              </a:rPr>
              <a:t>H</a:t>
            </a:r>
            <a:r>
              <a:rPr lang="en-US" sz="3200" b="1" baseline="-25000" dirty="0">
                <a:latin typeface="Bookman Old Style" pitchFamily="18" charset="0"/>
              </a:rPr>
              <a:t>2</a:t>
            </a:r>
            <a:endParaRPr lang="ru-RU" sz="3200" b="1" dirty="0">
              <a:latin typeface="Bookman Old Style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>
                <a:latin typeface="Bookman Old Style" pitchFamily="18" charset="0"/>
              </a:rPr>
              <a:t>CH</a:t>
            </a:r>
            <a:r>
              <a:rPr lang="en-US" sz="3200" b="1" baseline="-25000" dirty="0">
                <a:latin typeface="Bookman Old Style" pitchFamily="18" charset="0"/>
              </a:rPr>
              <a:t>3</a:t>
            </a:r>
            <a:r>
              <a:rPr lang="en-US" sz="3200" b="1" dirty="0">
                <a:latin typeface="Bookman Old Style" pitchFamily="18" charset="0"/>
              </a:rPr>
              <a:t>OH</a:t>
            </a:r>
            <a:endParaRPr lang="ru-RU" sz="3200" b="1" dirty="0">
              <a:latin typeface="Bookman Old Style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>
                <a:latin typeface="Bookman Old Style" pitchFamily="18" charset="0"/>
              </a:rPr>
              <a:t>C</a:t>
            </a:r>
            <a:r>
              <a:rPr lang="en-US" sz="3200" b="1" baseline="-25000" dirty="0">
                <a:latin typeface="Bookman Old Style" pitchFamily="18" charset="0"/>
              </a:rPr>
              <a:t>2</a:t>
            </a:r>
            <a:r>
              <a:rPr lang="en-US" sz="3200" b="1" dirty="0">
                <a:latin typeface="Bookman Old Style" pitchFamily="18" charset="0"/>
              </a:rPr>
              <a:t>H</a:t>
            </a:r>
            <a:r>
              <a:rPr lang="en-US" sz="3200" b="1" baseline="-25000" dirty="0">
                <a:latin typeface="Bookman Old Style" pitchFamily="18" charset="0"/>
              </a:rPr>
              <a:t>5</a:t>
            </a:r>
            <a:r>
              <a:rPr lang="en-US" sz="3200" b="1" dirty="0">
                <a:latin typeface="Bookman Old Style" pitchFamily="18" charset="0"/>
              </a:rPr>
              <a:t>OH</a:t>
            </a:r>
            <a:endParaRPr lang="ru-RU" sz="3200" b="1" dirty="0">
              <a:latin typeface="Bookman Old Style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>
                <a:latin typeface="Bookman Old Style" pitchFamily="18" charset="0"/>
              </a:rPr>
              <a:t>HCOOH</a:t>
            </a:r>
            <a:endParaRPr lang="ru-RU" sz="3200" b="1" dirty="0">
              <a:latin typeface="Bookman Old Style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1" dirty="0">
                <a:latin typeface="Bookman Old Style" pitchFamily="18" charset="0"/>
              </a:rPr>
              <a:t>CH</a:t>
            </a:r>
            <a:r>
              <a:rPr lang="en-US" sz="3200" b="1" baseline="-25000" dirty="0">
                <a:latin typeface="Bookman Old Style" pitchFamily="18" charset="0"/>
              </a:rPr>
              <a:t>3</a:t>
            </a:r>
            <a:r>
              <a:rPr lang="en-US" sz="3200" b="1" dirty="0">
                <a:latin typeface="Bookman Old Style" pitchFamily="18" charset="0"/>
              </a:rPr>
              <a:t>NH</a:t>
            </a:r>
            <a:r>
              <a:rPr lang="en-US" sz="3200" b="1" baseline="-25000" dirty="0">
                <a:latin typeface="Bookman Old Style" pitchFamily="18" charset="0"/>
              </a:rPr>
              <a:t>2</a:t>
            </a:r>
            <a:endParaRPr lang="ru-RU" sz="32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0206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Углеводороды </a:t>
            </a:r>
            <a:endParaRPr lang="ru-RU" sz="60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7744" y="2060848"/>
            <a:ext cx="6248400" cy="3840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Bookman Old Style" pitchFamily="18" charset="0"/>
              </a:rPr>
              <a:t>Органические соединения в состав которых входят атомы только двух элементов – углерода и водорода</a:t>
            </a:r>
            <a:endParaRPr lang="ru-RU" sz="36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9826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6248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Органические соединения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060848"/>
            <a:ext cx="4005808" cy="230425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endParaRPr lang="ru-RU" sz="32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Constantia" pitchFamily="18" charset="0"/>
              </a:rPr>
              <a:t>Углеводороды</a:t>
            </a:r>
            <a:endParaRPr lang="ru-RU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854382" y="2060848"/>
            <a:ext cx="4005808" cy="23042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endParaRPr lang="ru-RU" sz="3200" b="1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marL="0" indent="0" algn="ctr">
              <a:buFont typeface="Wingdings" pitchFamily="2" charset="2"/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Constantia" pitchFamily="18" charset="0"/>
              </a:rPr>
              <a:t>Производные углеводородов</a:t>
            </a:r>
            <a:endParaRPr lang="ru-RU" sz="28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7" name="Выгнутая влево стрелка 6"/>
          <p:cNvSpPr/>
          <p:nvPr/>
        </p:nvSpPr>
        <p:spPr>
          <a:xfrm>
            <a:off x="1318320" y="1117908"/>
            <a:ext cx="1368152" cy="108012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7812360" y="1124744"/>
            <a:ext cx="1224136" cy="11521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59833" y="5163166"/>
            <a:ext cx="110799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600" b="1" dirty="0">
                <a:latin typeface="Bookman Old Style" pitchFamily="18" charset="0"/>
              </a:rPr>
              <a:t>CH</a:t>
            </a:r>
            <a:r>
              <a:rPr lang="en-US" sz="3600" b="1" baseline="-25000" dirty="0">
                <a:latin typeface="Bookman Old Style" pitchFamily="18" charset="0"/>
              </a:rPr>
              <a:t>4</a:t>
            </a:r>
            <a:endParaRPr lang="ru-RU" sz="3600" b="1" dirty="0">
              <a:latin typeface="Bookman Old Styl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47120" y="4725144"/>
            <a:ext cx="1600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Bookman Old Style" pitchFamily="18" charset="0"/>
              </a:rPr>
              <a:t>CH</a:t>
            </a:r>
            <a:r>
              <a:rPr lang="en-US" sz="2800" b="1" baseline="-25000" dirty="0">
                <a:latin typeface="Bookman Old Style" pitchFamily="18" charset="0"/>
              </a:rPr>
              <a:t>3</a:t>
            </a:r>
            <a:r>
              <a:rPr lang="en-US" sz="2800" b="1" dirty="0">
                <a:latin typeface="Bookman Old Style" pitchFamily="18" charset="0"/>
              </a:rPr>
              <a:t>Cl</a:t>
            </a:r>
            <a:endParaRPr lang="ru-RU" sz="2800" b="1" dirty="0">
              <a:latin typeface="Bookman Old Style" pitchFamily="18" charset="0"/>
            </a:endParaRPr>
          </a:p>
          <a:p>
            <a:r>
              <a:rPr lang="en-US" sz="2800" b="1" dirty="0">
                <a:latin typeface="Bookman Old Style" pitchFamily="18" charset="0"/>
              </a:rPr>
              <a:t>CH</a:t>
            </a:r>
            <a:r>
              <a:rPr lang="en-US" sz="2800" b="1" baseline="-25000" dirty="0">
                <a:latin typeface="Bookman Old Style" pitchFamily="18" charset="0"/>
              </a:rPr>
              <a:t>2</a:t>
            </a:r>
            <a:r>
              <a:rPr lang="en-US" sz="2800" b="1" dirty="0">
                <a:latin typeface="Bookman Old Style" pitchFamily="18" charset="0"/>
              </a:rPr>
              <a:t>Cl</a:t>
            </a:r>
            <a:r>
              <a:rPr lang="en-US" sz="2800" b="1" baseline="-25000" dirty="0">
                <a:latin typeface="Bookman Old Style" pitchFamily="18" charset="0"/>
              </a:rPr>
              <a:t>2</a:t>
            </a:r>
            <a:endParaRPr lang="ru-RU" sz="2800" b="1" dirty="0">
              <a:latin typeface="Bookman Old Style" pitchFamily="18" charset="0"/>
            </a:endParaRPr>
          </a:p>
          <a:p>
            <a:r>
              <a:rPr lang="en-US" sz="2800" b="1" dirty="0">
                <a:latin typeface="Bookman Old Style" pitchFamily="18" charset="0"/>
              </a:rPr>
              <a:t>CHCl</a:t>
            </a:r>
            <a:r>
              <a:rPr lang="en-US" sz="2800" b="1" baseline="-25000" dirty="0">
                <a:latin typeface="Bookman Old Style" pitchFamily="18" charset="0"/>
              </a:rPr>
              <a:t>3</a:t>
            </a:r>
            <a:endParaRPr lang="ru-RU" sz="2800" b="1" dirty="0">
              <a:latin typeface="Bookman Old Style" pitchFamily="18" charset="0"/>
            </a:endParaRPr>
          </a:p>
          <a:p>
            <a:r>
              <a:rPr lang="en-US" sz="2800" b="1" dirty="0">
                <a:latin typeface="Bookman Old Style" pitchFamily="18" charset="0"/>
              </a:rPr>
              <a:t>CCl</a:t>
            </a:r>
            <a:r>
              <a:rPr lang="en-US" sz="2800" b="1" baseline="-25000" dirty="0">
                <a:latin typeface="Bookman Old Style" pitchFamily="18" charset="0"/>
              </a:rPr>
              <a:t>4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4048" y="4774526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Bookman Old Style" pitchFamily="18" charset="0"/>
              </a:rPr>
              <a:t>хлорметан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56005" y="5163166"/>
            <a:ext cx="22959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atin typeface="Bookman Old Style" pitchFamily="18" charset="0"/>
              </a:rPr>
              <a:t>дихлорметан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25508" y="5609442"/>
            <a:ext cx="2270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atin typeface="Bookman Old Style" pitchFamily="18" charset="0"/>
              </a:rPr>
              <a:t>трихлорметан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98128" y="6019149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atin typeface="Bookman Old Style" pitchFamily="18" charset="0"/>
              </a:rPr>
              <a:t>тетрахлорметан</a:t>
            </a:r>
            <a:endParaRPr lang="ru-RU" sz="20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3837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animBg="1"/>
      <p:bldP spid="7" grpId="0" animBg="1"/>
      <p:bldP spid="8" grpId="0" animBg="1"/>
      <p:bldP spid="9" grpId="0" animBg="1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28600"/>
            <a:ext cx="6779096" cy="1143000"/>
          </a:xfrm>
        </p:spPr>
        <p:txBody>
          <a:bodyPr>
            <a:noAutofit/>
          </a:bodyPr>
          <a:lstStyle/>
          <a:p>
            <a:pPr algn="ctr"/>
            <a:r>
              <a:rPr lang="ru-RU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Производные метана</a:t>
            </a:r>
            <a:endParaRPr lang="ru-RU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0" y="2636912"/>
            <a:ext cx="405408" cy="494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b="1" dirty="0">
                <a:latin typeface="Bookman Old Style" pitchFamily="18" charset="0"/>
              </a:rPr>
              <a:t>Н</a:t>
            </a: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3000670" y="2636912"/>
            <a:ext cx="405408" cy="494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b="1" dirty="0" smtClean="0">
                <a:latin typeface="Bookman Old Style" pitchFamily="18" charset="0"/>
              </a:rPr>
              <a:t>С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987824" y="3337586"/>
            <a:ext cx="405408" cy="494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b="1" dirty="0" smtClean="0">
                <a:latin typeface="Bookman Old Style" pitchFamily="18" charset="0"/>
              </a:rPr>
              <a:t>Н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3563888" y="2636912"/>
            <a:ext cx="405408" cy="494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b="1" dirty="0" smtClean="0">
                <a:latin typeface="Bookman Old Style" pitchFamily="18" charset="0"/>
              </a:rPr>
              <a:t>Н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987824" y="2036710"/>
            <a:ext cx="405408" cy="494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b="1" dirty="0" smtClean="0">
                <a:latin typeface="Bookman Old Style" pitchFamily="18" charset="0"/>
              </a:rPr>
              <a:t>Н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5999314" y="2636912"/>
            <a:ext cx="405408" cy="494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b="1" dirty="0" smtClean="0">
                <a:latin typeface="Bookman Old Style" pitchFamily="18" charset="0"/>
              </a:rPr>
              <a:t>Н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6588224" y="2636912"/>
            <a:ext cx="405408" cy="494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b="1" dirty="0" smtClean="0">
                <a:latin typeface="Bookman Old Style" pitchFamily="18" charset="0"/>
              </a:rPr>
              <a:t>С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6588224" y="3337586"/>
            <a:ext cx="405408" cy="494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b="1" dirty="0" smtClean="0">
                <a:latin typeface="Bookman Old Style" pitchFamily="18" charset="0"/>
              </a:rPr>
              <a:t>Н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7151442" y="2636912"/>
            <a:ext cx="588910" cy="494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800" b="1" dirty="0" err="1" smtClean="0">
                <a:latin typeface="Bookman Old Style" pitchFamily="18" charset="0"/>
              </a:rPr>
              <a:t>Cl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6588224" y="2036710"/>
            <a:ext cx="405408" cy="494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b="1" dirty="0" smtClean="0">
                <a:latin typeface="Bookman Old Style" pitchFamily="18" charset="0"/>
              </a:rPr>
              <a:t>Н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2549285" y="4941168"/>
            <a:ext cx="405408" cy="494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b="1" smtClean="0">
                <a:latin typeface="Bookman Old Style" pitchFamily="18" charset="0"/>
              </a:rPr>
              <a:t>Н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3138195" y="4941168"/>
            <a:ext cx="405408" cy="494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b="1" dirty="0" smtClean="0">
                <a:latin typeface="Bookman Old Style" pitchFamily="18" charset="0"/>
              </a:rPr>
              <a:t>С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3138195" y="5641842"/>
            <a:ext cx="405408" cy="494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b="1" dirty="0" smtClean="0">
                <a:latin typeface="Bookman Old Style" pitchFamily="18" charset="0"/>
              </a:rPr>
              <a:t>Н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3701412" y="4941168"/>
            <a:ext cx="798579" cy="494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800" b="1" dirty="0">
                <a:latin typeface="Bookman Old Style" pitchFamily="18" charset="0"/>
              </a:rPr>
              <a:t>O</a:t>
            </a:r>
            <a:r>
              <a:rPr lang="ru-RU" sz="2800" b="1" dirty="0" smtClean="0">
                <a:latin typeface="Bookman Old Style" pitchFamily="18" charset="0"/>
              </a:rPr>
              <a:t>Н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3138195" y="4340966"/>
            <a:ext cx="405408" cy="494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b="1" dirty="0" smtClean="0">
                <a:latin typeface="Bookman Old Style" pitchFamily="18" charset="0"/>
              </a:rPr>
              <a:t>Н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5999314" y="4941168"/>
            <a:ext cx="405408" cy="494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b="1" smtClean="0">
                <a:latin typeface="Bookman Old Style" pitchFamily="18" charset="0"/>
              </a:rPr>
              <a:t>Н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6588224" y="4941168"/>
            <a:ext cx="405408" cy="494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ru-RU" sz="2800" b="1" dirty="0" smtClean="0">
                <a:latin typeface="Bookman Old Style" pitchFamily="18" charset="0"/>
              </a:rPr>
              <a:t>С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7107968" y="5394378"/>
            <a:ext cx="948950" cy="494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800" b="1" dirty="0" smtClean="0">
                <a:latin typeface="Bookman Old Style" pitchFamily="18" charset="0"/>
              </a:rPr>
              <a:t>O</a:t>
            </a:r>
            <a:r>
              <a:rPr lang="ru-RU" sz="2800" b="1" dirty="0" smtClean="0">
                <a:latin typeface="Bookman Old Style" pitchFamily="18" charset="0"/>
              </a:rPr>
              <a:t>Н</a:t>
            </a:r>
            <a:endParaRPr lang="ru-RU" sz="2800" b="1" dirty="0">
              <a:latin typeface="Bookman Old Style" pitchFamily="18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7178286" y="4446240"/>
            <a:ext cx="405408" cy="494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800" b="1" dirty="0">
                <a:latin typeface="Bookman Old Style" pitchFamily="18" charset="0"/>
              </a:rPr>
              <a:t>O</a:t>
            </a:r>
            <a:endParaRPr lang="ru-RU" sz="2800" b="1" dirty="0">
              <a:latin typeface="Bookman Old Style" pitchFamily="18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203848" y="3131840"/>
            <a:ext cx="0" cy="2057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195936" y="2513923"/>
            <a:ext cx="0" cy="2057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816147" y="2513923"/>
            <a:ext cx="0" cy="2057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6816147" y="3181367"/>
            <a:ext cx="0" cy="2057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387890" y="4835894"/>
            <a:ext cx="0" cy="2057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387890" y="5436096"/>
            <a:ext cx="0" cy="20574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993632" y="5394378"/>
            <a:ext cx="157810" cy="14459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6959420" y="4835894"/>
            <a:ext cx="192022" cy="1052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6979501" y="4938767"/>
            <a:ext cx="198785" cy="10407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3425822" y="2884376"/>
            <a:ext cx="2076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H="1">
            <a:off x="2850873" y="2884376"/>
            <a:ext cx="2076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>
            <a:off x="6404722" y="2884376"/>
            <a:ext cx="2076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6965167" y="2884376"/>
            <a:ext cx="2076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6407393" y="5188632"/>
            <a:ext cx="2076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3529642" y="5166522"/>
            <a:ext cx="2076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>
            <a:off x="2954693" y="5199179"/>
            <a:ext cx="20764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72273" y="3894642"/>
            <a:ext cx="1263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</a:rPr>
              <a:t>Метан</a:t>
            </a:r>
            <a:endParaRPr lang="ru-RU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02018" y="3894642"/>
            <a:ext cx="1637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</a:rPr>
              <a:t>Хлорметан</a:t>
            </a:r>
            <a:endParaRPr lang="ru-RU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055860" y="6127185"/>
            <a:ext cx="2739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</a:rPr>
              <a:t>Метиловый спирт (метанол)</a:t>
            </a:r>
            <a:endParaRPr lang="ru-RU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52711" y="5942518"/>
            <a:ext cx="22054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Bookman Old Style" pitchFamily="18" charset="0"/>
              </a:rPr>
              <a:t>Муравьиная кислота</a:t>
            </a:r>
            <a:endParaRPr lang="ru-RU" b="1" dirty="0">
              <a:solidFill>
                <a:srgbClr val="0000FF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313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184504" cy="1143000"/>
          </a:xfrm>
        </p:spPr>
        <p:txBody>
          <a:bodyPr>
            <a:noAutofit/>
          </a:bodyPr>
          <a:lstStyle/>
          <a:p>
            <a:pPr algn="ctr"/>
            <a:r>
              <a:rPr lang="ru-RU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Общая формула УВ - </a:t>
            </a:r>
            <a:r>
              <a:rPr lang="ru-RU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С</a:t>
            </a:r>
            <a:r>
              <a:rPr lang="en-US" b="1" cap="none" spc="0" baseline="-2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x</a:t>
            </a:r>
            <a:r>
              <a:rPr lang="en-US" b="1" cap="none" spc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H</a:t>
            </a:r>
            <a:r>
              <a:rPr lang="en-US" b="1" cap="none" spc="0" baseline="-2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y</a:t>
            </a:r>
            <a:r>
              <a:rPr lang="ru-RU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 </a:t>
            </a:r>
            <a:endParaRPr lang="ru-RU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1844824"/>
            <a:ext cx="6248400" cy="4752528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Bookman Old Style" pitchFamily="18" charset="0"/>
              </a:rPr>
              <a:t>CH</a:t>
            </a:r>
            <a:r>
              <a:rPr lang="en-US" sz="4000" b="1" baseline="-25000" dirty="0">
                <a:latin typeface="Bookman Old Style" pitchFamily="18" charset="0"/>
              </a:rPr>
              <a:t>4</a:t>
            </a:r>
            <a:endParaRPr lang="ru-RU" sz="4000" b="1" dirty="0">
              <a:latin typeface="Bookman Old Style" pitchFamily="18" charset="0"/>
            </a:endParaRPr>
          </a:p>
          <a:p>
            <a:r>
              <a:rPr lang="en-US" sz="4000" b="1" dirty="0">
                <a:latin typeface="Bookman Old Style" pitchFamily="18" charset="0"/>
              </a:rPr>
              <a:t>C</a:t>
            </a:r>
            <a:r>
              <a:rPr lang="en-US" sz="4000" b="1" baseline="-25000" dirty="0">
                <a:latin typeface="Bookman Old Style" pitchFamily="18" charset="0"/>
              </a:rPr>
              <a:t>2</a:t>
            </a:r>
            <a:r>
              <a:rPr lang="en-US" sz="4000" b="1" dirty="0">
                <a:latin typeface="Bookman Old Style" pitchFamily="18" charset="0"/>
              </a:rPr>
              <a:t>H</a:t>
            </a:r>
            <a:r>
              <a:rPr lang="en-US" sz="4000" b="1" baseline="-25000" dirty="0">
                <a:latin typeface="Bookman Old Style" pitchFamily="18" charset="0"/>
              </a:rPr>
              <a:t>2</a:t>
            </a:r>
            <a:endParaRPr lang="ru-RU" sz="4000" b="1" dirty="0">
              <a:latin typeface="Bookman Old Style" pitchFamily="18" charset="0"/>
            </a:endParaRPr>
          </a:p>
          <a:p>
            <a:r>
              <a:rPr lang="en-US" sz="4000" b="1" dirty="0">
                <a:latin typeface="Bookman Old Style" pitchFamily="18" charset="0"/>
              </a:rPr>
              <a:t>C</a:t>
            </a:r>
            <a:r>
              <a:rPr lang="en-US" sz="4000" b="1" baseline="-25000" dirty="0">
                <a:latin typeface="Bookman Old Style" pitchFamily="18" charset="0"/>
              </a:rPr>
              <a:t>2</a:t>
            </a:r>
            <a:r>
              <a:rPr lang="en-US" sz="4000" b="1" dirty="0">
                <a:latin typeface="Bookman Old Style" pitchFamily="18" charset="0"/>
              </a:rPr>
              <a:t>H</a:t>
            </a:r>
            <a:r>
              <a:rPr lang="en-US" sz="4000" b="1" baseline="-25000" dirty="0">
                <a:latin typeface="Bookman Old Style" pitchFamily="18" charset="0"/>
              </a:rPr>
              <a:t>4</a:t>
            </a:r>
            <a:endParaRPr lang="ru-RU" sz="4000" b="1" dirty="0">
              <a:latin typeface="Bookman Old Style" pitchFamily="18" charset="0"/>
            </a:endParaRPr>
          </a:p>
          <a:p>
            <a:r>
              <a:rPr lang="en-US" sz="4000" b="1" dirty="0">
                <a:latin typeface="Bookman Old Style" pitchFamily="18" charset="0"/>
              </a:rPr>
              <a:t>C</a:t>
            </a:r>
            <a:r>
              <a:rPr lang="en-US" sz="4000" b="1" baseline="-25000" dirty="0">
                <a:latin typeface="Bookman Old Style" pitchFamily="18" charset="0"/>
              </a:rPr>
              <a:t>6</a:t>
            </a:r>
            <a:r>
              <a:rPr lang="en-US" sz="4000" b="1" dirty="0">
                <a:latin typeface="Bookman Old Style" pitchFamily="18" charset="0"/>
              </a:rPr>
              <a:t>H</a:t>
            </a:r>
            <a:r>
              <a:rPr lang="en-US" sz="4000" b="1" baseline="-25000" dirty="0">
                <a:latin typeface="Bookman Old Style" pitchFamily="18" charset="0"/>
              </a:rPr>
              <a:t>6</a:t>
            </a:r>
            <a:endParaRPr lang="ru-RU" sz="4000" b="1" dirty="0">
              <a:latin typeface="Bookman Old Style" pitchFamily="18" charset="0"/>
            </a:endParaRPr>
          </a:p>
          <a:p>
            <a:r>
              <a:rPr lang="en-US" sz="4000" b="1" dirty="0">
                <a:latin typeface="Bookman Old Style" pitchFamily="18" charset="0"/>
              </a:rPr>
              <a:t>C</a:t>
            </a:r>
            <a:r>
              <a:rPr lang="en-US" sz="4000" b="1" baseline="-25000" dirty="0">
                <a:latin typeface="Bookman Old Style" pitchFamily="18" charset="0"/>
              </a:rPr>
              <a:t>17</a:t>
            </a:r>
            <a:r>
              <a:rPr lang="en-US" sz="4000" b="1" dirty="0">
                <a:latin typeface="Bookman Old Style" pitchFamily="18" charset="0"/>
              </a:rPr>
              <a:t>H</a:t>
            </a:r>
            <a:r>
              <a:rPr lang="en-US" sz="4000" b="1" baseline="-25000" dirty="0">
                <a:latin typeface="Bookman Old Style" pitchFamily="18" charset="0"/>
              </a:rPr>
              <a:t>36</a:t>
            </a:r>
            <a:endParaRPr lang="ru-RU" sz="4000" b="1" dirty="0">
              <a:latin typeface="Bookman Old Style" pitchFamily="18" charset="0"/>
            </a:endParaRPr>
          </a:p>
          <a:p>
            <a:endParaRPr lang="ru-RU" sz="40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0547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958" y="260648"/>
            <a:ext cx="6248400" cy="1143000"/>
          </a:xfrm>
        </p:spPr>
        <p:txBody>
          <a:bodyPr>
            <a:noAutofit/>
          </a:bodyPr>
          <a:lstStyle/>
          <a:p>
            <a:pPr algn="ctr"/>
            <a:r>
              <a:rPr lang="ru-RU" sz="66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nstantia" pitchFamily="18" charset="0"/>
              </a:rPr>
              <a:t>Углеводороды</a:t>
            </a:r>
            <a:endParaRPr lang="ru-RU" sz="66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2808312" cy="63894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>
                <a:latin typeface="Bookman Old Style" pitchFamily="18" charset="0"/>
              </a:rPr>
              <a:t>Предельные </a:t>
            </a:r>
            <a:r>
              <a:rPr lang="ru-RU" b="1" dirty="0" smtClean="0">
                <a:latin typeface="Bookman Old Style" pitchFamily="18" charset="0"/>
              </a:rPr>
              <a:t>(</a:t>
            </a:r>
            <a:r>
              <a:rPr lang="ru-RU" b="1" dirty="0">
                <a:latin typeface="Bookman Old Style" pitchFamily="18" charset="0"/>
              </a:rPr>
              <a:t>одинарная связь)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131840" y="1988839"/>
            <a:ext cx="2808312" cy="6389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2500" lnSpcReduction="20000"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ru-RU" b="1" dirty="0" smtClean="0">
                <a:latin typeface="Bookman Old Style" pitchFamily="18" charset="0"/>
              </a:rPr>
              <a:t>Непредельные (кратные связи)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084168" y="1988838"/>
            <a:ext cx="2808312" cy="6389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ru-RU" b="1" dirty="0" smtClean="0">
                <a:latin typeface="Bookman Old Style" pitchFamily="18" charset="0"/>
              </a:rPr>
              <a:t>Ароматические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79512" y="2934073"/>
            <a:ext cx="1296144" cy="6389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ru-RU" sz="1800" b="1" dirty="0" smtClean="0">
                <a:latin typeface="Bookman Old Style" pitchFamily="18" charset="0"/>
              </a:rPr>
              <a:t>Ряд метана</a:t>
            </a:r>
            <a:endParaRPr lang="ru-RU" sz="1800" b="1" dirty="0">
              <a:latin typeface="Bookman Old Style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641812" y="2912500"/>
            <a:ext cx="1728192" cy="12961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ru-RU" b="1" dirty="0" smtClean="0">
                <a:latin typeface="Bookman Old Style" pitchFamily="18" charset="0"/>
              </a:rPr>
              <a:t>Ряд диенов (две двойные связи)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763688" y="2924944"/>
            <a:ext cx="1728192" cy="12961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ru-RU" b="1" dirty="0" smtClean="0">
                <a:latin typeface="Bookman Old Style" pitchFamily="18" charset="0"/>
              </a:rPr>
              <a:t>Ряд этилена (одна двойная связь)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5508104" y="2912500"/>
            <a:ext cx="1728192" cy="12961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ru-RU" b="1" dirty="0" smtClean="0">
                <a:latin typeface="Bookman Old Style" pitchFamily="18" charset="0"/>
              </a:rPr>
              <a:t>Ряд ацетилена (одна тройная связь)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7416316" y="2924944"/>
            <a:ext cx="1476164" cy="12961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ru-RU" sz="2000" b="1" dirty="0" smtClean="0">
                <a:latin typeface="Bookman Old Style" pitchFamily="18" charset="0"/>
              </a:rPr>
              <a:t>Ряд бензола</a:t>
            </a:r>
            <a:endParaRPr lang="ru-RU" sz="2000" b="1" dirty="0">
              <a:latin typeface="Bookman Old Style" pitchFamily="18" charset="0"/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179512" y="4653136"/>
            <a:ext cx="1296144" cy="12961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ru-RU" b="1" dirty="0" smtClean="0">
                <a:latin typeface="Bookman Old Style" pitchFamily="18" charset="0"/>
              </a:rPr>
              <a:t>Метан, этан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1763688" y="4653136"/>
            <a:ext cx="1728192" cy="12961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ru-RU" b="1" dirty="0" smtClean="0">
                <a:latin typeface="Bookman Old Style" pitchFamily="18" charset="0"/>
              </a:rPr>
              <a:t>Этилен 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3638431" y="4650567"/>
            <a:ext cx="1728192" cy="12961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ru-RU" b="1" dirty="0" smtClean="0">
                <a:latin typeface="Bookman Old Style" pitchFamily="18" charset="0"/>
              </a:rPr>
              <a:t>Бутадиен 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5508104" y="4637112"/>
            <a:ext cx="1728192" cy="12961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ru-RU" b="1" dirty="0" smtClean="0">
                <a:latin typeface="Bookman Old Style" pitchFamily="18" charset="0"/>
              </a:rPr>
              <a:t>Ацетилен 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7416316" y="4634543"/>
            <a:ext cx="1476164" cy="12961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457200" indent="-4572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Char char="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ts val="1800"/>
              </a:spcBef>
              <a:buClr>
                <a:schemeClr val="accent2"/>
              </a:buClr>
              <a:buSzPct val="80000"/>
              <a:buFont typeface="Wingdings" pitchFamily="2" charset="2"/>
              <a:buChar char="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371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SzPct val="80000"/>
              <a:buFont typeface="Wingdings" pitchFamily="2" charset="2"/>
              <a:buChar char="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spcBef>
                <a:spcPts val="1200"/>
              </a:spcBef>
              <a:buClr>
                <a:schemeClr val="accent4"/>
              </a:buClr>
              <a:buSzPct val="80000"/>
              <a:buFont typeface="Wingdings" pitchFamily="2" charset="2"/>
              <a:buChar char="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2860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SzPct val="80000"/>
              <a:buFont typeface="Wingdings" pitchFamily="2" charset="2"/>
              <a:buChar char="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743200" indent="-457200" algn="l" defTabSz="914400" rtl="0" eaLnBrk="1" latinLnBrk="0" hangingPunct="1">
              <a:spcBef>
                <a:spcPts val="1200"/>
              </a:spcBef>
              <a:buClr>
                <a:schemeClr val="accent6"/>
              </a:buClr>
              <a:buSzPct val="90000"/>
              <a:buFont typeface="Wingdings" pitchFamily="2" charset="2"/>
              <a:buChar char="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3200400" indent="-457200" algn="l" defTabSz="914400" rtl="0" eaLnBrk="1" latinLnBrk="0" hangingPunct="1">
              <a:spcBef>
                <a:spcPts val="1200"/>
              </a:spcBef>
              <a:buClr>
                <a:schemeClr val="accent1"/>
              </a:buClr>
              <a:buSzPct val="70000"/>
              <a:buFont typeface="Wingdings" pitchFamily="2" charset="2"/>
              <a:buChar char="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657600" indent="-457200" algn="l" defTabSz="914400" rtl="0" eaLnBrk="1" latinLnBrk="0" hangingPunct="1">
              <a:spcBef>
                <a:spcPts val="1200"/>
              </a:spcBef>
              <a:buClr>
                <a:schemeClr val="accent3"/>
              </a:buClr>
              <a:buFont typeface="Courier New" pitchFamily="49" charset="0"/>
              <a:buChar char="o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4114800" indent="-457200" algn="l" defTabSz="914400" rtl="0" eaLnBrk="1" latinLnBrk="0" hangingPunct="1">
              <a:spcBef>
                <a:spcPts val="12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ru-RU" b="1" dirty="0" smtClean="0">
                <a:latin typeface="Bookman Old Style" pitchFamily="18" charset="0"/>
              </a:rPr>
              <a:t>Бензол 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549017" y="2636912"/>
            <a:ext cx="720080" cy="203580"/>
          </a:xfrm>
          <a:prstGeom prst="downArrow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7794358" y="2687522"/>
            <a:ext cx="720080" cy="203580"/>
          </a:xfrm>
          <a:prstGeom prst="downArrow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142487" y="2654185"/>
            <a:ext cx="720080" cy="203580"/>
          </a:xfrm>
          <a:prstGeom prst="downArrow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67544" y="4365104"/>
            <a:ext cx="720080" cy="203580"/>
          </a:xfrm>
          <a:prstGeom prst="downArrow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2267744" y="4365104"/>
            <a:ext cx="720080" cy="203580"/>
          </a:xfrm>
          <a:prstGeom prst="downArrow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4145868" y="4365104"/>
            <a:ext cx="720080" cy="203580"/>
          </a:xfrm>
          <a:prstGeom prst="downArrow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5994446" y="4365104"/>
            <a:ext cx="720080" cy="203580"/>
          </a:xfrm>
          <a:prstGeom prst="downArrow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7794358" y="4365104"/>
            <a:ext cx="720080" cy="203580"/>
          </a:xfrm>
          <a:prstGeom prst="downArrow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низ 25"/>
          <p:cNvSpPr/>
          <p:nvPr/>
        </p:nvSpPr>
        <p:spPr>
          <a:xfrm rot="2991788">
            <a:off x="2937692" y="2687521"/>
            <a:ext cx="720080" cy="203580"/>
          </a:xfrm>
          <a:prstGeom prst="downArrow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 rot="18972233">
            <a:off x="5339868" y="2683247"/>
            <a:ext cx="720080" cy="212129"/>
          </a:xfrm>
          <a:prstGeom prst="downArrow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1965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Строение метана</a:t>
            </a:r>
            <a:endParaRPr lang="ru-RU" sz="4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28794" y="1857364"/>
            <a:ext cx="6686568" cy="7858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latin typeface="Bookman Old Style" pitchFamily="18" charset="0"/>
              </a:rPr>
              <a:t>Метан – простейший представитель предельных УВ</a:t>
            </a:r>
            <a:endParaRPr lang="ru-RU" sz="2400" b="1" dirty="0"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857496"/>
            <a:ext cx="4022853" cy="37862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6572264" y="3857628"/>
            <a:ext cx="1723549" cy="101566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CH</a:t>
            </a:r>
            <a:r>
              <a:rPr lang="en-US" sz="6000" b="1" baseline="-25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4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9351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28600"/>
            <a:ext cx="668656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ookman Old Style" pitchFamily="18" charset="0"/>
              </a:rPr>
              <a:t>Нахождение в природе</a:t>
            </a:r>
            <a:endParaRPr lang="ru-RU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714488"/>
            <a:ext cx="5000660" cy="478634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Bookman Old Style" pitchFamily="18" charset="0"/>
              </a:rPr>
              <a:t>Встречается в заболоченных водоемах;</a:t>
            </a:r>
          </a:p>
          <a:p>
            <a:r>
              <a:rPr lang="ru-RU" sz="2400" b="1" dirty="0" smtClean="0">
                <a:latin typeface="Bookman Old Style" pitchFamily="18" charset="0"/>
              </a:rPr>
              <a:t>Скапливается в каменноугольных шахтах;</a:t>
            </a:r>
          </a:p>
          <a:p>
            <a:r>
              <a:rPr lang="ru-RU" sz="2400" b="1" dirty="0" smtClean="0">
                <a:latin typeface="Bookman Old Style" pitchFamily="18" charset="0"/>
              </a:rPr>
              <a:t>Его называют «болотным» газом;</a:t>
            </a:r>
          </a:p>
          <a:p>
            <a:r>
              <a:rPr lang="ru-RU" sz="2400" b="1" dirty="0" smtClean="0">
                <a:latin typeface="Bookman Old Style" pitchFamily="18" charset="0"/>
              </a:rPr>
              <a:t>Является основным компонентом природного газа (80-97%).</a:t>
            </a:r>
          </a:p>
          <a:p>
            <a:endParaRPr lang="ru-RU" sz="2400" b="1" dirty="0">
              <a:latin typeface="Bookman Old Style" pitchFamily="18" charset="0"/>
            </a:endParaRPr>
          </a:p>
        </p:txBody>
      </p:sp>
      <p:pic>
        <p:nvPicPr>
          <p:cNvPr id="4" name="Picture 4" descr="http://t3.gstatic.com/images?q=tbn:ANd9GcQfA4a-Y6P0NY7KObTXbUSVf5YMvwXn_wjMseDurRYbJ4mUH9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7" y="1700212"/>
            <a:ext cx="3429015" cy="48006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d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506</Words>
  <Application>Microsoft Office PowerPoint</Application>
  <PresentationFormat>Экран (4:3)</PresentationFormat>
  <Paragraphs>128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Mod</vt:lpstr>
      <vt:lpstr>Классификация органических соединений. Предельные углеводороды (УВ)</vt:lpstr>
      <vt:lpstr>Органические вещества:</vt:lpstr>
      <vt:lpstr>Углеводороды </vt:lpstr>
      <vt:lpstr>Органические соединения</vt:lpstr>
      <vt:lpstr>Производные метана</vt:lpstr>
      <vt:lpstr>Общая формула УВ - СxHy </vt:lpstr>
      <vt:lpstr>Углеводороды</vt:lpstr>
      <vt:lpstr>Строение метана</vt:lpstr>
      <vt:lpstr>Нахождение в природе</vt:lpstr>
      <vt:lpstr>Горение метана</vt:lpstr>
      <vt:lpstr>Физические свойства метана</vt:lpstr>
      <vt:lpstr>Химические свойства метана</vt:lpstr>
      <vt:lpstr>Химические свойства метана</vt:lpstr>
      <vt:lpstr>Применение метана</vt:lpstr>
      <vt:lpstr>Гомологический ряд метана</vt:lpstr>
      <vt:lpstr>Гомологи </vt:lpstr>
      <vt:lpstr>Гомологический ряд алканов 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Генетика человека и ее методы</dc:title>
  <dc:creator>компьютер</dc:creator>
  <cp:lastModifiedBy>компьютер</cp:lastModifiedBy>
  <cp:revision>18</cp:revision>
  <dcterms:created xsi:type="dcterms:W3CDTF">2013-02-26T11:03:13Z</dcterms:created>
  <dcterms:modified xsi:type="dcterms:W3CDTF">2013-04-03T06:24:34Z</dcterms:modified>
</cp:coreProperties>
</file>