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F480-D9B9-433F-8EF3-561C90295CCC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A37D-8D19-4354-AA22-F2C00208A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>
                <a:solidFill>
                  <a:srgbClr val="003399"/>
                </a:solidFill>
              </a:rPr>
              <a:t>Традиционные народные ремесла Тульской области</a:t>
            </a:r>
            <a:endParaRPr lang="ru-RU" sz="6600" dirty="0">
              <a:solidFill>
                <a:srgbClr val="003399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213956"/>
            <a:ext cx="50839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МКОУ «Серебряноключевская СОШ»</a:t>
            </a:r>
            <a:endParaRPr lang="en-US" sz="2400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endParaRPr lang="en-US" sz="16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14:gallery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4764022" cy="3573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0543" y="2996952"/>
            <a:ext cx="4355976" cy="335699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3399"/>
                </a:solidFill>
              </a:rPr>
              <a:t>Эти кружева плетут из шелковых, тонких льняных и хлопчатобумажных ниток. Больших вещей кружевницы не выплетали, ограничивались в основном шарфами, каймами для носовых платков, отделками для платьев,  покрывалами для столов.</a:t>
            </a:r>
          </a:p>
        </p:txBody>
      </p:sp>
    </p:spTree>
    <p:extLst>
      <p:ext uri="{BB962C8B-B14F-4D97-AF65-F5344CB8AC3E}">
        <p14:creationId xmlns:p14="http://schemas.microsoft.com/office/powerpoint/2010/main" val="2825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Пряничные доски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0895"/>
            <a:ext cx="4608512" cy="3072341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39553" y="980728"/>
            <a:ext cx="8208912" cy="2736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3399"/>
                </a:solidFill>
              </a:rPr>
              <a:t>Тульский пряник был печатным. Делался он с помощью деревянных форм-матриц, изготовление которых – целое искусство. Из твердых пород  </a:t>
            </a:r>
            <a:r>
              <a:rPr lang="ru-RU" i="1" dirty="0" smtClean="0">
                <a:solidFill>
                  <a:srgbClr val="003399"/>
                </a:solidFill>
              </a:rPr>
              <a:t>дерева (береза, груша) брали самую крепкую часть – комель. Его нарезали на дощечки, сушили </a:t>
            </a:r>
            <a:r>
              <a:rPr lang="ru-RU" dirty="0" smtClean="0">
                <a:solidFill>
                  <a:srgbClr val="003399"/>
                </a:solidFill>
              </a:rPr>
              <a:t>в специальных сараях со съемными стенами от 5 до 20 лет, и только после этого мастер наносил узор, обязательно в зеркальном отражении, рисунком наоборот.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437112"/>
            <a:ext cx="2673837" cy="21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-0.06736 C -0.11424 -0.03125 -0.11945 0.00324 -0.13368 0.00463 C -0.14966 0.00625 -0.15782 -0.02685 -0.16424 -0.06181 C -0.17379 -0.1007 -0.18195 -0.13912 -0.19914 -0.13727 C -0.21511 -0.13565 -0.21823 -0.09607 -0.22292 -0.05602 C -0.22448 -0.01991 -0.22952 0.01435 -0.24549 0.01597 C -0.2599 0.01759 -0.26875 -0.01551 -0.27605 -0.05046 C -0.28368 -0.08935 -0.29323 -0.12685 -0.30903 -0.12616 C -0.32518 -0.12454 -0.33282 -0.04468 -0.33299 -0.04514 C -0.33611 -0.00857 -0.33959 0.02569 -0.35539 0.02731 C -0.37153 0.02893 -0.37917 -0.00417 -0.38629 -0.03935 C -0.39549 -0.07801 -0.40296 -0.11644 -0.42084 -0.11459 C -0.43698 -0.11296 -0.43993 -0.07338 -0.44289 -0.03357 C -0.44775 0.00278 -0.45139 0.0368 -0.46702 0.03866 C -0.48143 0.04004 -0.49011 0.00717 -0.49809 -0.02778 C -0.50556 -0.0669 -0.51441 -0.10509 -0.53073 -0.10347 C -0.54688 -0.10185 -0.54983 -0.06227 -0.55486 -0.02199 " pathEditMode="relative" rAng="10537625" ptsTypes="fffffffffffffffff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6992"/>
            <a:ext cx="4845631" cy="32174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5"/>
            <a:ext cx="8784976" cy="2880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 </a:t>
            </a:r>
            <a:r>
              <a:rPr lang="ru-RU" sz="2400" dirty="0">
                <a:solidFill>
                  <a:srgbClr val="003399"/>
                </a:solidFill>
              </a:rPr>
              <a:t>Вместе с традиционными народными ремеслами в Тульской области возрождаются такие виды декоративно-прикладного </a:t>
            </a:r>
            <a:r>
              <a:rPr lang="ru-RU" sz="2400" dirty="0" smtClean="0">
                <a:solidFill>
                  <a:srgbClr val="003399"/>
                </a:solidFill>
              </a:rPr>
              <a:t>искусства, как ручная ковка по металлу, гончарное</a:t>
            </a:r>
            <a:r>
              <a:rPr lang="ru-RU" sz="2400" dirty="0">
                <a:solidFill>
                  <a:srgbClr val="003399"/>
                </a:solidFill>
              </a:rPr>
              <a:t>  дело, плетение </a:t>
            </a:r>
            <a:r>
              <a:rPr lang="ru-RU" sz="2400" dirty="0" smtClean="0">
                <a:solidFill>
                  <a:srgbClr val="003399"/>
                </a:solidFill>
              </a:rPr>
              <a:t>лаптей.</a:t>
            </a:r>
            <a:endParaRPr lang="ru-RU" sz="2400" dirty="0">
              <a:solidFill>
                <a:srgbClr val="003399"/>
              </a:solidFill>
            </a:endParaRPr>
          </a:p>
          <a:p>
            <a:pPr algn="just"/>
            <a:r>
              <a:rPr lang="ru-RU" sz="2400" dirty="0" smtClean="0">
                <a:solidFill>
                  <a:srgbClr val="003399"/>
                </a:solidFill>
              </a:rPr>
              <a:t>Приобретают </a:t>
            </a:r>
            <a:r>
              <a:rPr lang="ru-RU" sz="2400" dirty="0">
                <a:solidFill>
                  <a:srgbClr val="003399"/>
                </a:solidFill>
              </a:rPr>
              <a:t>все большую популярность современные виды творчества: цветная графика, авторская керамика, инкрустация, изделия из стекла, цветы из ткани</a:t>
            </a:r>
            <a:r>
              <a:rPr lang="ru-RU" sz="2400" dirty="0" smtClean="0">
                <a:solidFill>
                  <a:srgbClr val="003399"/>
                </a:solidFill>
              </a:rPr>
              <a:t>, </a:t>
            </a:r>
            <a:r>
              <a:rPr lang="ru-RU" sz="2400" dirty="0" err="1" smtClean="0">
                <a:solidFill>
                  <a:srgbClr val="003399"/>
                </a:solidFill>
              </a:rPr>
              <a:t>бисероплетение</a:t>
            </a:r>
            <a:r>
              <a:rPr lang="ru-RU" sz="2400" dirty="0">
                <a:solidFill>
                  <a:srgbClr val="003399"/>
                </a:solidFill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0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003399"/>
                </a:solidFill>
              </a:rPr>
              <a:t>Традиционные народные ремесла Тульской области:</a:t>
            </a:r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endParaRPr lang="ru-RU" sz="5300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7"/>
            <a:ext cx="8640960" cy="223224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003399"/>
                </a:solidFill>
              </a:rPr>
              <a:t>филимоновская глиняная игрушка;</a:t>
            </a:r>
            <a:endParaRPr lang="ru-RU" dirty="0">
              <a:solidFill>
                <a:srgbClr val="003399"/>
              </a:solidFill>
            </a:endParaRPr>
          </a:p>
          <a:p>
            <a:r>
              <a:rPr lang="ru-RU" dirty="0">
                <a:solidFill>
                  <a:srgbClr val="003399"/>
                </a:solidFill>
              </a:rPr>
              <a:t>тульская городская глиняная </a:t>
            </a:r>
            <a:r>
              <a:rPr lang="ru-RU" dirty="0" smtClean="0">
                <a:solidFill>
                  <a:srgbClr val="003399"/>
                </a:solidFill>
              </a:rPr>
              <a:t>игрушка;</a:t>
            </a:r>
            <a:endParaRPr lang="ru-RU" dirty="0">
              <a:solidFill>
                <a:srgbClr val="003399"/>
              </a:solidFill>
            </a:endParaRPr>
          </a:p>
          <a:p>
            <a:r>
              <a:rPr lang="ru-RU" dirty="0">
                <a:solidFill>
                  <a:srgbClr val="003399"/>
                </a:solidFill>
              </a:rPr>
              <a:t>коклюшечное кружевоплетение «Белевское кружево» </a:t>
            </a:r>
            <a:r>
              <a:rPr lang="ru-RU" dirty="0" smtClean="0">
                <a:solidFill>
                  <a:srgbClr val="003399"/>
                </a:solidFill>
              </a:rPr>
              <a:t>;</a:t>
            </a:r>
            <a:endParaRPr lang="ru-RU" dirty="0">
              <a:solidFill>
                <a:srgbClr val="003399"/>
              </a:solidFill>
            </a:endParaRPr>
          </a:p>
          <a:p>
            <a:r>
              <a:rPr lang="ru-RU" dirty="0">
                <a:solidFill>
                  <a:srgbClr val="003399"/>
                </a:solidFill>
              </a:rPr>
              <a:t>изготовление пряничных досок </a:t>
            </a:r>
            <a:r>
              <a:rPr lang="ru-RU" dirty="0" smtClean="0">
                <a:solidFill>
                  <a:srgbClr val="003399"/>
                </a:solidFill>
              </a:rPr>
              <a:t>.</a:t>
            </a:r>
            <a:r>
              <a:rPr lang="ru-RU" dirty="0">
                <a:solidFill>
                  <a:srgbClr val="003399"/>
                </a:solidFill>
              </a:rPr>
              <a:t>      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536504" cy="3316982"/>
          </a:xfrm>
        </p:spPr>
      </p:pic>
    </p:spTree>
    <p:extLst>
      <p:ext uri="{BB962C8B-B14F-4D97-AF65-F5344CB8AC3E}">
        <p14:creationId xmlns:p14="http://schemas.microsoft.com/office/powerpoint/2010/main" val="24879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Филимоновская игрушка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780420" cy="5040560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11959" y="1124744"/>
            <a:ext cx="4680521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3399"/>
                </a:solidFill>
              </a:rPr>
              <a:t>Название игрушки происходит от названия деревни Филимоново, где добывается особая глина «</a:t>
            </a:r>
            <a:r>
              <a:rPr lang="ru-RU" sz="2800" dirty="0" err="1">
                <a:solidFill>
                  <a:srgbClr val="003399"/>
                </a:solidFill>
              </a:rPr>
              <a:t>синика</a:t>
            </a:r>
            <a:r>
              <a:rPr lang="ru-RU" sz="2800" dirty="0">
                <a:solidFill>
                  <a:srgbClr val="003399"/>
                </a:solidFill>
              </a:rPr>
              <a:t>» для ее изготовления</a:t>
            </a:r>
            <a:r>
              <a:rPr lang="ru-RU" sz="2800" dirty="0" smtClean="0">
                <a:solidFill>
                  <a:srgbClr val="003399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3399"/>
                </a:solidFill>
              </a:rPr>
              <a:t>Традиционными </a:t>
            </a:r>
            <a:r>
              <a:rPr lang="ru-RU" sz="2800" dirty="0">
                <a:solidFill>
                  <a:srgbClr val="003399"/>
                </a:solidFill>
              </a:rPr>
              <a:t>сюжетами игрушек были «барыни» </a:t>
            </a:r>
            <a:r>
              <a:rPr lang="ru-RU" sz="2800" dirty="0" smtClean="0">
                <a:solidFill>
                  <a:srgbClr val="003399"/>
                </a:solidFill>
              </a:rPr>
              <a:t>и </a:t>
            </a:r>
            <a:r>
              <a:rPr lang="ru-RU" sz="2800" dirty="0">
                <a:solidFill>
                  <a:srgbClr val="003399"/>
                </a:solidFill>
              </a:rPr>
              <a:t>«солдаты», а также «всадник</a:t>
            </a:r>
            <a:r>
              <a:rPr lang="ru-RU" sz="2800" dirty="0" smtClean="0">
                <a:solidFill>
                  <a:srgbClr val="003399"/>
                </a:solidFill>
              </a:rPr>
              <a:t>», реже </a:t>
            </a:r>
            <a:r>
              <a:rPr lang="ru-RU" sz="2800" dirty="0">
                <a:solidFill>
                  <a:srgbClr val="003399"/>
                </a:solidFill>
              </a:rPr>
              <a:t>«крестьянин».</a:t>
            </a:r>
          </a:p>
        </p:txBody>
      </p:sp>
    </p:spTree>
    <p:extLst>
      <p:ext uri="{BB962C8B-B14F-4D97-AF65-F5344CB8AC3E}">
        <p14:creationId xmlns:p14="http://schemas.microsoft.com/office/powerpoint/2010/main" val="19428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116632"/>
            <a:ext cx="4896544" cy="3600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>
                <a:solidFill>
                  <a:srgbClr val="003399"/>
                </a:solidFill>
              </a:rPr>
              <a:t>Животные традиционно расписываются разноцветными полосками поперек туловища и шеи. Филимоновские барыни и кавалеры одеты всегда нарядно и ярко. Их шляпки украшены разноцветными полосками, а на ворот кофты, на юбку и штаны нанесен орнамент из звезд, кругов, треугольников и других узоров, символизирующих землю, воду, засеянную пашню, солнце, и т.д.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583054" cy="488697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041775" cy="2687780"/>
          </a:xfrm>
        </p:spPr>
      </p:pic>
    </p:spTree>
    <p:extLst>
      <p:ext uri="{BB962C8B-B14F-4D97-AF65-F5344CB8AC3E}">
        <p14:creationId xmlns:p14="http://schemas.microsoft.com/office/powerpoint/2010/main" val="27257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5105770" cy="3312367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179512" y="260648"/>
            <a:ext cx="8784975" cy="331236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sz="2800" dirty="0" smtClean="0">
                <a:solidFill>
                  <a:srgbClr val="003399"/>
                </a:solidFill>
              </a:rPr>
              <a:t>Отличает филимоновскую игрушку своеобразный колорит росписи. При раскрашивании игрушки используется всего три цвета: малиновый, желтый и синий.</a:t>
            </a:r>
          </a:p>
          <a:p>
            <a:pPr algn="just"/>
            <a:r>
              <a:rPr lang="ru-RU" sz="2800" dirty="0" smtClean="0">
                <a:solidFill>
                  <a:srgbClr val="003399"/>
                </a:solidFill>
              </a:rPr>
              <a:t>Чтобы добиться более интересного цветового решения, игрушку в нужных местах прокрашивают желтой краской, а сверху накладывают малиновый или синий. В сочетании с желтым эти цвета становятся красным или зеленым.</a:t>
            </a:r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93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</a:rPr>
              <a:t>Тульская городская игрушка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282713" cy="4536504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175447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3399"/>
                </a:solidFill>
              </a:rPr>
              <a:t>Тульская </a:t>
            </a:r>
            <a:r>
              <a:rPr lang="ru-RU" dirty="0">
                <a:solidFill>
                  <a:srgbClr val="003399"/>
                </a:solidFill>
              </a:rPr>
              <a:t>глиняная игрушка конца 19 века совершенно уникальна. Игрушки-скульптурки, называемые в народе «князьками» представляют собой усложненный тип городской игрушки. Сюжеты  этой игрушки отображают диковинный и элегантный мир просвещенного класса. Старые мастера с истинно народной наблюдательностью передавали внешний облик князьков, их манеру держаться, красоту дамских туалетов. </a:t>
            </a:r>
          </a:p>
        </p:txBody>
      </p:sp>
    </p:spTree>
    <p:extLst>
      <p:ext uri="{BB962C8B-B14F-4D97-AF65-F5344CB8AC3E}">
        <p14:creationId xmlns:p14="http://schemas.microsoft.com/office/powerpoint/2010/main" val="21219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078651" cy="41764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35896" y="548680"/>
            <a:ext cx="3384376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dirty="0">
                <a:solidFill>
                  <a:srgbClr val="003399"/>
                </a:solidFill>
              </a:rPr>
              <a:t>О</a:t>
            </a:r>
            <a:r>
              <a:rPr lang="ru-RU" b="0" dirty="0" smtClean="0">
                <a:solidFill>
                  <a:srgbClr val="003399"/>
                </a:solidFill>
              </a:rPr>
              <a:t>собенность </a:t>
            </a:r>
            <a:r>
              <a:rPr lang="ru-RU" b="0" dirty="0">
                <a:solidFill>
                  <a:srgbClr val="003399"/>
                </a:solidFill>
              </a:rPr>
              <a:t>тульской глиняной игрушки заключается в подходе к лепке. Здесь чувствуется очень осторожное отношение к форме, продумывание в процессе работы элементов украшений. В росписи игрушек присутствует несколько цветов, однако, один из них является доминирующим. Используемые тона – как пастельные, так и чистые, открытые, иногда яркие. Палитра красок – строгая, несколько сжатая. В росписи присутствуют такие элементы как линии, черточки и елочки.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36912"/>
            <a:ext cx="1781175" cy="3086100"/>
          </a:xfrm>
        </p:spPr>
      </p:pic>
    </p:spTree>
    <p:extLst>
      <p:ext uri="{BB962C8B-B14F-4D97-AF65-F5344CB8AC3E}">
        <p14:creationId xmlns:p14="http://schemas.microsoft.com/office/powerpoint/2010/main" val="36781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Белевское кружево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4041129" cy="4752528"/>
          </a:xfrm>
        </p:spPr>
      </p:pic>
    </p:spTree>
    <p:extLst>
      <p:ext uri="{BB962C8B-B14F-4D97-AF65-F5344CB8AC3E}">
        <p14:creationId xmlns:p14="http://schemas.microsoft.com/office/powerpoint/2010/main" val="9248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3319264"/>
            <a:ext cx="5111750" cy="35387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5410944" cy="252028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3399"/>
                </a:solidFill>
              </a:rPr>
              <a:t>Белевское кружево сильно отличается от других чрезвычайной простотой геометрических мотивов, замкнутым орнаментом, состоящим из разнообразных тесемок, квадратов, «паучков», «змеек», которые, сцепляясь между собой, образуют неповторимые узоры и сочетания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8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Традиционные народные ремесла Тульской области</vt:lpstr>
      <vt:lpstr> Традиционные народные ремесла Тульской области: </vt:lpstr>
      <vt:lpstr>Филимоновская игрушка</vt:lpstr>
      <vt:lpstr>Презентация PowerPoint</vt:lpstr>
      <vt:lpstr>Презентация PowerPoint</vt:lpstr>
      <vt:lpstr>Тульская городская игрушка</vt:lpstr>
      <vt:lpstr>Презентация PowerPoint</vt:lpstr>
      <vt:lpstr>Белевское кружево</vt:lpstr>
      <vt:lpstr>Презентация PowerPoint</vt:lpstr>
      <vt:lpstr>Презентация PowerPoint</vt:lpstr>
      <vt:lpstr>Пряничные доски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народные ремесла Тульской области</dc:title>
  <dc:creator>User</dc:creator>
  <cp:lastModifiedBy>User</cp:lastModifiedBy>
  <cp:revision>13</cp:revision>
  <dcterms:created xsi:type="dcterms:W3CDTF">2013-02-03T15:04:21Z</dcterms:created>
  <dcterms:modified xsi:type="dcterms:W3CDTF">2013-02-27T18:21:43Z</dcterms:modified>
</cp:coreProperties>
</file>