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80" r:id="rId4"/>
    <p:sldId id="258" r:id="rId5"/>
    <p:sldId id="260" r:id="rId6"/>
    <p:sldId id="261" r:id="rId7"/>
    <p:sldId id="262" r:id="rId8"/>
    <p:sldId id="264" r:id="rId9"/>
    <p:sldId id="265" r:id="rId10"/>
    <p:sldId id="263" r:id="rId11"/>
    <p:sldId id="259" r:id="rId12"/>
    <p:sldId id="267" r:id="rId13"/>
    <p:sldId id="266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9" r:id="rId24"/>
    <p:sldId id="277" r:id="rId25"/>
    <p:sldId id="268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651370-12A8-43FE-9D0B-BA582A992176}" type="datetimeFigureOut">
              <a:rPr lang="ru-RU" smtClean="0"/>
              <a:t>18.02.2013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05F543-3326-42E8-A6F3-5605D41FE4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356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05F543-3326-42E8-A6F3-5605D41FE4C6}" type="slidenum">
              <a:rPr lang="ru-RU" smtClean="0"/>
              <a:t>17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cap="none" spc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nstantia" pitchFamily="18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4B58-FD13-4A83-996A-25C00968035C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53252-568D-4F40-8901-FD5EE565F7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4B58-FD13-4A83-996A-25C00968035C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53252-568D-4F40-8901-FD5EE565F7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4B58-FD13-4A83-996A-25C00968035C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53252-568D-4F40-8901-FD5EE565F7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4B58-FD13-4A83-996A-25C00968035C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53252-568D-4F40-8901-FD5EE565F7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blipFill dpi="0" rotWithShape="1">
          <a:blip r:embed="rId2" cstate="print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4B58-FD13-4A83-996A-25C00968035C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53252-568D-4F40-8901-FD5EE565F7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4B58-FD13-4A83-996A-25C00968035C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53252-568D-4F40-8901-FD5EE565F7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4B58-FD13-4A83-996A-25C00968035C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53252-568D-4F40-8901-FD5EE565F7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4B58-FD13-4A83-996A-25C00968035C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53252-568D-4F40-8901-FD5EE565F7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4B58-FD13-4A83-996A-25C00968035C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53252-568D-4F40-8901-FD5EE565F7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4B58-FD13-4A83-996A-25C00968035C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53252-568D-4F40-8901-FD5EE565F7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4B58-FD13-4A83-996A-25C00968035C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53252-568D-4F40-8901-FD5EE565F7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4000"/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534B58-FD13-4A83-996A-25C00968035C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53252-568D-4F40-8901-FD5EE565F7D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 cap="none" spc="0">
          <a:ln w="24500" cmpd="dbl">
            <a:solidFill>
              <a:schemeClr val="accent2">
                <a:shade val="85000"/>
                <a:satMod val="155000"/>
              </a:schemeClr>
            </a:solidFill>
            <a:prstDash val="solid"/>
            <a:miter lim="800000"/>
          </a:ln>
          <a:gradFill>
            <a:gsLst>
              <a:gs pos="10000">
                <a:schemeClr val="accent2">
                  <a:tint val="10000"/>
                  <a:satMod val="155000"/>
                </a:schemeClr>
              </a:gs>
              <a:gs pos="60000">
                <a:schemeClr val="accent2">
                  <a:tint val="30000"/>
                  <a:satMod val="155000"/>
                </a:schemeClr>
              </a:gs>
              <a:gs pos="100000">
                <a:schemeClr val="accent2">
                  <a:tint val="73000"/>
                  <a:satMod val="155000"/>
                </a:schemeClr>
              </a:gs>
            </a:gsLst>
            <a:lin ang="5400000"/>
          </a:gradFill>
          <a:effectLst>
            <a:outerShdw blurRad="38100" dist="38100" dir="7020000" algn="tl">
              <a:srgbClr val="000000">
                <a:alpha val="35000"/>
              </a:srgbClr>
            </a:outerShdw>
          </a:effectLst>
          <a:latin typeface="Constant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C00000"/>
          </a:solidFill>
          <a:latin typeface="Constant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C00000"/>
          </a:solidFill>
          <a:latin typeface="Constant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C00000"/>
          </a:solidFill>
          <a:latin typeface="Constant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C00000"/>
          </a:solidFill>
          <a:latin typeface="Constant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C00000"/>
          </a:solidFill>
          <a:latin typeface="Constant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357166"/>
            <a:ext cx="8172480" cy="314327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72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Классификация кислот и солей. Их свойства.</a:t>
            </a:r>
            <a:endParaRPr lang="ru-RU" sz="720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Химические свойства кислот: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71406" y="3357563"/>
            <a:ext cx="1892145" cy="74365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000" b="1" dirty="0">
                <a:latin typeface="Georgia" pitchFamily="18" charset="0"/>
              </a:rPr>
              <a:t>Кислота </a:t>
            </a:r>
          </a:p>
          <a:p>
            <a:pPr algn="ctr"/>
            <a:r>
              <a:rPr lang="ru-RU" sz="2000" b="1" dirty="0">
                <a:latin typeface="Georgia" pitchFamily="18" charset="0"/>
              </a:rPr>
              <a:t>(кроме </a:t>
            </a:r>
            <a:r>
              <a:rPr lang="en-US" sz="2000" b="1" dirty="0">
                <a:latin typeface="Georgia" pitchFamily="18" charset="0"/>
              </a:rPr>
              <a:t>HNO</a:t>
            </a:r>
            <a:r>
              <a:rPr lang="en-US" sz="2000" b="1" baseline="-25000" dirty="0">
                <a:latin typeface="Georgia" pitchFamily="18" charset="0"/>
              </a:rPr>
              <a:t>3</a:t>
            </a:r>
            <a:r>
              <a:rPr lang="ru-RU" sz="2000" b="1" dirty="0">
                <a:latin typeface="Georgia" pitchFamily="18" charset="0"/>
              </a:rPr>
              <a:t>)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2339974" y="5229225"/>
            <a:ext cx="1892145" cy="111445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000" b="1">
                <a:latin typeface="Georgia" pitchFamily="18" charset="0"/>
              </a:rPr>
              <a:t>Соли </a:t>
            </a:r>
          </a:p>
          <a:p>
            <a:pPr algn="ctr"/>
            <a:r>
              <a:rPr lang="ru-RU" sz="2000" b="1">
                <a:latin typeface="Georgia" pitchFamily="18" charset="0"/>
              </a:rPr>
              <a:t>(карбонаты, </a:t>
            </a:r>
          </a:p>
          <a:p>
            <a:pPr algn="ctr"/>
            <a:r>
              <a:rPr lang="ru-RU" sz="2000" b="1">
                <a:latin typeface="Georgia" pitchFamily="18" charset="0"/>
              </a:rPr>
              <a:t>сульфиты)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2339974" y="4076700"/>
            <a:ext cx="1892145" cy="74365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000" b="1">
                <a:latin typeface="Georgia" pitchFamily="18" charset="0"/>
              </a:rPr>
              <a:t>Металлы</a:t>
            </a:r>
          </a:p>
          <a:p>
            <a:pPr algn="ctr"/>
            <a:r>
              <a:rPr lang="ru-RU" sz="2000" b="1">
                <a:latin typeface="Georgia" pitchFamily="18" charset="0"/>
              </a:rPr>
              <a:t> от </a:t>
            </a:r>
            <a:r>
              <a:rPr lang="en-US" sz="2000" b="1">
                <a:latin typeface="Georgia" pitchFamily="18" charset="0"/>
              </a:rPr>
              <a:t>Mg</a:t>
            </a:r>
            <a:r>
              <a:rPr lang="ru-RU" sz="2000" b="1">
                <a:latin typeface="Georgia" pitchFamily="18" charset="0"/>
              </a:rPr>
              <a:t> до</a:t>
            </a:r>
            <a:r>
              <a:rPr lang="en-US" sz="2000" b="1">
                <a:latin typeface="Georgia" pitchFamily="18" charset="0"/>
              </a:rPr>
              <a:t> Pb</a:t>
            </a:r>
            <a:endParaRPr lang="ru-RU" sz="2000" b="1">
              <a:latin typeface="Georgia" pitchFamily="18" charset="0"/>
            </a:endParaRP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2339974" y="2852738"/>
            <a:ext cx="1892145" cy="74365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000" b="1">
                <a:latin typeface="Georgia" pitchFamily="18" charset="0"/>
              </a:rPr>
              <a:t>Основной </a:t>
            </a:r>
          </a:p>
          <a:p>
            <a:pPr algn="ctr"/>
            <a:r>
              <a:rPr lang="ru-RU" sz="2000" b="1">
                <a:latin typeface="Georgia" pitchFamily="18" charset="0"/>
              </a:rPr>
              <a:t>оксид</a:t>
            </a: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2411412" y="1700213"/>
            <a:ext cx="1892145" cy="74365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000" b="1">
                <a:latin typeface="Georgia" pitchFamily="18" charset="0"/>
              </a:rPr>
              <a:t>Основание </a:t>
            </a: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6156325" y="1773237"/>
            <a:ext cx="1262093" cy="55722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000" b="1">
                <a:latin typeface="Georgia" pitchFamily="18" charset="0"/>
              </a:rPr>
              <a:t>Вода </a:t>
            </a: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4500563" y="1773237"/>
            <a:ext cx="1262092" cy="55722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000" b="1">
                <a:latin typeface="Georgia" pitchFamily="18" charset="0"/>
              </a:rPr>
              <a:t>Соль </a:t>
            </a: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4427538" y="2924174"/>
            <a:ext cx="1262092" cy="55722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000" b="1">
                <a:latin typeface="Georgia" pitchFamily="18" charset="0"/>
              </a:rPr>
              <a:t>Соль </a:t>
            </a:r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7810502" y="5300662"/>
            <a:ext cx="1262092" cy="55722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000" b="1">
                <a:latin typeface="Georgia" pitchFamily="18" charset="0"/>
              </a:rPr>
              <a:t>Газ </a:t>
            </a:r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6227763" y="5300662"/>
            <a:ext cx="1262092" cy="55722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000" b="1">
                <a:latin typeface="Georgia" pitchFamily="18" charset="0"/>
              </a:rPr>
              <a:t>Вода </a:t>
            </a:r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4427538" y="5300663"/>
            <a:ext cx="1262092" cy="74365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000" b="1">
                <a:latin typeface="Georgia" pitchFamily="18" charset="0"/>
              </a:rPr>
              <a:t>Новая </a:t>
            </a:r>
          </a:p>
          <a:p>
            <a:pPr algn="ctr"/>
            <a:r>
              <a:rPr lang="ru-RU" sz="2000" b="1">
                <a:latin typeface="Georgia" pitchFamily="18" charset="0"/>
              </a:rPr>
              <a:t>соль</a:t>
            </a:r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6156325" y="4076699"/>
            <a:ext cx="1262093" cy="55722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000" b="1">
                <a:latin typeface="Georgia" pitchFamily="18" charset="0"/>
              </a:rPr>
              <a:t>Водород </a:t>
            </a:r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4427538" y="4076699"/>
            <a:ext cx="1262092" cy="55722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000" b="1">
                <a:latin typeface="Georgia" pitchFamily="18" charset="0"/>
              </a:rPr>
              <a:t>Соль </a:t>
            </a:r>
          </a:p>
        </p:txBody>
      </p:sp>
      <p:sp>
        <p:nvSpPr>
          <p:cNvPr id="11281" name="Rectangle 17"/>
          <p:cNvSpPr>
            <a:spLocks noChangeArrowheads="1"/>
          </p:cNvSpPr>
          <p:nvPr/>
        </p:nvSpPr>
        <p:spPr bwMode="auto">
          <a:xfrm>
            <a:off x="6156325" y="2924174"/>
            <a:ext cx="1262093" cy="55722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000" b="1">
                <a:latin typeface="Georgia" pitchFamily="18" charset="0"/>
              </a:rPr>
              <a:t>Вода </a:t>
            </a:r>
          </a:p>
        </p:txBody>
      </p:sp>
      <p:sp>
        <p:nvSpPr>
          <p:cNvPr id="11282" name="Rectangle 18"/>
          <p:cNvSpPr>
            <a:spLocks noChangeArrowheads="1"/>
          </p:cNvSpPr>
          <p:nvPr/>
        </p:nvSpPr>
        <p:spPr bwMode="auto">
          <a:xfrm>
            <a:off x="4214810" y="1800225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400" b="1"/>
              <a:t>=</a:t>
            </a:r>
          </a:p>
        </p:txBody>
      </p:sp>
      <p:sp>
        <p:nvSpPr>
          <p:cNvPr id="11283" name="Rectangle 19"/>
          <p:cNvSpPr>
            <a:spLocks noChangeArrowheads="1"/>
          </p:cNvSpPr>
          <p:nvPr/>
        </p:nvSpPr>
        <p:spPr bwMode="auto">
          <a:xfrm flipV="1">
            <a:off x="4143372" y="2924175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2400" b="1" dirty="0"/>
              <a:t>=</a:t>
            </a:r>
          </a:p>
        </p:txBody>
      </p:sp>
      <p:sp>
        <p:nvSpPr>
          <p:cNvPr id="11284" name="Rectangle 20"/>
          <p:cNvSpPr>
            <a:spLocks noChangeArrowheads="1"/>
          </p:cNvSpPr>
          <p:nvPr/>
        </p:nvSpPr>
        <p:spPr bwMode="auto">
          <a:xfrm>
            <a:off x="4143372" y="40767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400" b="1" dirty="0"/>
              <a:t>=</a:t>
            </a:r>
          </a:p>
        </p:txBody>
      </p:sp>
      <p:sp>
        <p:nvSpPr>
          <p:cNvPr id="11285" name="Rectangle 21"/>
          <p:cNvSpPr>
            <a:spLocks noChangeArrowheads="1"/>
          </p:cNvSpPr>
          <p:nvPr/>
        </p:nvSpPr>
        <p:spPr bwMode="auto">
          <a:xfrm>
            <a:off x="4143372" y="5373688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400" b="1"/>
              <a:t>=</a:t>
            </a:r>
          </a:p>
        </p:txBody>
      </p:sp>
      <p:sp>
        <p:nvSpPr>
          <p:cNvPr id="11286" name="Rectangle 22"/>
          <p:cNvSpPr>
            <a:spLocks noChangeArrowheads="1"/>
          </p:cNvSpPr>
          <p:nvPr/>
        </p:nvSpPr>
        <p:spPr bwMode="auto">
          <a:xfrm>
            <a:off x="5756286" y="1773238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400" b="1"/>
              <a:t>+</a:t>
            </a:r>
          </a:p>
        </p:txBody>
      </p:sp>
      <p:sp>
        <p:nvSpPr>
          <p:cNvPr id="11287" name="Rectangle 23"/>
          <p:cNvSpPr>
            <a:spLocks noChangeArrowheads="1"/>
          </p:cNvSpPr>
          <p:nvPr/>
        </p:nvSpPr>
        <p:spPr bwMode="auto">
          <a:xfrm>
            <a:off x="5756286" y="2924175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400" b="1"/>
              <a:t>+</a:t>
            </a:r>
          </a:p>
        </p:txBody>
      </p:sp>
      <p:sp>
        <p:nvSpPr>
          <p:cNvPr id="11288" name="Rectangle 24"/>
          <p:cNvSpPr>
            <a:spLocks noChangeArrowheads="1"/>
          </p:cNvSpPr>
          <p:nvPr/>
        </p:nvSpPr>
        <p:spPr bwMode="auto">
          <a:xfrm>
            <a:off x="5756286" y="4005263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400" b="1"/>
              <a:t>+</a:t>
            </a:r>
          </a:p>
        </p:txBody>
      </p:sp>
      <p:sp>
        <p:nvSpPr>
          <p:cNvPr id="11289" name="Rectangle 25"/>
          <p:cNvSpPr>
            <a:spLocks noChangeArrowheads="1"/>
          </p:cNvSpPr>
          <p:nvPr/>
        </p:nvSpPr>
        <p:spPr bwMode="auto">
          <a:xfrm>
            <a:off x="5756286" y="5373688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400" b="1" dirty="0"/>
              <a:t>+</a:t>
            </a:r>
          </a:p>
        </p:txBody>
      </p:sp>
      <p:sp>
        <p:nvSpPr>
          <p:cNvPr id="11290" name="Rectangle 26"/>
          <p:cNvSpPr>
            <a:spLocks noChangeArrowheads="1"/>
          </p:cNvSpPr>
          <p:nvPr/>
        </p:nvSpPr>
        <p:spPr bwMode="auto">
          <a:xfrm>
            <a:off x="7470798" y="5300663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400" b="1" dirty="0"/>
              <a:t>+</a:t>
            </a:r>
          </a:p>
        </p:txBody>
      </p:sp>
      <p:sp>
        <p:nvSpPr>
          <p:cNvPr id="11291" name="Line 27"/>
          <p:cNvSpPr>
            <a:spLocks noChangeShapeType="1"/>
          </p:cNvSpPr>
          <p:nvPr/>
        </p:nvSpPr>
        <p:spPr bwMode="auto">
          <a:xfrm flipV="1">
            <a:off x="1908175" y="2060575"/>
            <a:ext cx="43180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92" name="Line 28"/>
          <p:cNvSpPr>
            <a:spLocks noChangeShapeType="1"/>
          </p:cNvSpPr>
          <p:nvPr/>
        </p:nvSpPr>
        <p:spPr bwMode="auto">
          <a:xfrm>
            <a:off x="1692275" y="4076700"/>
            <a:ext cx="431800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93" name="Line 29"/>
          <p:cNvSpPr>
            <a:spLocks noChangeShapeType="1"/>
          </p:cNvSpPr>
          <p:nvPr/>
        </p:nvSpPr>
        <p:spPr bwMode="auto">
          <a:xfrm flipV="1">
            <a:off x="1908175" y="3213100"/>
            <a:ext cx="287338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94" name="Line 30"/>
          <p:cNvSpPr>
            <a:spLocks noChangeShapeType="1"/>
          </p:cNvSpPr>
          <p:nvPr/>
        </p:nvSpPr>
        <p:spPr bwMode="auto">
          <a:xfrm>
            <a:off x="1979613" y="3789363"/>
            <a:ext cx="21590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95" name="Rectangle 31"/>
          <p:cNvSpPr>
            <a:spLocks noChangeArrowheads="1"/>
          </p:cNvSpPr>
          <p:nvPr/>
        </p:nvSpPr>
        <p:spPr bwMode="auto">
          <a:xfrm>
            <a:off x="1763713" y="2420938"/>
            <a:ext cx="43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2400" b="1"/>
              <a:t>+</a:t>
            </a:r>
          </a:p>
        </p:txBody>
      </p:sp>
      <p:sp>
        <p:nvSpPr>
          <p:cNvPr id="11296" name="Rectangle 32"/>
          <p:cNvSpPr>
            <a:spLocks noChangeArrowheads="1"/>
          </p:cNvSpPr>
          <p:nvPr/>
        </p:nvSpPr>
        <p:spPr bwMode="auto">
          <a:xfrm>
            <a:off x="1979613" y="34290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400" b="1"/>
              <a:t>+</a:t>
            </a:r>
          </a:p>
        </p:txBody>
      </p:sp>
      <p:sp>
        <p:nvSpPr>
          <p:cNvPr id="11297" name="Rectangle 33"/>
          <p:cNvSpPr>
            <a:spLocks noChangeArrowheads="1"/>
          </p:cNvSpPr>
          <p:nvPr/>
        </p:nvSpPr>
        <p:spPr bwMode="auto">
          <a:xfrm>
            <a:off x="1755758" y="4652963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400" b="1" dirty="0"/>
              <a:t>+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0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Соли</a:t>
            </a:r>
            <a:endParaRPr lang="ru-RU" sz="60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800" b="1" dirty="0" smtClean="0">
                <a:solidFill>
                  <a:schemeClr val="tx1"/>
                </a:solidFill>
              </a:rPr>
              <a:t>сложные вещества, молекулы которых состоят из атомов металла и кислотного остатка</a:t>
            </a:r>
          </a:p>
          <a:p>
            <a:pPr algn="ctr">
              <a:buNone/>
            </a:pPr>
            <a:endParaRPr lang="ru-RU" sz="4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6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Соли </a:t>
            </a:r>
            <a:endParaRPr lang="ru-RU" sz="66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>
                <a:solidFill>
                  <a:schemeClr val="tx1"/>
                </a:solidFill>
              </a:rPr>
              <a:t>Продукт, который образуется в результате неполного замещения атомов водорода в молекулах кислот на атомы металлов или </a:t>
            </a:r>
            <a:r>
              <a:rPr lang="ru-RU" sz="4000" b="1" dirty="0" err="1" smtClean="0">
                <a:solidFill>
                  <a:schemeClr val="tx1"/>
                </a:solidFill>
              </a:rPr>
              <a:t>гидроксогрупп</a:t>
            </a:r>
            <a:r>
              <a:rPr lang="ru-RU" sz="4000" b="1" dirty="0" smtClean="0">
                <a:solidFill>
                  <a:schemeClr val="tx1"/>
                </a:solidFill>
              </a:rPr>
              <a:t> в молекулах оснований кислотными остатками</a:t>
            </a:r>
            <a:endParaRPr lang="ru-RU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Классификация солей</a:t>
            </a:r>
            <a:endParaRPr lang="ru-RU" sz="540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06" y="1643050"/>
            <a:ext cx="3000364" cy="97154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tx1"/>
                </a:solidFill>
                <a:latin typeface="Georgia" pitchFamily="18" charset="0"/>
              </a:rPr>
              <a:t>Средние </a:t>
            </a:r>
            <a:endParaRPr lang="ru-RU" b="1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3143240" y="1643050"/>
            <a:ext cx="3000364" cy="97154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</a:rPr>
              <a:t>Кислые  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6215074" y="1643050"/>
            <a:ext cx="2857488" cy="97154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</a:rPr>
              <a:t>Основные</a:t>
            </a:r>
            <a:r>
              <a:rPr kumimoji="0" lang="ru-RU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</a:rPr>
              <a:t> 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71406" y="2714620"/>
            <a:ext cx="3000364" cy="378621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3200" b="1" dirty="0" smtClean="0">
              <a:solidFill>
                <a:schemeClr val="tx1"/>
              </a:solidFill>
              <a:latin typeface="Garamond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chemeClr val="tx1"/>
                </a:solidFill>
                <a:latin typeface="Garamond" pitchFamily="18" charset="0"/>
              </a:rPr>
              <a:t>Na</a:t>
            </a:r>
            <a:r>
              <a:rPr lang="en-US" sz="3200" b="1" baseline="-25000" dirty="0" smtClean="0">
                <a:solidFill>
                  <a:schemeClr val="tx1"/>
                </a:solidFill>
                <a:latin typeface="Garamond" pitchFamily="18" charset="0"/>
              </a:rPr>
              <a:t>3</a:t>
            </a:r>
            <a:r>
              <a:rPr lang="en-US" sz="3200" b="1" dirty="0" smtClean="0">
                <a:solidFill>
                  <a:schemeClr val="tx1"/>
                </a:solidFill>
                <a:latin typeface="Garamond" pitchFamily="18" charset="0"/>
              </a:rPr>
              <a:t>PO</a:t>
            </a:r>
            <a:r>
              <a:rPr lang="en-US" sz="3200" b="1" baseline="-25000" dirty="0" smtClean="0">
                <a:solidFill>
                  <a:schemeClr val="tx1"/>
                </a:solidFill>
                <a:latin typeface="Garamond" pitchFamily="18" charset="0"/>
              </a:rPr>
              <a:t>4</a:t>
            </a:r>
            <a:r>
              <a:rPr lang="ru-RU" sz="3200" b="1" dirty="0" smtClean="0">
                <a:solidFill>
                  <a:schemeClr val="tx1"/>
                </a:solidFill>
                <a:latin typeface="Garamond" pitchFamily="18" charset="0"/>
              </a:rPr>
              <a:t>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chemeClr val="tx1"/>
                </a:solidFill>
                <a:latin typeface="Garamond" pitchFamily="18" charset="0"/>
              </a:rPr>
              <a:t>фосфат натрия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chemeClr val="tx1"/>
                </a:solidFill>
                <a:latin typeface="Garamond" pitchFamily="18" charset="0"/>
              </a:rPr>
              <a:t> </a:t>
            </a:r>
            <a:endParaRPr lang="ru-RU" sz="3200" b="1" dirty="0" smtClean="0">
              <a:solidFill>
                <a:schemeClr val="tx1"/>
              </a:solidFill>
              <a:latin typeface="Garamond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chemeClr val="tx1"/>
                </a:solidFill>
                <a:latin typeface="Garamond" pitchFamily="18" charset="0"/>
              </a:rPr>
              <a:t>K</a:t>
            </a:r>
            <a:r>
              <a:rPr lang="en-US" sz="3200" b="1" baseline="-25000" dirty="0" smtClean="0">
                <a:solidFill>
                  <a:schemeClr val="tx1"/>
                </a:solidFill>
                <a:latin typeface="Garamond" pitchFamily="18" charset="0"/>
              </a:rPr>
              <a:t>2</a:t>
            </a:r>
            <a:r>
              <a:rPr lang="en-US" sz="3200" b="1" dirty="0" smtClean="0">
                <a:solidFill>
                  <a:schemeClr val="tx1"/>
                </a:solidFill>
                <a:latin typeface="Garamond" pitchFamily="18" charset="0"/>
              </a:rPr>
              <a:t>CO</a:t>
            </a:r>
            <a:r>
              <a:rPr lang="en-US" sz="3200" b="1" baseline="-25000" dirty="0" smtClean="0">
                <a:solidFill>
                  <a:schemeClr val="tx1"/>
                </a:solidFill>
                <a:latin typeface="Garamond" pitchFamily="18" charset="0"/>
              </a:rPr>
              <a:t>3</a:t>
            </a:r>
            <a:r>
              <a:rPr lang="ru-RU" sz="3200" b="1" baseline="-25000" dirty="0" smtClean="0">
                <a:solidFill>
                  <a:schemeClr val="tx1"/>
                </a:solidFill>
                <a:latin typeface="Garamond" pitchFamily="18" charset="0"/>
              </a:rPr>
              <a:t>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chemeClr val="tx1"/>
                </a:solidFill>
                <a:latin typeface="Garamond" pitchFamily="18" charset="0"/>
              </a:rPr>
              <a:t>карбонат калия</a:t>
            </a:r>
            <a:endParaRPr lang="ru-RU" sz="3200" b="1" baseline="-25000" dirty="0" smtClean="0">
              <a:solidFill>
                <a:schemeClr val="tx1"/>
              </a:solidFill>
              <a:latin typeface="Garamond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3200" b="1" baseline="-25000" dirty="0" smtClean="0">
              <a:solidFill>
                <a:schemeClr val="tx1"/>
              </a:solidFill>
              <a:latin typeface="Garamond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3200" b="1" dirty="0" smtClean="0">
              <a:solidFill>
                <a:schemeClr val="tx1"/>
              </a:solidFill>
              <a:latin typeface="Garamond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 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3143240" y="2714620"/>
            <a:ext cx="3000364" cy="378621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chemeClr val="tx1"/>
                </a:solidFill>
                <a:latin typeface="Garamond" pitchFamily="18" charset="0"/>
              </a:rPr>
              <a:t>KHSO</a:t>
            </a:r>
            <a:r>
              <a:rPr lang="en-US" sz="3200" b="1" baseline="-25000" dirty="0" smtClean="0">
                <a:solidFill>
                  <a:schemeClr val="tx1"/>
                </a:solidFill>
                <a:latin typeface="Garamond" pitchFamily="18" charset="0"/>
              </a:rPr>
              <a:t>4</a:t>
            </a:r>
            <a:r>
              <a:rPr lang="en-US" sz="3200" b="1" dirty="0" smtClean="0">
                <a:solidFill>
                  <a:schemeClr val="tx1"/>
                </a:solidFill>
                <a:latin typeface="Garamond" pitchFamily="18" charset="0"/>
              </a:rPr>
              <a:t>, </a:t>
            </a:r>
            <a:endParaRPr lang="ru-RU" sz="3200" b="1" dirty="0" smtClean="0">
              <a:solidFill>
                <a:schemeClr val="tx1"/>
              </a:solidFill>
              <a:latin typeface="Garamond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chemeClr val="tx1"/>
                </a:solidFill>
                <a:latin typeface="Garamond" pitchFamily="18" charset="0"/>
              </a:rPr>
              <a:t>Гидросульфат калия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3200" b="1" dirty="0" smtClean="0">
              <a:solidFill>
                <a:schemeClr val="tx1"/>
              </a:solidFill>
              <a:latin typeface="Garamond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chemeClr val="tx1"/>
                </a:solidFill>
                <a:latin typeface="Garamond" pitchFamily="18" charset="0"/>
              </a:rPr>
              <a:t>NaH</a:t>
            </a:r>
            <a:r>
              <a:rPr lang="en-US" sz="3200" b="1" baseline="-25000" dirty="0" smtClean="0">
                <a:solidFill>
                  <a:schemeClr val="tx1"/>
                </a:solidFill>
                <a:latin typeface="Garamond" pitchFamily="18" charset="0"/>
              </a:rPr>
              <a:t>2</a:t>
            </a:r>
            <a:r>
              <a:rPr lang="en-US" sz="3200" b="1" dirty="0" smtClean="0">
                <a:solidFill>
                  <a:schemeClr val="tx1"/>
                </a:solidFill>
                <a:latin typeface="Garamond" pitchFamily="18" charset="0"/>
              </a:rPr>
              <a:t>PO</a:t>
            </a:r>
            <a:r>
              <a:rPr lang="en-US" sz="3200" b="1" baseline="-25000" dirty="0" smtClean="0">
                <a:solidFill>
                  <a:schemeClr val="tx1"/>
                </a:solidFill>
                <a:latin typeface="Garamond" pitchFamily="18" charset="0"/>
              </a:rPr>
              <a:t>4</a:t>
            </a:r>
            <a:endParaRPr lang="ru-RU" sz="3200" b="1" baseline="-25000" dirty="0" smtClean="0">
              <a:solidFill>
                <a:schemeClr val="tx1"/>
              </a:solidFill>
              <a:latin typeface="Garamond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err="1" smtClean="0">
                <a:solidFill>
                  <a:schemeClr val="tx1"/>
                </a:solidFill>
                <a:latin typeface="Garamond" pitchFamily="18" charset="0"/>
              </a:rPr>
              <a:t>дигидрофосфат</a:t>
            </a:r>
            <a:r>
              <a:rPr lang="ru-RU" sz="3200" b="1" dirty="0" smtClean="0">
                <a:solidFill>
                  <a:schemeClr val="tx1"/>
                </a:solidFill>
                <a:latin typeface="Garamond" pitchFamily="18" charset="0"/>
              </a:rPr>
              <a:t> </a:t>
            </a:r>
            <a:r>
              <a:rPr lang="ru-RU" sz="3200" b="1" dirty="0" smtClean="0">
                <a:solidFill>
                  <a:schemeClr val="tx1"/>
                </a:solidFill>
                <a:latin typeface="Garamond" pitchFamily="18" charset="0"/>
              </a:rPr>
              <a:t>натрия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 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6215074" y="2714620"/>
            <a:ext cx="2857488" cy="378621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chemeClr val="tx1"/>
                </a:solidFill>
                <a:latin typeface="Garamond" pitchFamily="18" charset="0"/>
              </a:rPr>
              <a:t>Mg(OH)CL</a:t>
            </a:r>
            <a:endParaRPr lang="ru-RU" sz="3200" b="1" dirty="0" smtClean="0">
              <a:solidFill>
                <a:schemeClr val="tx1"/>
              </a:solidFill>
              <a:latin typeface="Garamond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err="1" smtClean="0">
                <a:solidFill>
                  <a:schemeClr val="tx1"/>
                </a:solidFill>
                <a:latin typeface="Garamond" pitchFamily="18" charset="0"/>
              </a:rPr>
              <a:t>Гидроксохлорид</a:t>
            </a:r>
            <a:r>
              <a:rPr lang="ru-RU" sz="2800" b="1" dirty="0" smtClean="0">
                <a:solidFill>
                  <a:schemeClr val="tx1"/>
                </a:solidFill>
                <a:latin typeface="Garamond" pitchFamily="18" charset="0"/>
              </a:rPr>
              <a:t> магния</a:t>
            </a:r>
          </a:p>
        </p:txBody>
      </p:sp>
      <p:sp>
        <p:nvSpPr>
          <p:cNvPr id="10" name="Выгнутая влево стрелка 9"/>
          <p:cNvSpPr/>
          <p:nvPr/>
        </p:nvSpPr>
        <p:spPr>
          <a:xfrm>
            <a:off x="142844" y="1000108"/>
            <a:ext cx="571472" cy="857256"/>
          </a:xfrm>
          <a:prstGeom prst="curved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Выгнутая вправо стрелка 10"/>
          <p:cNvSpPr/>
          <p:nvPr/>
        </p:nvSpPr>
        <p:spPr>
          <a:xfrm>
            <a:off x="8358214" y="1071546"/>
            <a:ext cx="571504" cy="857256"/>
          </a:xfrm>
          <a:prstGeom prst="curvedLef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4143372" y="1214422"/>
            <a:ext cx="928694" cy="285752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4" grpId="0" animBg="1"/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FF0066"/>
                </a:solidFill>
              </a:rPr>
              <a:t>Средние соли</a:t>
            </a:r>
            <a:endParaRPr lang="ru-RU" sz="6000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>
              <a:buFont typeface="Wingdings" pitchFamily="2" charset="2"/>
              <a:buNone/>
            </a:pPr>
            <a:r>
              <a:rPr lang="ru-RU" sz="5400" b="1" dirty="0" smtClean="0">
                <a:solidFill>
                  <a:schemeClr val="tx1"/>
                </a:solidFill>
              </a:rPr>
              <a:t>образуются </a:t>
            </a:r>
            <a:r>
              <a:rPr lang="ru-RU" sz="5400" b="1" dirty="0">
                <a:solidFill>
                  <a:schemeClr val="tx1"/>
                </a:solidFill>
              </a:rPr>
              <a:t>при замещении всех атомов водорода в кислоте на атомы металла: </a:t>
            </a:r>
            <a:r>
              <a:rPr lang="en-US" sz="5400" b="1" dirty="0">
                <a:solidFill>
                  <a:srgbClr val="FF0000"/>
                </a:solidFill>
              </a:rPr>
              <a:t>KNO</a:t>
            </a:r>
            <a:r>
              <a:rPr lang="en-US" sz="5400" b="1" baseline="-25000" dirty="0">
                <a:solidFill>
                  <a:srgbClr val="FF0000"/>
                </a:solidFill>
              </a:rPr>
              <a:t>3</a:t>
            </a:r>
            <a:r>
              <a:rPr lang="en-US" sz="5400" b="1" dirty="0">
                <a:solidFill>
                  <a:srgbClr val="FF0000"/>
                </a:solidFill>
              </a:rPr>
              <a:t>, </a:t>
            </a:r>
            <a:r>
              <a:rPr lang="en-US" sz="5400" b="1" dirty="0" smtClean="0">
                <a:solidFill>
                  <a:srgbClr val="FF0000"/>
                </a:solidFill>
              </a:rPr>
              <a:t>K</a:t>
            </a:r>
            <a:r>
              <a:rPr lang="en-US" sz="5400" b="1" baseline="-25000" dirty="0" smtClean="0">
                <a:solidFill>
                  <a:srgbClr val="FF0000"/>
                </a:solidFill>
              </a:rPr>
              <a:t>3</a:t>
            </a:r>
            <a:r>
              <a:rPr lang="en-US" sz="5400" b="1" dirty="0" smtClean="0">
                <a:solidFill>
                  <a:srgbClr val="FF0000"/>
                </a:solidFill>
              </a:rPr>
              <a:t>PO</a:t>
            </a:r>
            <a:r>
              <a:rPr lang="en-US" sz="5400" b="1" baseline="-25000" dirty="0" smtClean="0">
                <a:solidFill>
                  <a:srgbClr val="FF0000"/>
                </a:solidFill>
              </a:rPr>
              <a:t>4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FF0066"/>
                </a:solidFill>
              </a:rPr>
              <a:t>Кислые соли</a:t>
            </a:r>
            <a:endParaRPr lang="ru-RU" sz="6600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>
              <a:buFont typeface="Wingdings" pitchFamily="2" charset="2"/>
              <a:buNone/>
            </a:pPr>
            <a:r>
              <a:rPr lang="ru-RU" sz="5400" b="1" dirty="0" smtClean="0">
                <a:solidFill>
                  <a:schemeClr val="tx1"/>
                </a:solidFill>
              </a:rPr>
              <a:t>образуются </a:t>
            </a:r>
            <a:r>
              <a:rPr lang="ru-RU" sz="5400" b="1" dirty="0">
                <a:solidFill>
                  <a:schemeClr val="tx1"/>
                </a:solidFill>
              </a:rPr>
              <a:t>при неполном замещении атомов водорода на атомы металла: </a:t>
            </a:r>
            <a:r>
              <a:rPr lang="en-US" sz="5400" b="1" dirty="0">
                <a:solidFill>
                  <a:srgbClr val="FF0000"/>
                </a:solidFill>
              </a:rPr>
              <a:t>NaHCO</a:t>
            </a:r>
            <a:r>
              <a:rPr lang="en-US" sz="5400" b="1" baseline="-25000" dirty="0">
                <a:solidFill>
                  <a:srgbClr val="FF0000"/>
                </a:solidFill>
              </a:rPr>
              <a:t>3</a:t>
            </a:r>
            <a:r>
              <a:rPr lang="en-US" sz="5400" b="1" dirty="0">
                <a:solidFill>
                  <a:srgbClr val="FF0000"/>
                </a:solidFill>
              </a:rPr>
              <a:t>, </a:t>
            </a:r>
            <a:r>
              <a:rPr lang="en-US" sz="5400" b="1" dirty="0" smtClean="0">
                <a:solidFill>
                  <a:srgbClr val="FF0000"/>
                </a:solidFill>
              </a:rPr>
              <a:t>CaHPO</a:t>
            </a:r>
            <a:r>
              <a:rPr lang="en-US" sz="5400" b="1" baseline="-25000" dirty="0" smtClean="0">
                <a:solidFill>
                  <a:srgbClr val="FF0000"/>
                </a:solidFill>
              </a:rPr>
              <a:t>4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FF0066"/>
                </a:solidFill>
              </a:rPr>
              <a:t>Основные соли</a:t>
            </a:r>
            <a:endParaRPr lang="ru-RU" sz="6000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4400" b="1" dirty="0" smtClean="0">
                <a:solidFill>
                  <a:schemeClr val="tx1"/>
                </a:solidFill>
              </a:rPr>
              <a:t>образуются </a:t>
            </a:r>
            <a:r>
              <a:rPr lang="ru-RU" sz="4400" b="1" dirty="0">
                <a:solidFill>
                  <a:schemeClr val="tx1"/>
                </a:solidFill>
              </a:rPr>
              <a:t>при неполном замещении </a:t>
            </a:r>
            <a:r>
              <a:rPr lang="ru-RU" sz="4400" b="1" dirty="0" err="1">
                <a:solidFill>
                  <a:schemeClr val="tx1"/>
                </a:solidFill>
              </a:rPr>
              <a:t>гидроксидных</a:t>
            </a:r>
            <a:r>
              <a:rPr lang="ru-RU" sz="4400" b="1" dirty="0">
                <a:solidFill>
                  <a:schemeClr val="tx1"/>
                </a:solidFill>
              </a:rPr>
              <a:t> групп кислотными остатками в молекулах основания: </a:t>
            </a:r>
            <a:r>
              <a:rPr lang="en-US" sz="4400" b="1" dirty="0">
                <a:solidFill>
                  <a:srgbClr val="FF0000"/>
                </a:solidFill>
              </a:rPr>
              <a:t>Zn(OH)CL, </a:t>
            </a:r>
            <a:r>
              <a:rPr lang="en-US" sz="4400" b="1" dirty="0" smtClean="0">
                <a:solidFill>
                  <a:srgbClr val="FF0000"/>
                </a:solidFill>
              </a:rPr>
              <a:t>AL(OH)SO</a:t>
            </a:r>
            <a:r>
              <a:rPr lang="en-US" sz="4400" b="1" baseline="-25000" dirty="0" smtClean="0">
                <a:solidFill>
                  <a:srgbClr val="FF0000"/>
                </a:solidFill>
              </a:rPr>
              <a:t>4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Способы получения солей: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ctr">
              <a:buFont typeface="Wingdings" pitchFamily="2" charset="2"/>
              <a:buAutoNum type="arabicPeriod"/>
            </a:pPr>
            <a:r>
              <a:rPr lang="ru-RU" sz="3600" b="1" dirty="0">
                <a:solidFill>
                  <a:schemeClr val="tx1"/>
                </a:solidFill>
              </a:rPr>
              <a:t>Взаимодействие металла с неметаллом:</a:t>
            </a:r>
          </a:p>
          <a:p>
            <a:pPr marL="609600" indent="-609600" algn="ctr">
              <a:buFont typeface="Wingdings" pitchFamily="2" charset="2"/>
              <a:buNone/>
            </a:pPr>
            <a:r>
              <a:rPr lang="en-US" sz="3600" b="1" dirty="0">
                <a:solidFill>
                  <a:schemeClr val="tx1"/>
                </a:solidFill>
              </a:rPr>
              <a:t>Mg + CL</a:t>
            </a:r>
            <a:r>
              <a:rPr lang="en-US" sz="3600" b="1" baseline="-25000" dirty="0">
                <a:solidFill>
                  <a:schemeClr val="tx1"/>
                </a:solidFill>
              </a:rPr>
              <a:t>2</a:t>
            </a:r>
            <a:r>
              <a:rPr lang="en-US" sz="3600" b="1" dirty="0">
                <a:solidFill>
                  <a:schemeClr val="tx1"/>
                </a:solidFill>
              </a:rPr>
              <a:t> = MgCL</a:t>
            </a:r>
            <a:r>
              <a:rPr lang="en-US" sz="3600" b="1" baseline="-25000" dirty="0">
                <a:solidFill>
                  <a:schemeClr val="tx1"/>
                </a:solidFill>
              </a:rPr>
              <a:t>2</a:t>
            </a:r>
          </a:p>
          <a:p>
            <a:pPr marL="609600" indent="-609600" algn="ctr">
              <a:buFont typeface="Wingdings" pitchFamily="2" charset="2"/>
              <a:buAutoNum type="arabicPeriod" startAt="2"/>
            </a:pPr>
            <a:r>
              <a:rPr lang="ru-RU" sz="3600" b="1" dirty="0">
                <a:solidFill>
                  <a:schemeClr val="tx1"/>
                </a:solidFill>
              </a:rPr>
              <a:t>Взаимодействие основных оксидов с кислотными оксидами:</a:t>
            </a:r>
          </a:p>
          <a:p>
            <a:pPr marL="609600" indent="-609600" algn="ctr">
              <a:buFont typeface="Wingdings" pitchFamily="2" charset="2"/>
              <a:buNone/>
            </a:pPr>
            <a:r>
              <a:rPr lang="en-US" sz="3600" b="1" dirty="0" err="1">
                <a:solidFill>
                  <a:schemeClr val="tx1"/>
                </a:solidFill>
              </a:rPr>
              <a:t>MgO</a:t>
            </a:r>
            <a:r>
              <a:rPr lang="en-US" sz="3600" b="1" dirty="0">
                <a:solidFill>
                  <a:schemeClr val="tx1"/>
                </a:solidFill>
              </a:rPr>
              <a:t> + SO</a:t>
            </a:r>
            <a:r>
              <a:rPr lang="en-US" sz="3600" b="1" baseline="-25000" dirty="0">
                <a:solidFill>
                  <a:schemeClr val="tx1"/>
                </a:solidFill>
              </a:rPr>
              <a:t>2</a:t>
            </a:r>
            <a:r>
              <a:rPr lang="en-US" sz="3600" b="1" dirty="0">
                <a:solidFill>
                  <a:schemeClr val="tx1"/>
                </a:solidFill>
              </a:rPr>
              <a:t> = MgSO</a:t>
            </a:r>
            <a:r>
              <a:rPr lang="en-US" sz="3600" b="1" baseline="-25000" dirty="0">
                <a:solidFill>
                  <a:schemeClr val="tx1"/>
                </a:solidFill>
              </a:rPr>
              <a:t>3</a:t>
            </a:r>
            <a:endParaRPr lang="ru-RU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Способы получения солей:</a:t>
            </a:r>
            <a:endParaRPr lang="ru-RU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428736"/>
            <a:ext cx="8229600" cy="4857784"/>
          </a:xfrm>
        </p:spPr>
        <p:txBody>
          <a:bodyPr/>
          <a:lstStyle/>
          <a:p>
            <a:pPr marL="609600" indent="-609600" algn="ctr">
              <a:buFont typeface="Wingdings" pitchFamily="2" charset="2"/>
              <a:buAutoNum type="arabicPeriod" startAt="3"/>
            </a:pPr>
            <a:r>
              <a:rPr lang="ru-RU" sz="3600" b="1" dirty="0">
                <a:solidFill>
                  <a:schemeClr val="tx1"/>
                </a:solidFill>
              </a:rPr>
              <a:t>Взаимодействие основных оксидов с кислотами:</a:t>
            </a:r>
          </a:p>
          <a:p>
            <a:pPr marL="609600" indent="-609600" algn="ctr">
              <a:buFont typeface="Wingdings" pitchFamily="2" charset="2"/>
              <a:buNone/>
            </a:pPr>
            <a:r>
              <a:rPr lang="en-US" sz="3600" b="1" dirty="0" err="1">
                <a:solidFill>
                  <a:schemeClr val="tx1"/>
                </a:solidFill>
              </a:rPr>
              <a:t>CaO</a:t>
            </a:r>
            <a:r>
              <a:rPr lang="en-US" sz="3600" b="1" dirty="0">
                <a:solidFill>
                  <a:schemeClr val="tx1"/>
                </a:solidFill>
              </a:rPr>
              <a:t> + 2HCL = CaCL</a:t>
            </a:r>
            <a:r>
              <a:rPr lang="en-US" sz="3600" b="1" baseline="-25000" dirty="0">
                <a:solidFill>
                  <a:schemeClr val="tx1"/>
                </a:solidFill>
              </a:rPr>
              <a:t>2</a:t>
            </a:r>
            <a:r>
              <a:rPr lang="en-US" sz="3600" b="1" dirty="0">
                <a:solidFill>
                  <a:schemeClr val="tx1"/>
                </a:solidFill>
              </a:rPr>
              <a:t> + H</a:t>
            </a:r>
            <a:r>
              <a:rPr lang="en-US" sz="3600" b="1" baseline="-25000" dirty="0">
                <a:solidFill>
                  <a:schemeClr val="tx1"/>
                </a:solidFill>
              </a:rPr>
              <a:t>2</a:t>
            </a:r>
            <a:r>
              <a:rPr lang="en-US" sz="3600" b="1" dirty="0">
                <a:solidFill>
                  <a:schemeClr val="tx1"/>
                </a:solidFill>
              </a:rPr>
              <a:t>O</a:t>
            </a:r>
          </a:p>
          <a:p>
            <a:pPr marL="609600" indent="-609600" algn="ctr">
              <a:buFont typeface="Wingdings" pitchFamily="2" charset="2"/>
              <a:buNone/>
            </a:pPr>
            <a:endParaRPr lang="ru-RU" sz="3600" b="1" dirty="0">
              <a:solidFill>
                <a:schemeClr val="tx1"/>
              </a:solidFill>
            </a:endParaRPr>
          </a:p>
          <a:p>
            <a:pPr marL="609600" indent="-609600" algn="ctr">
              <a:buFont typeface="Wingdings" pitchFamily="2" charset="2"/>
              <a:buAutoNum type="arabicPeriod" startAt="4"/>
            </a:pPr>
            <a:r>
              <a:rPr lang="ru-RU" sz="3600" b="1" dirty="0">
                <a:solidFill>
                  <a:schemeClr val="tx1"/>
                </a:solidFill>
              </a:rPr>
              <a:t>Взаимодействие основных оксидов с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ru-RU" sz="3600" b="1" dirty="0">
                <a:solidFill>
                  <a:schemeClr val="tx1"/>
                </a:solidFill>
              </a:rPr>
              <a:t>основаниями:</a:t>
            </a:r>
          </a:p>
          <a:p>
            <a:pPr marL="609600" indent="-609600" algn="ctr">
              <a:buFont typeface="Wingdings" pitchFamily="2" charset="2"/>
              <a:buNone/>
            </a:pPr>
            <a:r>
              <a:rPr lang="en-US" sz="3600" b="1" dirty="0">
                <a:solidFill>
                  <a:schemeClr val="tx1"/>
                </a:solidFill>
              </a:rPr>
              <a:t>CO</a:t>
            </a:r>
            <a:r>
              <a:rPr lang="en-US" sz="3600" b="1" baseline="-25000" dirty="0">
                <a:solidFill>
                  <a:schemeClr val="tx1"/>
                </a:solidFill>
              </a:rPr>
              <a:t>2</a:t>
            </a:r>
            <a:r>
              <a:rPr lang="en-US" sz="3600" b="1" dirty="0">
                <a:solidFill>
                  <a:schemeClr val="tx1"/>
                </a:solidFill>
              </a:rPr>
              <a:t> + Ca(OH)</a:t>
            </a:r>
            <a:r>
              <a:rPr lang="en-US" sz="3600" b="1" baseline="-25000" dirty="0">
                <a:solidFill>
                  <a:schemeClr val="tx1"/>
                </a:solidFill>
              </a:rPr>
              <a:t>2</a:t>
            </a:r>
            <a:r>
              <a:rPr lang="en-US" sz="3600" b="1" dirty="0">
                <a:solidFill>
                  <a:schemeClr val="tx1"/>
                </a:solidFill>
              </a:rPr>
              <a:t> = CaCO</a:t>
            </a:r>
            <a:r>
              <a:rPr lang="en-US" sz="3600" b="1" baseline="-25000" dirty="0">
                <a:solidFill>
                  <a:schemeClr val="tx1"/>
                </a:solidFill>
              </a:rPr>
              <a:t>3</a:t>
            </a:r>
            <a:r>
              <a:rPr lang="en-US" sz="3600" b="1" dirty="0">
                <a:solidFill>
                  <a:schemeClr val="tx1"/>
                </a:solidFill>
              </a:rPr>
              <a:t> +  H</a:t>
            </a:r>
            <a:r>
              <a:rPr lang="en-US" sz="3600" b="1" baseline="-25000" dirty="0">
                <a:solidFill>
                  <a:schemeClr val="tx1"/>
                </a:solidFill>
              </a:rPr>
              <a:t>2</a:t>
            </a:r>
            <a:r>
              <a:rPr lang="en-US" sz="3600" b="1" dirty="0">
                <a:solidFill>
                  <a:schemeClr val="tx1"/>
                </a:solidFill>
              </a:rPr>
              <a:t>O</a:t>
            </a:r>
            <a:endParaRPr lang="ru-RU" sz="3600" b="1" dirty="0">
              <a:solidFill>
                <a:schemeClr val="tx1"/>
              </a:solidFill>
            </a:endParaRPr>
          </a:p>
          <a:p>
            <a:pPr marL="609600" indent="-609600"/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Способы получения солей:</a:t>
            </a:r>
            <a:endParaRPr lang="ru-RU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619235"/>
            <a:ext cx="8229600" cy="4667285"/>
          </a:xfrm>
        </p:spPr>
        <p:txBody>
          <a:bodyPr>
            <a:normAutofit lnSpcReduction="10000"/>
          </a:bodyPr>
          <a:lstStyle/>
          <a:p>
            <a:pPr marL="609600" indent="-609600" algn="ctr">
              <a:buFont typeface="Wingdings" pitchFamily="2" charset="2"/>
              <a:buAutoNum type="arabicPeriod" startAt="5"/>
            </a:pPr>
            <a:r>
              <a:rPr lang="ru-RU" sz="3600" b="1" dirty="0">
                <a:solidFill>
                  <a:schemeClr val="tx1"/>
                </a:solidFill>
              </a:rPr>
              <a:t>Взаимодействие кислот с основаниями (реакция нейтрализации):</a:t>
            </a:r>
          </a:p>
          <a:p>
            <a:pPr marL="609600" indent="-609600" algn="ctr">
              <a:buFont typeface="Wingdings" pitchFamily="2" charset="2"/>
              <a:buNone/>
            </a:pPr>
            <a:r>
              <a:rPr lang="en-US" b="1" dirty="0">
                <a:solidFill>
                  <a:schemeClr val="tx1"/>
                </a:solidFill>
              </a:rPr>
              <a:t>H</a:t>
            </a:r>
            <a:r>
              <a:rPr lang="en-US" b="1" baseline="-25000" dirty="0">
                <a:solidFill>
                  <a:schemeClr val="tx1"/>
                </a:solidFill>
              </a:rPr>
              <a:t>2</a:t>
            </a:r>
            <a:r>
              <a:rPr lang="en-US" b="1" dirty="0">
                <a:solidFill>
                  <a:schemeClr val="tx1"/>
                </a:solidFill>
              </a:rPr>
              <a:t>SO</a:t>
            </a:r>
            <a:r>
              <a:rPr lang="en-US" b="1" baseline="-25000" dirty="0">
                <a:solidFill>
                  <a:schemeClr val="tx1"/>
                </a:solidFill>
              </a:rPr>
              <a:t>4</a:t>
            </a:r>
            <a:r>
              <a:rPr lang="en-US" b="1" dirty="0">
                <a:solidFill>
                  <a:schemeClr val="tx1"/>
                </a:solidFill>
              </a:rPr>
              <a:t> + 2NaOH</a:t>
            </a:r>
            <a:r>
              <a:rPr lang="en-US" b="1" baseline="-25000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= Na</a:t>
            </a:r>
            <a:r>
              <a:rPr lang="en-US" b="1" baseline="-25000" dirty="0">
                <a:solidFill>
                  <a:schemeClr val="tx1"/>
                </a:solidFill>
              </a:rPr>
              <a:t>2</a:t>
            </a:r>
            <a:r>
              <a:rPr lang="en-US" b="1" dirty="0">
                <a:solidFill>
                  <a:schemeClr val="tx1"/>
                </a:solidFill>
              </a:rPr>
              <a:t>SO</a:t>
            </a:r>
            <a:r>
              <a:rPr lang="en-US" b="1" baseline="-25000" dirty="0">
                <a:solidFill>
                  <a:schemeClr val="tx1"/>
                </a:solidFill>
              </a:rPr>
              <a:t>4</a:t>
            </a:r>
            <a:r>
              <a:rPr lang="en-US" b="1" dirty="0">
                <a:solidFill>
                  <a:schemeClr val="tx1"/>
                </a:solidFill>
              </a:rPr>
              <a:t> + 2 H</a:t>
            </a:r>
            <a:r>
              <a:rPr lang="en-US" b="1" baseline="-25000" dirty="0">
                <a:solidFill>
                  <a:schemeClr val="tx1"/>
                </a:solidFill>
              </a:rPr>
              <a:t>2</a:t>
            </a:r>
            <a:r>
              <a:rPr lang="en-US" b="1" dirty="0">
                <a:solidFill>
                  <a:schemeClr val="tx1"/>
                </a:solidFill>
              </a:rPr>
              <a:t>O</a:t>
            </a:r>
          </a:p>
          <a:p>
            <a:pPr marL="609600" indent="-609600" algn="ctr">
              <a:buFont typeface="Wingdings" pitchFamily="2" charset="2"/>
              <a:buNone/>
            </a:pPr>
            <a:endParaRPr lang="en-US" sz="3600" b="1" dirty="0">
              <a:solidFill>
                <a:schemeClr val="tx1"/>
              </a:solidFill>
            </a:endParaRPr>
          </a:p>
          <a:p>
            <a:pPr marL="609600" indent="-609600" algn="ctr">
              <a:buFont typeface="Wingdings" pitchFamily="2" charset="2"/>
              <a:buAutoNum type="arabicPeriod" startAt="6"/>
            </a:pPr>
            <a:r>
              <a:rPr lang="ru-RU" sz="3600" b="1" dirty="0">
                <a:solidFill>
                  <a:schemeClr val="tx1"/>
                </a:solidFill>
              </a:rPr>
              <a:t>Взаимодействие </a:t>
            </a:r>
            <a:r>
              <a:rPr lang="en-US" sz="3600" b="1" dirty="0">
                <a:solidFill>
                  <a:schemeClr val="tx1"/>
                </a:solidFill>
              </a:rPr>
              <a:t>c</a:t>
            </a:r>
            <a:r>
              <a:rPr lang="ru-RU" sz="3600" b="1" dirty="0" err="1">
                <a:solidFill>
                  <a:schemeClr val="tx1"/>
                </a:solidFill>
              </a:rPr>
              <a:t>олей</a:t>
            </a:r>
            <a:r>
              <a:rPr lang="ru-RU" sz="3600" b="1" dirty="0">
                <a:solidFill>
                  <a:schemeClr val="tx1"/>
                </a:solidFill>
              </a:rPr>
              <a:t> и кислот с образованием новых солей:</a:t>
            </a:r>
          </a:p>
          <a:p>
            <a:pPr marL="609600" indent="-609600" algn="ctr">
              <a:buFont typeface="Wingdings" pitchFamily="2" charset="2"/>
              <a:buNone/>
            </a:pPr>
            <a:r>
              <a:rPr lang="en-US" sz="3600" b="1" dirty="0">
                <a:solidFill>
                  <a:schemeClr val="tx1"/>
                </a:solidFill>
              </a:rPr>
              <a:t>Na</a:t>
            </a:r>
            <a:r>
              <a:rPr lang="en-US" sz="3600" b="1" baseline="-25000" dirty="0">
                <a:solidFill>
                  <a:schemeClr val="tx1"/>
                </a:solidFill>
              </a:rPr>
              <a:t>2</a:t>
            </a:r>
            <a:r>
              <a:rPr lang="en-US" sz="3600" b="1" dirty="0">
                <a:solidFill>
                  <a:schemeClr val="tx1"/>
                </a:solidFill>
              </a:rPr>
              <a:t>CO</a:t>
            </a:r>
            <a:r>
              <a:rPr lang="en-US" sz="3600" b="1" baseline="-25000" dirty="0">
                <a:solidFill>
                  <a:schemeClr val="tx1"/>
                </a:solidFill>
              </a:rPr>
              <a:t>3</a:t>
            </a:r>
            <a:r>
              <a:rPr lang="en-US" sz="3600" b="1" dirty="0">
                <a:solidFill>
                  <a:schemeClr val="tx1"/>
                </a:solidFill>
              </a:rPr>
              <a:t> + H</a:t>
            </a:r>
            <a:r>
              <a:rPr lang="en-US" sz="3600" b="1" baseline="-25000" dirty="0">
                <a:solidFill>
                  <a:schemeClr val="tx1"/>
                </a:solidFill>
              </a:rPr>
              <a:t>2</a:t>
            </a:r>
            <a:r>
              <a:rPr lang="en-US" sz="3600" b="1" dirty="0">
                <a:solidFill>
                  <a:schemeClr val="tx1"/>
                </a:solidFill>
              </a:rPr>
              <a:t>SO</a:t>
            </a:r>
            <a:r>
              <a:rPr lang="en-US" sz="3600" b="1" baseline="-25000" dirty="0">
                <a:solidFill>
                  <a:schemeClr val="tx1"/>
                </a:solidFill>
              </a:rPr>
              <a:t>4</a:t>
            </a:r>
            <a:r>
              <a:rPr lang="en-US" sz="3600" b="1" dirty="0">
                <a:solidFill>
                  <a:schemeClr val="tx1"/>
                </a:solidFill>
              </a:rPr>
              <a:t> = Na</a:t>
            </a:r>
            <a:r>
              <a:rPr lang="en-US" sz="3600" b="1" baseline="-25000" dirty="0">
                <a:solidFill>
                  <a:schemeClr val="tx1"/>
                </a:solidFill>
              </a:rPr>
              <a:t>2</a:t>
            </a:r>
            <a:r>
              <a:rPr lang="en-US" sz="3600" b="1" dirty="0">
                <a:solidFill>
                  <a:schemeClr val="tx1"/>
                </a:solidFill>
              </a:rPr>
              <a:t>SO</a:t>
            </a:r>
            <a:r>
              <a:rPr lang="en-US" sz="3600" b="1" baseline="-25000" dirty="0">
                <a:solidFill>
                  <a:schemeClr val="tx1"/>
                </a:solidFill>
              </a:rPr>
              <a:t>4</a:t>
            </a:r>
            <a:r>
              <a:rPr lang="en-US" sz="3600" b="1" dirty="0">
                <a:solidFill>
                  <a:schemeClr val="tx1"/>
                </a:solidFill>
              </a:rPr>
              <a:t> +</a:t>
            </a:r>
            <a:r>
              <a:rPr lang="en-US" b="1" dirty="0">
                <a:solidFill>
                  <a:schemeClr val="tx1"/>
                </a:solidFill>
              </a:rPr>
              <a:t>H</a:t>
            </a:r>
            <a:r>
              <a:rPr lang="en-US" b="1" baseline="-25000" dirty="0">
                <a:solidFill>
                  <a:schemeClr val="tx1"/>
                </a:solidFill>
              </a:rPr>
              <a:t>2</a:t>
            </a:r>
            <a:r>
              <a:rPr lang="en-US" b="1" dirty="0">
                <a:solidFill>
                  <a:schemeClr val="tx1"/>
                </a:solidFill>
              </a:rPr>
              <a:t>O + CO</a:t>
            </a:r>
            <a:r>
              <a:rPr lang="en-US" b="1" baseline="-25000" dirty="0">
                <a:solidFill>
                  <a:schemeClr val="tx1"/>
                </a:solidFill>
              </a:rPr>
              <a:t>2 </a:t>
            </a:r>
            <a:r>
              <a:rPr lang="en-US" b="1" dirty="0" smtClean="0">
                <a:solidFill>
                  <a:schemeClr val="tx1"/>
                </a:solidFill>
              </a:rPr>
              <a:t>↑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dirty="0" smtClean="0">
                <a:solidFill>
                  <a:srgbClr val="FF0066"/>
                </a:solidFill>
              </a:rPr>
              <a:t>Кислоты</a:t>
            </a:r>
            <a:endParaRPr lang="ru-RU" sz="8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000" b="1" dirty="0" smtClean="0">
                <a:solidFill>
                  <a:schemeClr val="tx1"/>
                </a:solidFill>
              </a:rPr>
              <a:t>это соединения, состоящие из атомов водорода и кислотного остатка</a:t>
            </a:r>
          </a:p>
          <a:p>
            <a:pPr algn="ctr">
              <a:buNone/>
            </a:pPr>
            <a:endParaRPr lang="ru-RU" sz="6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Способы получения солей:</a:t>
            </a:r>
            <a:endParaRPr lang="ru-RU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571612"/>
            <a:ext cx="8229600" cy="4792680"/>
          </a:xfrm>
        </p:spPr>
        <p:txBody>
          <a:bodyPr>
            <a:normAutofit/>
          </a:bodyPr>
          <a:lstStyle/>
          <a:p>
            <a:pPr marL="609600" indent="-609600" algn="ctr">
              <a:buFont typeface="Wingdings" pitchFamily="2" charset="2"/>
              <a:buAutoNum type="arabicPeriod" startAt="7"/>
            </a:pPr>
            <a:r>
              <a:rPr lang="ru-RU" b="1" dirty="0" smtClean="0">
                <a:solidFill>
                  <a:schemeClr val="tx1"/>
                </a:solidFill>
              </a:rPr>
              <a:t>Взаимодействие </a:t>
            </a:r>
            <a:r>
              <a:rPr lang="en-US" b="1" dirty="0">
                <a:solidFill>
                  <a:schemeClr val="tx1"/>
                </a:solidFill>
              </a:rPr>
              <a:t>c</a:t>
            </a:r>
            <a:r>
              <a:rPr lang="ru-RU" b="1" dirty="0" err="1">
                <a:solidFill>
                  <a:schemeClr val="tx1"/>
                </a:solidFill>
              </a:rPr>
              <a:t>олей</a:t>
            </a:r>
            <a:r>
              <a:rPr lang="ru-RU" b="1" dirty="0">
                <a:solidFill>
                  <a:schemeClr val="tx1"/>
                </a:solidFill>
              </a:rPr>
              <a:t> между собой  с образованием новых </a:t>
            </a:r>
            <a:r>
              <a:rPr lang="ru-RU" b="1" dirty="0" smtClean="0">
                <a:solidFill>
                  <a:schemeClr val="tx1"/>
                </a:solidFill>
              </a:rPr>
              <a:t>солей</a:t>
            </a:r>
            <a:r>
              <a:rPr lang="ru-RU" b="1" dirty="0">
                <a:solidFill>
                  <a:schemeClr val="tx1"/>
                </a:solidFill>
              </a:rPr>
              <a:t>:</a:t>
            </a:r>
          </a:p>
          <a:p>
            <a:pPr marL="609600" indent="-609600" algn="ctr">
              <a:buFont typeface="Wingdings" pitchFamily="2" charset="2"/>
              <a:buNone/>
            </a:pPr>
            <a:r>
              <a:rPr lang="en-US" b="1" dirty="0" err="1">
                <a:solidFill>
                  <a:schemeClr val="tx1"/>
                </a:solidFill>
              </a:rPr>
              <a:t>NaCL</a:t>
            </a:r>
            <a:r>
              <a:rPr lang="en-US" b="1" dirty="0">
                <a:solidFill>
                  <a:schemeClr val="tx1"/>
                </a:solidFill>
              </a:rPr>
              <a:t> + AgNO</a:t>
            </a:r>
            <a:r>
              <a:rPr lang="en-US" b="1" baseline="-25000" dirty="0">
                <a:solidFill>
                  <a:schemeClr val="tx1"/>
                </a:solidFill>
              </a:rPr>
              <a:t>3</a:t>
            </a:r>
            <a:r>
              <a:rPr lang="en-US" b="1" dirty="0">
                <a:solidFill>
                  <a:schemeClr val="tx1"/>
                </a:solidFill>
              </a:rPr>
              <a:t> = NaNO</a:t>
            </a:r>
            <a:r>
              <a:rPr lang="en-US" b="1" baseline="-25000" dirty="0">
                <a:solidFill>
                  <a:schemeClr val="tx1"/>
                </a:solidFill>
              </a:rPr>
              <a:t>3</a:t>
            </a:r>
            <a:r>
              <a:rPr lang="en-US" b="1" dirty="0">
                <a:solidFill>
                  <a:schemeClr val="tx1"/>
                </a:solidFill>
              </a:rPr>
              <a:t> + </a:t>
            </a:r>
            <a:r>
              <a:rPr lang="en-US" b="1" dirty="0" err="1">
                <a:solidFill>
                  <a:schemeClr val="tx1"/>
                </a:solidFill>
              </a:rPr>
              <a:t>AgCL</a:t>
            </a:r>
            <a:r>
              <a:rPr lang="en-US" b="1" dirty="0">
                <a:solidFill>
                  <a:schemeClr val="tx1"/>
                </a:solidFill>
              </a:rPr>
              <a:t>↓</a:t>
            </a:r>
          </a:p>
          <a:p>
            <a:pPr marL="609600" indent="-609600" algn="ctr">
              <a:buFont typeface="Wingdings" pitchFamily="2" charset="2"/>
              <a:buNone/>
            </a:pPr>
            <a:endParaRPr lang="en-US" b="1" dirty="0">
              <a:solidFill>
                <a:schemeClr val="tx1"/>
              </a:solidFill>
            </a:endParaRPr>
          </a:p>
          <a:p>
            <a:pPr marL="609600" indent="-609600" algn="ctr">
              <a:buFont typeface="Wingdings" pitchFamily="2" charset="2"/>
              <a:buAutoNum type="arabicPeriod" startAt="8"/>
            </a:pPr>
            <a:r>
              <a:rPr lang="ru-RU" b="1" dirty="0">
                <a:solidFill>
                  <a:schemeClr val="tx1"/>
                </a:solidFill>
              </a:rPr>
              <a:t>Взаимодействие щелочей с солями с образованием нерастворимых оснований и новых солей:</a:t>
            </a:r>
          </a:p>
          <a:p>
            <a:pPr marL="609600" indent="-609600" algn="ctr">
              <a:buFont typeface="Wingdings" pitchFamily="2" charset="2"/>
              <a:buNone/>
            </a:pPr>
            <a:r>
              <a:rPr lang="en-US" b="1" dirty="0">
                <a:solidFill>
                  <a:schemeClr val="tx1"/>
                </a:solidFill>
              </a:rPr>
              <a:t>CuSO</a:t>
            </a:r>
            <a:r>
              <a:rPr lang="en-US" b="1" baseline="-25000" dirty="0">
                <a:solidFill>
                  <a:schemeClr val="tx1"/>
                </a:solidFill>
              </a:rPr>
              <a:t>4</a:t>
            </a:r>
            <a:r>
              <a:rPr lang="en-US" b="1" dirty="0">
                <a:solidFill>
                  <a:schemeClr val="tx1"/>
                </a:solidFill>
              </a:rPr>
              <a:t> + 2NaOH = Na</a:t>
            </a:r>
            <a:r>
              <a:rPr lang="en-US" b="1" baseline="-25000" dirty="0">
                <a:solidFill>
                  <a:schemeClr val="tx1"/>
                </a:solidFill>
              </a:rPr>
              <a:t>2</a:t>
            </a:r>
            <a:r>
              <a:rPr lang="en-US" b="1" dirty="0">
                <a:solidFill>
                  <a:schemeClr val="tx1"/>
                </a:solidFill>
              </a:rPr>
              <a:t>SO</a:t>
            </a:r>
            <a:r>
              <a:rPr lang="en-US" b="1" baseline="-25000" dirty="0">
                <a:solidFill>
                  <a:schemeClr val="tx1"/>
                </a:solidFill>
              </a:rPr>
              <a:t>4</a:t>
            </a:r>
            <a:r>
              <a:rPr lang="en-US" b="1" dirty="0">
                <a:solidFill>
                  <a:schemeClr val="tx1"/>
                </a:solidFill>
              </a:rPr>
              <a:t> + Cu(OH)</a:t>
            </a:r>
            <a:r>
              <a:rPr lang="en-US" b="1" baseline="-25000" dirty="0">
                <a:solidFill>
                  <a:schemeClr val="tx1"/>
                </a:solidFill>
              </a:rPr>
              <a:t>2</a:t>
            </a:r>
            <a:r>
              <a:rPr lang="en-US" b="1" dirty="0" smtClean="0">
                <a:solidFill>
                  <a:schemeClr val="tx1"/>
                </a:solidFill>
              </a:rPr>
              <a:t>↓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Способы получения солей:</a:t>
            </a:r>
            <a:endParaRPr lang="ru-RU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357298"/>
            <a:ext cx="8229600" cy="5292722"/>
          </a:xfrm>
        </p:spPr>
        <p:txBody>
          <a:bodyPr>
            <a:normAutofit lnSpcReduction="10000"/>
          </a:bodyPr>
          <a:lstStyle/>
          <a:p>
            <a:pPr marL="609600" indent="-609600" algn="ctr">
              <a:buFont typeface="Wingdings" pitchFamily="2" charset="2"/>
              <a:buAutoNum type="arabicPeriod" startAt="9"/>
            </a:pPr>
            <a:r>
              <a:rPr lang="ru-RU" sz="3600" b="1" dirty="0">
                <a:solidFill>
                  <a:schemeClr val="tx1"/>
                </a:solidFill>
              </a:rPr>
              <a:t>Взаимодействие кислот с металлами, стоящими в ряду активности перед водородом:</a:t>
            </a:r>
          </a:p>
          <a:p>
            <a:pPr marL="609600" indent="-609600" algn="ctr">
              <a:buFont typeface="Wingdings" pitchFamily="2" charset="2"/>
              <a:buNone/>
            </a:pPr>
            <a:r>
              <a:rPr lang="en-US" sz="3600" b="1" dirty="0">
                <a:solidFill>
                  <a:schemeClr val="tx1"/>
                </a:solidFill>
              </a:rPr>
              <a:t>Zn + 2HCL = ZnCL</a:t>
            </a:r>
            <a:r>
              <a:rPr lang="en-US" sz="3600" b="1" baseline="-25000" dirty="0">
                <a:solidFill>
                  <a:schemeClr val="tx1"/>
                </a:solidFill>
              </a:rPr>
              <a:t>2</a:t>
            </a:r>
            <a:r>
              <a:rPr lang="en-US" sz="3600" b="1" dirty="0">
                <a:solidFill>
                  <a:schemeClr val="tx1"/>
                </a:solidFill>
              </a:rPr>
              <a:t> + H</a:t>
            </a:r>
            <a:r>
              <a:rPr lang="en-US" sz="3600" b="1" baseline="-25000" dirty="0">
                <a:solidFill>
                  <a:schemeClr val="tx1"/>
                </a:solidFill>
              </a:rPr>
              <a:t>2</a:t>
            </a:r>
            <a:r>
              <a:rPr lang="en-US" sz="3600" b="1" dirty="0">
                <a:solidFill>
                  <a:schemeClr val="tx1"/>
                </a:solidFill>
              </a:rPr>
              <a:t>↑</a:t>
            </a:r>
          </a:p>
          <a:p>
            <a:pPr marL="609600" indent="-609600" algn="ctr">
              <a:buFont typeface="Wingdings" pitchFamily="2" charset="2"/>
              <a:buNone/>
            </a:pPr>
            <a:endParaRPr lang="en-US" sz="3600" b="1" dirty="0">
              <a:solidFill>
                <a:schemeClr val="tx1"/>
              </a:solidFill>
            </a:endParaRPr>
          </a:p>
          <a:p>
            <a:pPr marL="609600" indent="-609600" algn="ctr">
              <a:buFont typeface="Wingdings" pitchFamily="2" charset="2"/>
              <a:buAutoNum type="arabicPeriod" startAt="10"/>
            </a:pPr>
            <a:r>
              <a:rPr lang="ru-RU" sz="3600" b="1" dirty="0">
                <a:solidFill>
                  <a:schemeClr val="tx1"/>
                </a:solidFill>
              </a:rPr>
              <a:t>Взаимодействие металлов с солями с образованием металла и новой соли:</a:t>
            </a:r>
          </a:p>
          <a:p>
            <a:pPr marL="609600" indent="-609600" algn="ctr">
              <a:buFont typeface="Wingdings" pitchFamily="2" charset="2"/>
              <a:buNone/>
            </a:pPr>
            <a:r>
              <a:rPr lang="en-US" sz="3600" b="1" dirty="0">
                <a:solidFill>
                  <a:schemeClr val="tx1"/>
                </a:solidFill>
              </a:rPr>
              <a:t>Cu + HgCL</a:t>
            </a:r>
            <a:r>
              <a:rPr lang="en-US" sz="3600" b="1" baseline="-25000" dirty="0">
                <a:solidFill>
                  <a:schemeClr val="tx1"/>
                </a:solidFill>
              </a:rPr>
              <a:t>2</a:t>
            </a:r>
            <a:r>
              <a:rPr lang="en-US" sz="3600" b="1" dirty="0">
                <a:solidFill>
                  <a:schemeClr val="tx1"/>
                </a:solidFill>
              </a:rPr>
              <a:t> = CuCL</a:t>
            </a:r>
            <a:r>
              <a:rPr lang="en-US" sz="3600" b="1" baseline="-25000" dirty="0">
                <a:solidFill>
                  <a:schemeClr val="tx1"/>
                </a:solidFill>
              </a:rPr>
              <a:t>2</a:t>
            </a:r>
            <a:r>
              <a:rPr lang="en-US" sz="3600" b="1" dirty="0">
                <a:solidFill>
                  <a:schemeClr val="tx1"/>
                </a:solidFill>
              </a:rPr>
              <a:t> + Hg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Химические свойства солей: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00106"/>
          </a:xfrm>
        </p:spPr>
        <p:txBody>
          <a:bodyPr/>
          <a:lstStyle/>
          <a:p>
            <a:pPr marL="514350" indent="-514350" algn="ctr">
              <a:buFont typeface="+mj-lt"/>
              <a:buAutoNum type="arabicPeriod"/>
            </a:pPr>
            <a:r>
              <a:rPr lang="ru-RU" b="1" dirty="0" smtClean="0">
                <a:solidFill>
                  <a:schemeClr val="tx1"/>
                </a:solidFill>
              </a:rPr>
              <a:t>Взаимодействие солей с металлами: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642910" y="2571744"/>
            <a:ext cx="760496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Calibri" pitchFamily="34" charset="0"/>
              </a:rPr>
              <a:t>Zn + Hg(NO</a:t>
            </a:r>
            <a:r>
              <a:rPr kumimoji="0" lang="en-US" sz="36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Calibri" pitchFamily="34" charset="0"/>
              </a:rPr>
              <a:t>3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Calibri" pitchFamily="34" charset="0"/>
              </a:rPr>
              <a:t>)</a:t>
            </a:r>
            <a:r>
              <a:rPr kumimoji="0" lang="en-US" sz="36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Calibri" pitchFamily="34" charset="0"/>
              </a:rPr>
              <a:t>2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Calibri" pitchFamily="34" charset="0"/>
              </a:rPr>
              <a:t> = Zn(NO</a:t>
            </a:r>
            <a:r>
              <a:rPr kumimoji="0" lang="en-US" sz="36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Calibri" pitchFamily="34" charset="0"/>
              </a:rPr>
              <a:t>3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Calibri" pitchFamily="34" charset="0"/>
              </a:rPr>
              <a:t>)</a:t>
            </a:r>
            <a:r>
              <a:rPr kumimoji="0" lang="en-US" sz="36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Calibri" pitchFamily="34" charset="0"/>
              </a:rPr>
              <a:t>2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Calibri" pitchFamily="34" charset="0"/>
              </a:rPr>
              <a:t>+ Hg</a:t>
            </a:r>
            <a:endParaRPr kumimoji="0" lang="en-US" sz="5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571472" y="3500438"/>
            <a:ext cx="8229600" cy="9001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2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tantia" pitchFamily="18" charset="0"/>
                <a:ea typeface="+mn-ea"/>
                <a:cs typeface="+mn-cs"/>
              </a:rPr>
              <a:t>Взаимодействие солей со щелочами: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tantia" pitchFamily="18" charset="0"/>
              <a:ea typeface="+mn-ea"/>
              <a:cs typeface="+mn-cs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285720" y="4500570"/>
            <a:ext cx="865974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Calibri" pitchFamily="34" charset="0"/>
              </a:rPr>
              <a:t>CuCl</a:t>
            </a:r>
            <a:r>
              <a:rPr kumimoji="0" lang="en-US" sz="36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Calibri" pitchFamily="34" charset="0"/>
              </a:rPr>
              <a:t>2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Calibri" pitchFamily="34" charset="0"/>
              </a:rPr>
              <a:t> + 2NaOH = 2NaCl + Cu(OH)</a:t>
            </a:r>
            <a:r>
              <a:rPr kumimoji="0" lang="en-US" sz="36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Calibri" pitchFamily="34" charset="0"/>
              </a:rPr>
              <a:t>2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Calibri" pitchFamily="34" charset="0"/>
              </a:rPr>
              <a:t>↓</a:t>
            </a:r>
            <a:endParaRPr kumimoji="0" lang="en-US" sz="5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3553" grpId="0"/>
      <p:bldP spid="5" grpId="0"/>
      <p:bldP spid="2355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Химические свойства солей: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00106"/>
          </a:xfrm>
        </p:spPr>
        <p:txBody>
          <a:bodyPr/>
          <a:lstStyle/>
          <a:p>
            <a:pPr marL="514350" indent="-514350" algn="ctr">
              <a:buFont typeface="+mj-lt"/>
              <a:buAutoNum type="arabicPeriod" startAt="3"/>
            </a:pPr>
            <a:r>
              <a:rPr lang="ru-RU" b="1" dirty="0" smtClean="0">
                <a:solidFill>
                  <a:schemeClr val="tx1"/>
                </a:solidFill>
              </a:rPr>
              <a:t>Соли взаимодействуют с кислотами: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642910" y="2285992"/>
            <a:ext cx="771717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000" b="1" dirty="0" smtClean="0">
                <a:latin typeface="Georgia" pitchFamily="18" charset="0"/>
              </a:rPr>
              <a:t>CuSO</a:t>
            </a:r>
            <a:r>
              <a:rPr lang="en-US" sz="4000" b="1" baseline="-25000" dirty="0" smtClean="0">
                <a:latin typeface="Georgia" pitchFamily="18" charset="0"/>
              </a:rPr>
              <a:t>4</a:t>
            </a:r>
            <a:r>
              <a:rPr lang="en-US" sz="4000" b="1" dirty="0" smtClean="0">
                <a:latin typeface="Georgia" pitchFamily="18" charset="0"/>
              </a:rPr>
              <a:t> + H</a:t>
            </a:r>
            <a:r>
              <a:rPr lang="en-US" sz="4000" b="1" baseline="-25000" dirty="0" smtClean="0">
                <a:latin typeface="Georgia" pitchFamily="18" charset="0"/>
              </a:rPr>
              <a:t>2</a:t>
            </a:r>
            <a:r>
              <a:rPr lang="en-US" sz="4000" b="1" dirty="0" smtClean="0">
                <a:latin typeface="Georgia" pitchFamily="18" charset="0"/>
              </a:rPr>
              <a:t>S = </a:t>
            </a:r>
            <a:r>
              <a:rPr lang="en-US" sz="4000" b="1" dirty="0" err="1" smtClean="0">
                <a:latin typeface="Georgia" pitchFamily="18" charset="0"/>
              </a:rPr>
              <a:t>CuS</a:t>
            </a:r>
            <a:r>
              <a:rPr lang="en-US" sz="4000" b="1" dirty="0" smtClean="0">
                <a:latin typeface="Georgia" pitchFamily="18" charset="0"/>
              </a:rPr>
              <a:t>↓ + H</a:t>
            </a:r>
            <a:r>
              <a:rPr lang="en-US" sz="4000" b="1" baseline="-25000" dirty="0" smtClean="0">
                <a:latin typeface="Georgia" pitchFamily="18" charset="0"/>
              </a:rPr>
              <a:t>2</a:t>
            </a:r>
            <a:r>
              <a:rPr lang="en-US" sz="4000" b="1" dirty="0" smtClean="0">
                <a:latin typeface="Georgia" pitchFamily="18" charset="0"/>
              </a:rPr>
              <a:t>SO</a:t>
            </a:r>
            <a:r>
              <a:rPr lang="en-US" sz="4000" b="1" baseline="-25000" dirty="0" smtClean="0">
                <a:latin typeface="Georgia" pitchFamily="18" charset="0"/>
              </a:rPr>
              <a:t>4</a:t>
            </a:r>
            <a:endParaRPr lang="ru-RU" sz="4000" b="1" dirty="0">
              <a:latin typeface="Georgia" pitchFamily="18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571472" y="3143248"/>
            <a:ext cx="8229600" cy="9001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4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tantia" pitchFamily="18" charset="0"/>
                <a:ea typeface="+mn-ea"/>
                <a:cs typeface="+mn-cs"/>
              </a:rPr>
              <a:t>Взаимодействие солей между собой: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tantia" pitchFamily="18" charset="0"/>
              <a:ea typeface="+mn-ea"/>
              <a:cs typeface="+mn-cs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642910" y="3857628"/>
            <a:ext cx="796884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 b="1" dirty="0" smtClean="0">
                <a:latin typeface="Georgia" pitchFamily="18" charset="0"/>
              </a:rPr>
              <a:t>CaCl</a:t>
            </a:r>
            <a:r>
              <a:rPr lang="en-US" sz="3600" b="1" baseline="-25000" dirty="0" smtClean="0">
                <a:latin typeface="Georgia" pitchFamily="18" charset="0"/>
              </a:rPr>
              <a:t>2</a:t>
            </a:r>
            <a:r>
              <a:rPr lang="en-US" sz="3600" b="1" dirty="0" smtClean="0">
                <a:latin typeface="Georgia" pitchFamily="18" charset="0"/>
              </a:rPr>
              <a:t> + Na</a:t>
            </a:r>
            <a:r>
              <a:rPr lang="en-US" sz="3600" b="1" baseline="-25000" dirty="0" smtClean="0">
                <a:latin typeface="Georgia" pitchFamily="18" charset="0"/>
              </a:rPr>
              <a:t>2</a:t>
            </a:r>
            <a:r>
              <a:rPr lang="en-US" sz="3600" b="1" dirty="0" smtClean="0">
                <a:latin typeface="Georgia" pitchFamily="18" charset="0"/>
              </a:rPr>
              <a:t>CO</a:t>
            </a:r>
            <a:r>
              <a:rPr lang="en-US" sz="3600" b="1" baseline="-25000" dirty="0" smtClean="0">
                <a:latin typeface="Georgia" pitchFamily="18" charset="0"/>
              </a:rPr>
              <a:t>3</a:t>
            </a:r>
            <a:r>
              <a:rPr lang="en-US" sz="3600" b="1" dirty="0" smtClean="0">
                <a:latin typeface="Georgia" pitchFamily="18" charset="0"/>
              </a:rPr>
              <a:t>= CaCO</a:t>
            </a:r>
            <a:r>
              <a:rPr lang="en-US" sz="3600" b="1" baseline="-25000" dirty="0" smtClean="0">
                <a:latin typeface="Georgia" pitchFamily="18" charset="0"/>
              </a:rPr>
              <a:t>3</a:t>
            </a:r>
            <a:r>
              <a:rPr lang="en-US" sz="3600" b="1" dirty="0" smtClean="0">
                <a:latin typeface="Georgia" pitchFamily="18" charset="0"/>
              </a:rPr>
              <a:t>↓ + 2NaCl</a:t>
            </a:r>
            <a:endParaRPr lang="ru-RU" sz="3600" b="1" dirty="0">
              <a:latin typeface="Georgia" pitchFamily="18" charset="0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642910" y="4786322"/>
            <a:ext cx="8229600" cy="90010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5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tantia" pitchFamily="18" charset="0"/>
                <a:ea typeface="+mn-ea"/>
                <a:cs typeface="+mn-cs"/>
              </a:rPr>
              <a:t>Некоторые соли разлагаются</a:t>
            </a:r>
            <a:r>
              <a:rPr kumimoji="0" lang="ru-RU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tantia" pitchFamily="18" charset="0"/>
                <a:ea typeface="+mn-ea"/>
                <a:cs typeface="+mn-cs"/>
              </a:rPr>
              <a:t> при нагревании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tantia" pitchFamily="18" charset="0"/>
                <a:ea typeface="+mn-ea"/>
                <a:cs typeface="+mn-cs"/>
              </a:rPr>
              <a:t>: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tantia" pitchFamily="18" charset="0"/>
              <a:ea typeface="+mn-ea"/>
              <a:cs typeface="+mn-cs"/>
            </a:endParaRPr>
          </a:p>
        </p:txBody>
      </p:sp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1785918" y="5929330"/>
            <a:ext cx="545053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CaCO</a:t>
            </a:r>
            <a:r>
              <a:rPr kumimoji="0" lang="en-US" sz="4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= </a:t>
            </a:r>
            <a:r>
              <a:rPr kumimoji="0" lang="en-US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CaO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+ CO</a:t>
            </a:r>
            <a:r>
              <a:rPr kumimoji="0" lang="en-US" sz="4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Calibri" pitchFamily="34" charset="0"/>
              </a:rPr>
              <a:t>↑</a:t>
            </a:r>
            <a:endParaRPr kumimoji="0" lang="en-US" sz="6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3643306" y="5572140"/>
            <a:ext cx="34817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t</a:t>
            </a:r>
            <a:endParaRPr kumimoji="0" lang="en-US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9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3553" grpId="0"/>
      <p:bldP spid="5" grpId="0"/>
      <p:bldP spid="23554" grpId="0"/>
      <p:bldP spid="7" grpId="0"/>
      <p:bldP spid="3993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Химические свойства солей: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250824" y="3357563"/>
            <a:ext cx="1737743" cy="5762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b="1">
                <a:latin typeface="Georgia" pitchFamily="18" charset="0"/>
              </a:rPr>
              <a:t>Соли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2339974" y="5286388"/>
            <a:ext cx="1737743" cy="863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b="1">
                <a:latin typeface="Georgia" pitchFamily="18" charset="0"/>
              </a:rPr>
              <a:t>Соль</a:t>
            </a: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2339974" y="4076700"/>
            <a:ext cx="1737743" cy="5762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b="1">
                <a:latin typeface="Georgia" pitchFamily="18" charset="0"/>
              </a:rPr>
              <a:t>Кислота</a:t>
            </a: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2339974" y="2852738"/>
            <a:ext cx="1737743" cy="5762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b="1">
                <a:latin typeface="Georgia" pitchFamily="18" charset="0"/>
              </a:rPr>
              <a:t>Металл</a:t>
            </a: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2411412" y="1700213"/>
            <a:ext cx="1737743" cy="5762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b="1">
                <a:latin typeface="Georgia" pitchFamily="18" charset="0"/>
              </a:rPr>
              <a:t>Щелочь</a:t>
            </a:r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6858017" y="1773238"/>
            <a:ext cx="2285984" cy="7191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b="1">
                <a:latin typeface="Georgia" pitchFamily="18" charset="0"/>
              </a:rPr>
              <a:t>Нерастворимое</a:t>
            </a:r>
          </a:p>
          <a:p>
            <a:pPr algn="ctr"/>
            <a:r>
              <a:rPr lang="ru-RU" b="1">
                <a:latin typeface="Georgia" pitchFamily="18" charset="0"/>
              </a:rPr>
              <a:t> основание ↓ </a:t>
            </a:r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4500563" y="1773238"/>
            <a:ext cx="1571635" cy="7191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b="1">
                <a:latin typeface="Georgia" pitchFamily="18" charset="0"/>
              </a:rPr>
              <a:t>Новая соль </a:t>
            </a:r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4572000" y="2852738"/>
            <a:ext cx="1491320" cy="720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b="1">
                <a:latin typeface="Georgia" pitchFamily="18" charset="0"/>
              </a:rPr>
              <a:t>Новая соль </a:t>
            </a:r>
          </a:p>
        </p:txBody>
      </p:sp>
      <p:sp>
        <p:nvSpPr>
          <p:cNvPr id="31756" name="Rectangle 12"/>
          <p:cNvSpPr>
            <a:spLocks noChangeArrowheads="1"/>
          </p:cNvSpPr>
          <p:nvPr/>
        </p:nvSpPr>
        <p:spPr bwMode="auto">
          <a:xfrm>
            <a:off x="8201898" y="4076700"/>
            <a:ext cx="870696" cy="431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b="1">
                <a:latin typeface="Georgia" pitchFamily="18" charset="0"/>
              </a:rPr>
              <a:t>Газ </a:t>
            </a:r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6588125" y="4076700"/>
            <a:ext cx="1159105" cy="431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b="1">
                <a:latin typeface="Georgia" pitchFamily="18" charset="0"/>
              </a:rPr>
              <a:t>Вода </a:t>
            </a:r>
          </a:p>
        </p:txBody>
      </p:sp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4427538" y="5300663"/>
            <a:ext cx="1655602" cy="8651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b="1">
                <a:latin typeface="Georgia" pitchFamily="18" charset="0"/>
              </a:rPr>
              <a:t>Новая </a:t>
            </a:r>
          </a:p>
          <a:p>
            <a:pPr algn="ctr"/>
            <a:r>
              <a:rPr lang="ru-RU" b="1">
                <a:latin typeface="Georgia" pitchFamily="18" charset="0"/>
              </a:rPr>
              <a:t>соль</a:t>
            </a:r>
          </a:p>
        </p:txBody>
      </p:sp>
      <p:sp>
        <p:nvSpPr>
          <p:cNvPr id="31759" name="Rectangle 15"/>
          <p:cNvSpPr>
            <a:spLocks noChangeArrowheads="1"/>
          </p:cNvSpPr>
          <p:nvPr/>
        </p:nvSpPr>
        <p:spPr bwMode="auto">
          <a:xfrm>
            <a:off x="6786578" y="5286388"/>
            <a:ext cx="2124075" cy="85725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b="1" dirty="0">
                <a:latin typeface="Georgia" pitchFamily="18" charset="0"/>
              </a:rPr>
              <a:t>Нерастворимая</a:t>
            </a:r>
          </a:p>
          <a:p>
            <a:pPr algn="ctr"/>
            <a:r>
              <a:rPr lang="ru-RU" b="1" dirty="0">
                <a:latin typeface="Georgia" pitchFamily="18" charset="0"/>
              </a:rPr>
              <a:t> соль </a:t>
            </a:r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4500563" y="3933825"/>
            <a:ext cx="1571635" cy="7905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b="1">
                <a:latin typeface="Georgia" pitchFamily="18" charset="0"/>
              </a:rPr>
              <a:t>Новая соль </a:t>
            </a:r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7019925" y="2781300"/>
            <a:ext cx="1655603" cy="7191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b="1">
                <a:latin typeface="Georgia" pitchFamily="18" charset="0"/>
              </a:rPr>
              <a:t>Металл </a:t>
            </a:r>
          </a:p>
        </p:txBody>
      </p:sp>
      <p:sp>
        <p:nvSpPr>
          <p:cNvPr id="31762" name="Rectangle 18"/>
          <p:cNvSpPr>
            <a:spLocks noChangeArrowheads="1"/>
          </p:cNvSpPr>
          <p:nvPr/>
        </p:nvSpPr>
        <p:spPr bwMode="auto">
          <a:xfrm>
            <a:off x="4184650" y="1800225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400" b="1" dirty="0"/>
              <a:t>=</a:t>
            </a:r>
          </a:p>
        </p:txBody>
      </p:sp>
      <p:sp>
        <p:nvSpPr>
          <p:cNvPr id="31763" name="Rectangle 19"/>
          <p:cNvSpPr>
            <a:spLocks noChangeArrowheads="1"/>
          </p:cNvSpPr>
          <p:nvPr/>
        </p:nvSpPr>
        <p:spPr bwMode="auto">
          <a:xfrm flipV="1">
            <a:off x="4113212" y="2924175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2400" b="1"/>
              <a:t>=</a:t>
            </a:r>
          </a:p>
        </p:txBody>
      </p:sp>
      <p:sp>
        <p:nvSpPr>
          <p:cNvPr id="31764" name="Rectangle 20"/>
          <p:cNvSpPr>
            <a:spLocks noChangeArrowheads="1"/>
          </p:cNvSpPr>
          <p:nvPr/>
        </p:nvSpPr>
        <p:spPr bwMode="auto">
          <a:xfrm>
            <a:off x="4113212" y="40767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400" b="1"/>
              <a:t>=</a:t>
            </a:r>
          </a:p>
        </p:txBody>
      </p:sp>
      <p:sp>
        <p:nvSpPr>
          <p:cNvPr id="31765" name="Rectangle 21"/>
          <p:cNvSpPr>
            <a:spLocks noChangeArrowheads="1"/>
          </p:cNvSpPr>
          <p:nvPr/>
        </p:nvSpPr>
        <p:spPr bwMode="auto">
          <a:xfrm>
            <a:off x="4113212" y="5373688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400" b="1"/>
              <a:t>=</a:t>
            </a:r>
          </a:p>
        </p:txBody>
      </p:sp>
      <p:sp>
        <p:nvSpPr>
          <p:cNvPr id="31766" name="Rectangle 22"/>
          <p:cNvSpPr>
            <a:spLocks noChangeArrowheads="1"/>
          </p:cNvSpPr>
          <p:nvPr/>
        </p:nvSpPr>
        <p:spPr bwMode="auto">
          <a:xfrm>
            <a:off x="6300788" y="1989138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400" b="1"/>
              <a:t>+</a:t>
            </a:r>
          </a:p>
        </p:txBody>
      </p:sp>
      <p:sp>
        <p:nvSpPr>
          <p:cNvPr id="31767" name="Rectangle 23"/>
          <p:cNvSpPr>
            <a:spLocks noChangeArrowheads="1"/>
          </p:cNvSpPr>
          <p:nvPr/>
        </p:nvSpPr>
        <p:spPr bwMode="auto">
          <a:xfrm>
            <a:off x="6300788" y="29972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400" b="1"/>
              <a:t>+</a:t>
            </a:r>
          </a:p>
        </p:txBody>
      </p:sp>
      <p:sp>
        <p:nvSpPr>
          <p:cNvPr id="31768" name="Rectangle 24"/>
          <p:cNvSpPr>
            <a:spLocks noChangeArrowheads="1"/>
          </p:cNvSpPr>
          <p:nvPr/>
        </p:nvSpPr>
        <p:spPr bwMode="auto">
          <a:xfrm>
            <a:off x="6156325" y="40767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400" b="1"/>
              <a:t>+</a:t>
            </a:r>
          </a:p>
        </p:txBody>
      </p:sp>
      <p:sp>
        <p:nvSpPr>
          <p:cNvPr id="31769" name="Rectangle 25"/>
          <p:cNvSpPr>
            <a:spLocks noChangeArrowheads="1"/>
          </p:cNvSpPr>
          <p:nvPr/>
        </p:nvSpPr>
        <p:spPr bwMode="auto">
          <a:xfrm>
            <a:off x="6227763" y="5373688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400" b="1"/>
              <a:t>+</a:t>
            </a:r>
          </a:p>
        </p:txBody>
      </p:sp>
      <p:sp>
        <p:nvSpPr>
          <p:cNvPr id="31770" name="Rectangle 26"/>
          <p:cNvSpPr>
            <a:spLocks noChangeArrowheads="1"/>
          </p:cNvSpPr>
          <p:nvPr/>
        </p:nvSpPr>
        <p:spPr bwMode="auto">
          <a:xfrm>
            <a:off x="7667625" y="40767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400" b="1"/>
              <a:t>+</a:t>
            </a:r>
          </a:p>
        </p:txBody>
      </p:sp>
      <p:sp>
        <p:nvSpPr>
          <p:cNvPr id="31771" name="Line 27"/>
          <p:cNvSpPr>
            <a:spLocks noChangeShapeType="1"/>
          </p:cNvSpPr>
          <p:nvPr/>
        </p:nvSpPr>
        <p:spPr bwMode="auto">
          <a:xfrm flipV="1">
            <a:off x="1908175" y="2060575"/>
            <a:ext cx="43180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772" name="Line 28"/>
          <p:cNvSpPr>
            <a:spLocks noChangeShapeType="1"/>
          </p:cNvSpPr>
          <p:nvPr/>
        </p:nvSpPr>
        <p:spPr bwMode="auto">
          <a:xfrm>
            <a:off x="1692275" y="4076700"/>
            <a:ext cx="431800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773" name="Line 29"/>
          <p:cNvSpPr>
            <a:spLocks noChangeShapeType="1"/>
          </p:cNvSpPr>
          <p:nvPr/>
        </p:nvSpPr>
        <p:spPr bwMode="auto">
          <a:xfrm flipV="1">
            <a:off x="1908175" y="3213100"/>
            <a:ext cx="287338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774" name="Line 30"/>
          <p:cNvSpPr>
            <a:spLocks noChangeShapeType="1"/>
          </p:cNvSpPr>
          <p:nvPr/>
        </p:nvSpPr>
        <p:spPr bwMode="auto">
          <a:xfrm>
            <a:off x="1979613" y="3789363"/>
            <a:ext cx="21590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775" name="Rectangle 31"/>
          <p:cNvSpPr>
            <a:spLocks noChangeArrowheads="1"/>
          </p:cNvSpPr>
          <p:nvPr/>
        </p:nvSpPr>
        <p:spPr bwMode="auto">
          <a:xfrm>
            <a:off x="1763713" y="2420938"/>
            <a:ext cx="43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2400" b="1"/>
              <a:t>+</a:t>
            </a:r>
          </a:p>
        </p:txBody>
      </p:sp>
      <p:sp>
        <p:nvSpPr>
          <p:cNvPr id="31776" name="Rectangle 32"/>
          <p:cNvSpPr>
            <a:spLocks noChangeArrowheads="1"/>
          </p:cNvSpPr>
          <p:nvPr/>
        </p:nvSpPr>
        <p:spPr bwMode="auto">
          <a:xfrm>
            <a:off x="1979613" y="34290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400" b="1"/>
              <a:t>+</a:t>
            </a:r>
          </a:p>
        </p:txBody>
      </p:sp>
      <p:sp>
        <p:nvSpPr>
          <p:cNvPr id="31777" name="Rectangle 33"/>
          <p:cNvSpPr>
            <a:spLocks noChangeArrowheads="1"/>
          </p:cNvSpPr>
          <p:nvPr/>
        </p:nvSpPr>
        <p:spPr bwMode="auto">
          <a:xfrm>
            <a:off x="1970072" y="4652963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400" b="1" dirty="0"/>
              <a:t>+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Домашняя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1"/>
                </a:solidFill>
              </a:rPr>
              <a:t>§ 47 прочитать;</a:t>
            </a:r>
          </a:p>
          <a:p>
            <a:r>
              <a:rPr lang="ru-RU" sz="4000" b="1" dirty="0" smtClean="0">
                <a:solidFill>
                  <a:schemeClr val="tx1"/>
                </a:solidFill>
              </a:rPr>
              <a:t>Стр. 127 № 7-11.</a:t>
            </a:r>
          </a:p>
          <a:p>
            <a:r>
              <a:rPr lang="ru-RU" sz="4000" b="1" dirty="0" smtClean="0">
                <a:solidFill>
                  <a:schemeClr val="tx1"/>
                </a:solidFill>
              </a:rPr>
              <a:t>§ 48 прочитать;</a:t>
            </a:r>
          </a:p>
          <a:p>
            <a:r>
              <a:rPr lang="ru-RU" sz="4000" b="1" dirty="0" smtClean="0">
                <a:solidFill>
                  <a:schemeClr val="tx1"/>
                </a:solidFill>
              </a:rPr>
              <a:t>Стр. 131 № 8-10.</a:t>
            </a:r>
          </a:p>
          <a:p>
            <a:endParaRPr lang="ru-RU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Названия кислот</a:t>
            </a:r>
            <a:endParaRPr lang="ru-RU" sz="54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2426" y="1784856"/>
            <a:ext cx="1399742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4800" b="1" dirty="0" err="1">
                <a:latin typeface="Georgia" pitchFamily="18" charset="0"/>
              </a:rPr>
              <a:t>HCl</a:t>
            </a:r>
            <a:endParaRPr lang="ru-RU" sz="4800" b="1" dirty="0">
              <a:latin typeface="Georg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05453" y="2354243"/>
            <a:ext cx="3472425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800" b="1" dirty="0" smtClean="0">
                <a:latin typeface="Georgia" pitchFamily="18" charset="0"/>
              </a:rPr>
              <a:t>Соляная кислота</a:t>
            </a:r>
            <a:endParaRPr lang="ru-RU" sz="2800" b="1" dirty="0">
              <a:latin typeface="Georg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05453" y="1717139"/>
            <a:ext cx="5323893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800" b="1" dirty="0" err="1" smtClean="0">
                <a:latin typeface="Georgia" pitchFamily="18" charset="0"/>
              </a:rPr>
              <a:t>Хлороводородная</a:t>
            </a:r>
            <a:r>
              <a:rPr lang="ru-RU" sz="2800" b="1" dirty="0" smtClean="0">
                <a:latin typeface="Georgia" pitchFamily="18" charset="0"/>
              </a:rPr>
              <a:t> кислота</a:t>
            </a:r>
            <a:endParaRPr lang="ru-RU" sz="2800" b="1" dirty="0">
              <a:latin typeface="Georg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2426" y="3438872"/>
            <a:ext cx="1160895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4800" b="1" dirty="0" smtClean="0">
                <a:latin typeface="Georgia" pitchFamily="18" charset="0"/>
              </a:rPr>
              <a:t>HF</a:t>
            </a:r>
            <a:endParaRPr lang="ru-RU" sz="4800" b="1" dirty="0">
              <a:latin typeface="Georg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605453" y="3927364"/>
            <a:ext cx="4293163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800" b="1" dirty="0" smtClean="0">
                <a:latin typeface="Georgia" pitchFamily="18" charset="0"/>
              </a:rPr>
              <a:t>Плавиковая  кислота</a:t>
            </a:r>
            <a:endParaRPr lang="ru-RU" sz="2800" b="1" dirty="0">
              <a:latin typeface="Georgia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08659" y="3367900"/>
            <a:ext cx="5320687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800" b="1" dirty="0" smtClean="0">
                <a:latin typeface="Georgia" pitchFamily="18" charset="0"/>
              </a:rPr>
              <a:t>Фтороводородная кислота</a:t>
            </a:r>
            <a:endParaRPr lang="ru-RU" sz="2800" b="1" dirty="0">
              <a:latin typeface="Georgia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2426" y="5085184"/>
            <a:ext cx="2173993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4800" b="1" dirty="0">
                <a:latin typeface="Georgia" pitchFamily="18" charset="0"/>
              </a:rPr>
              <a:t>H</a:t>
            </a:r>
            <a:r>
              <a:rPr lang="en-US" sz="4800" b="1" baseline="-25000" dirty="0">
                <a:latin typeface="Georgia" pitchFamily="18" charset="0"/>
              </a:rPr>
              <a:t>2</a:t>
            </a:r>
            <a:r>
              <a:rPr lang="en-US" sz="4800" b="1" dirty="0">
                <a:latin typeface="Georgia" pitchFamily="18" charset="0"/>
              </a:rPr>
              <a:t>SO</a:t>
            </a:r>
            <a:r>
              <a:rPr lang="en-US" sz="4800" b="1" baseline="-25000" dirty="0">
                <a:latin typeface="Georgia" pitchFamily="18" charset="0"/>
              </a:rPr>
              <a:t>4</a:t>
            </a:r>
            <a:endParaRPr lang="ru-RU" sz="4800" b="1" dirty="0">
              <a:latin typeface="Georgia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605453" y="4977462"/>
            <a:ext cx="3312125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800" b="1" dirty="0" smtClean="0">
                <a:latin typeface="Georgia" pitchFamily="18" charset="0"/>
              </a:rPr>
              <a:t>Серная  кислота</a:t>
            </a:r>
            <a:endParaRPr lang="ru-RU" sz="2800" b="1" dirty="0">
              <a:latin typeface="Georgia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605453" y="5654571"/>
            <a:ext cx="3703258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800" b="1" dirty="0" smtClean="0">
                <a:latin typeface="Georgia" pitchFamily="18" charset="0"/>
              </a:rPr>
              <a:t>Сульфат водорода</a:t>
            </a:r>
            <a:endParaRPr lang="ru-RU" sz="2800" b="1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3820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Кислоты </a:t>
            </a:r>
            <a:endParaRPr lang="ru-RU" sz="600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43050"/>
            <a:ext cx="3857652" cy="97154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Georgia" pitchFamily="18" charset="0"/>
              </a:rPr>
              <a:t>Кислородсодержащие </a:t>
            </a:r>
            <a:endParaRPr lang="ru-RU" sz="2400" b="1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5072066" y="1643050"/>
            <a:ext cx="3857620" cy="97154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</a:rPr>
              <a:t>Бескислородные 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214282" y="2857496"/>
            <a:ext cx="3857652" cy="342902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i="1" dirty="0" smtClean="0">
                <a:solidFill>
                  <a:schemeClr val="tx1"/>
                </a:solidFill>
                <a:latin typeface="Garamond" pitchFamily="18" charset="0"/>
              </a:rPr>
              <a:t>Одноосновные: </a:t>
            </a:r>
            <a:r>
              <a:rPr lang="en-US" sz="3200" b="1" dirty="0" smtClean="0">
                <a:solidFill>
                  <a:schemeClr val="tx1"/>
                </a:solidFill>
                <a:latin typeface="Garamond" pitchFamily="18" charset="0"/>
              </a:rPr>
              <a:t>HNO</a:t>
            </a:r>
            <a:r>
              <a:rPr lang="en-US" sz="3200" b="1" baseline="-25000" dirty="0" smtClean="0">
                <a:solidFill>
                  <a:schemeClr val="tx1"/>
                </a:solidFill>
                <a:latin typeface="Garamond" pitchFamily="18" charset="0"/>
              </a:rPr>
              <a:t>3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i="1" dirty="0" smtClean="0">
                <a:solidFill>
                  <a:schemeClr val="tx1"/>
                </a:solidFill>
                <a:latin typeface="Garamond" pitchFamily="18" charset="0"/>
              </a:rPr>
              <a:t>Двухосновные: </a:t>
            </a:r>
            <a:r>
              <a:rPr lang="en-US" sz="3200" b="1" dirty="0" smtClean="0">
                <a:solidFill>
                  <a:schemeClr val="tx1"/>
                </a:solidFill>
                <a:latin typeface="Garamond" pitchFamily="18" charset="0"/>
              </a:rPr>
              <a:t>H</a:t>
            </a:r>
            <a:r>
              <a:rPr lang="en-US" sz="3200" b="1" baseline="-25000" dirty="0" smtClean="0">
                <a:solidFill>
                  <a:schemeClr val="tx1"/>
                </a:solidFill>
                <a:latin typeface="Garamond" pitchFamily="18" charset="0"/>
              </a:rPr>
              <a:t>2</a:t>
            </a:r>
            <a:r>
              <a:rPr lang="en-US" sz="3200" b="1" dirty="0" smtClean="0">
                <a:solidFill>
                  <a:schemeClr val="tx1"/>
                </a:solidFill>
                <a:latin typeface="Garamond" pitchFamily="18" charset="0"/>
              </a:rPr>
              <a:t>SO</a:t>
            </a:r>
            <a:r>
              <a:rPr lang="en-US" sz="3200" b="1" baseline="-25000" dirty="0" smtClean="0">
                <a:solidFill>
                  <a:schemeClr val="tx1"/>
                </a:solidFill>
                <a:latin typeface="Garamond" pitchFamily="18" charset="0"/>
              </a:rPr>
              <a:t>4</a:t>
            </a:r>
            <a:r>
              <a:rPr lang="en-US" sz="3200" b="1" dirty="0" smtClean="0">
                <a:solidFill>
                  <a:schemeClr val="tx1"/>
                </a:solidFill>
                <a:latin typeface="Garamond" pitchFamily="18" charset="0"/>
              </a:rPr>
              <a:t>, H</a:t>
            </a:r>
            <a:r>
              <a:rPr lang="en-US" sz="3200" b="1" baseline="-25000" dirty="0" smtClean="0">
                <a:solidFill>
                  <a:schemeClr val="tx1"/>
                </a:solidFill>
                <a:latin typeface="Garamond" pitchFamily="18" charset="0"/>
              </a:rPr>
              <a:t>2</a:t>
            </a:r>
            <a:r>
              <a:rPr lang="en-US" sz="3200" b="1" dirty="0" smtClean="0">
                <a:solidFill>
                  <a:schemeClr val="tx1"/>
                </a:solidFill>
                <a:latin typeface="Garamond" pitchFamily="18" charset="0"/>
              </a:rPr>
              <a:t>CO</a:t>
            </a:r>
            <a:r>
              <a:rPr lang="en-US" sz="3200" b="1" baseline="-25000" dirty="0" smtClean="0">
                <a:solidFill>
                  <a:schemeClr val="tx1"/>
                </a:solidFill>
                <a:latin typeface="Garamond" pitchFamily="18" charset="0"/>
              </a:rPr>
              <a:t>3</a:t>
            </a:r>
            <a:r>
              <a:rPr lang="en-US" sz="3200" b="1" dirty="0" smtClean="0">
                <a:solidFill>
                  <a:schemeClr val="tx1"/>
                </a:solidFill>
                <a:latin typeface="Garamond" pitchFamily="18" charset="0"/>
              </a:rPr>
              <a:t>, H</a:t>
            </a:r>
            <a:r>
              <a:rPr lang="en-US" sz="3200" b="1" baseline="-25000" dirty="0" smtClean="0">
                <a:solidFill>
                  <a:schemeClr val="tx1"/>
                </a:solidFill>
                <a:latin typeface="Garamond" pitchFamily="18" charset="0"/>
              </a:rPr>
              <a:t>2</a:t>
            </a:r>
            <a:r>
              <a:rPr lang="en-US" sz="3200" b="1" dirty="0" smtClean="0">
                <a:solidFill>
                  <a:schemeClr val="tx1"/>
                </a:solidFill>
                <a:latin typeface="Garamond" pitchFamily="18" charset="0"/>
              </a:rPr>
              <a:t>SiO</a:t>
            </a:r>
            <a:r>
              <a:rPr lang="en-US" sz="3200" b="1" baseline="-25000" dirty="0" smtClean="0">
                <a:solidFill>
                  <a:schemeClr val="tx1"/>
                </a:solidFill>
                <a:latin typeface="Garamond" pitchFamily="18" charset="0"/>
              </a:rPr>
              <a:t>3</a:t>
            </a:r>
            <a:endParaRPr lang="en-US" sz="3200" b="1" dirty="0" smtClean="0">
              <a:solidFill>
                <a:schemeClr val="tx1"/>
              </a:solidFill>
              <a:latin typeface="Garamond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i="1" dirty="0" err="1" smtClean="0">
                <a:solidFill>
                  <a:schemeClr val="tx1"/>
                </a:solidFill>
                <a:latin typeface="Garamond" pitchFamily="18" charset="0"/>
              </a:rPr>
              <a:t>Трехосновные</a:t>
            </a:r>
            <a:r>
              <a:rPr lang="ru-RU" sz="3200" b="1" i="1" dirty="0" smtClean="0">
                <a:solidFill>
                  <a:schemeClr val="tx1"/>
                </a:solidFill>
                <a:latin typeface="Garamond" pitchFamily="18" charset="0"/>
              </a:rPr>
              <a:t>: </a:t>
            </a:r>
            <a:r>
              <a:rPr lang="ru-RU" sz="3200" b="1" dirty="0" smtClean="0">
                <a:solidFill>
                  <a:schemeClr val="tx1"/>
                </a:solidFill>
                <a:latin typeface="Garamond" pitchFamily="18" charset="0"/>
              </a:rPr>
              <a:t>Н</a:t>
            </a:r>
            <a:r>
              <a:rPr lang="ru-RU" sz="3200" b="1" baseline="-25000" dirty="0" smtClean="0">
                <a:solidFill>
                  <a:schemeClr val="tx1"/>
                </a:solidFill>
                <a:latin typeface="Garamond" pitchFamily="18" charset="0"/>
              </a:rPr>
              <a:t>3</a:t>
            </a:r>
            <a:r>
              <a:rPr lang="ru-RU" sz="3200" b="1" dirty="0" smtClean="0">
                <a:solidFill>
                  <a:schemeClr val="tx1"/>
                </a:solidFill>
                <a:latin typeface="Garamond" pitchFamily="18" charset="0"/>
              </a:rPr>
              <a:t>РО</a:t>
            </a:r>
            <a:r>
              <a:rPr lang="ru-RU" sz="3200" b="1" baseline="-25000" dirty="0" smtClean="0">
                <a:solidFill>
                  <a:schemeClr val="tx1"/>
                </a:solidFill>
                <a:latin typeface="Garamond" pitchFamily="18" charset="0"/>
              </a:rPr>
              <a:t>4</a:t>
            </a:r>
            <a:endParaRPr lang="ru-RU" sz="3200" b="1" dirty="0" smtClean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5072066" y="3000372"/>
            <a:ext cx="3857652" cy="328614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i="1" dirty="0" smtClean="0">
                <a:solidFill>
                  <a:schemeClr val="tx1"/>
                </a:solidFill>
                <a:latin typeface="Garamond" pitchFamily="18" charset="0"/>
              </a:rPr>
              <a:t>Одноосновные:</a:t>
            </a:r>
            <a:r>
              <a:rPr lang="en-US" sz="3200" b="1" i="1" dirty="0" smtClean="0">
                <a:solidFill>
                  <a:schemeClr val="tx1"/>
                </a:solidFill>
                <a:latin typeface="Garamond" pitchFamily="18" charset="0"/>
              </a:rPr>
              <a:t> </a:t>
            </a:r>
            <a:r>
              <a:rPr lang="en-US" sz="3200" b="1" dirty="0" smtClean="0">
                <a:solidFill>
                  <a:schemeClr val="tx1"/>
                </a:solidFill>
                <a:latin typeface="Garamond" pitchFamily="18" charset="0"/>
              </a:rPr>
              <a:t>HCL, </a:t>
            </a:r>
            <a:r>
              <a:rPr lang="en-US" sz="3200" b="1" dirty="0" err="1" smtClean="0">
                <a:solidFill>
                  <a:schemeClr val="tx1"/>
                </a:solidFill>
                <a:latin typeface="Garamond" pitchFamily="18" charset="0"/>
              </a:rPr>
              <a:t>HBr</a:t>
            </a:r>
            <a:r>
              <a:rPr lang="en-US" sz="3200" b="1" dirty="0" smtClean="0">
                <a:solidFill>
                  <a:schemeClr val="tx1"/>
                </a:solidFill>
                <a:latin typeface="Garamond" pitchFamily="18" charset="0"/>
              </a:rPr>
              <a:t>,</a:t>
            </a:r>
            <a:r>
              <a:rPr lang="ru-RU" sz="3200" b="1" dirty="0" smtClean="0">
                <a:solidFill>
                  <a:schemeClr val="tx1"/>
                </a:solidFill>
                <a:latin typeface="Garamond" pitchFamily="18" charset="0"/>
              </a:rPr>
              <a:t> </a:t>
            </a:r>
            <a:r>
              <a:rPr lang="en-US" sz="3200" b="1" dirty="0" smtClean="0">
                <a:solidFill>
                  <a:schemeClr val="tx1"/>
                </a:solidFill>
                <a:latin typeface="Garamond" pitchFamily="18" charset="0"/>
              </a:rPr>
              <a:t>HF, HJ</a:t>
            </a:r>
            <a:endParaRPr lang="ru-RU" sz="3200" b="1" dirty="0" smtClean="0">
              <a:solidFill>
                <a:schemeClr val="tx1"/>
              </a:solidFill>
              <a:latin typeface="Garamond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i="1" dirty="0" smtClean="0">
                <a:solidFill>
                  <a:schemeClr val="tx1"/>
                </a:solidFill>
                <a:latin typeface="Garamond" pitchFamily="18" charset="0"/>
              </a:rPr>
              <a:t>Двухосновные:</a:t>
            </a:r>
            <a:r>
              <a:rPr lang="en-US" sz="3200" b="1" dirty="0" smtClean="0">
                <a:solidFill>
                  <a:schemeClr val="tx1"/>
                </a:solidFill>
                <a:latin typeface="Garamond" pitchFamily="18" charset="0"/>
              </a:rPr>
              <a:t> H</a:t>
            </a:r>
            <a:r>
              <a:rPr lang="en-US" sz="3200" b="1" baseline="-25000" dirty="0" smtClean="0">
                <a:solidFill>
                  <a:schemeClr val="tx1"/>
                </a:solidFill>
                <a:latin typeface="Garamond" pitchFamily="18" charset="0"/>
              </a:rPr>
              <a:t>2</a:t>
            </a:r>
            <a:r>
              <a:rPr lang="en-US" sz="3200" b="1" dirty="0" smtClean="0">
                <a:solidFill>
                  <a:schemeClr val="tx1"/>
                </a:solidFill>
                <a:latin typeface="Garamond" pitchFamily="18" charset="0"/>
              </a:rPr>
              <a:t>S</a:t>
            </a:r>
            <a:endParaRPr lang="ru-RU" sz="3200" b="1" dirty="0" smtClean="0"/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 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7" name="Выгнутая влево стрелка 6"/>
          <p:cNvSpPr/>
          <p:nvPr/>
        </p:nvSpPr>
        <p:spPr>
          <a:xfrm>
            <a:off x="428596" y="857232"/>
            <a:ext cx="857256" cy="928694"/>
          </a:xfrm>
          <a:prstGeom prst="curved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Выгнутая вправо стрелка 7"/>
          <p:cNvSpPr/>
          <p:nvPr/>
        </p:nvSpPr>
        <p:spPr>
          <a:xfrm>
            <a:off x="7929586" y="928670"/>
            <a:ext cx="857256" cy="928694"/>
          </a:xfrm>
          <a:prstGeom prst="curvedLef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Способы получения кислот: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609600" indent="-609600" algn="ctr">
              <a:buNone/>
            </a:pPr>
            <a:endParaRPr lang="ru-RU" sz="5400" b="1" dirty="0">
              <a:solidFill>
                <a:schemeClr val="tx1"/>
              </a:solidFill>
            </a:endParaRPr>
          </a:p>
          <a:p>
            <a:pPr marL="609600" indent="-609600" algn="ctr">
              <a:buNone/>
            </a:pPr>
            <a:r>
              <a:rPr lang="ru-RU" sz="5400" b="1" dirty="0">
                <a:solidFill>
                  <a:schemeClr val="tx1"/>
                </a:solidFill>
              </a:rPr>
              <a:t>Р</a:t>
            </a:r>
            <a:r>
              <a:rPr lang="ru-RU" sz="5400" b="1" baseline="-25000" dirty="0">
                <a:solidFill>
                  <a:schemeClr val="tx1"/>
                </a:solidFill>
              </a:rPr>
              <a:t>2</a:t>
            </a:r>
            <a:r>
              <a:rPr lang="ru-RU" sz="5400" b="1" dirty="0">
                <a:solidFill>
                  <a:schemeClr val="tx1"/>
                </a:solidFill>
              </a:rPr>
              <a:t>О</a:t>
            </a:r>
            <a:r>
              <a:rPr lang="ru-RU" sz="5400" b="1" baseline="-25000" dirty="0">
                <a:solidFill>
                  <a:schemeClr val="tx1"/>
                </a:solidFill>
              </a:rPr>
              <a:t>5 </a:t>
            </a:r>
            <a:r>
              <a:rPr lang="ru-RU" sz="5400" b="1" dirty="0">
                <a:solidFill>
                  <a:schemeClr val="tx1"/>
                </a:solidFill>
              </a:rPr>
              <a:t>+ 3Н</a:t>
            </a:r>
            <a:r>
              <a:rPr lang="ru-RU" sz="5400" b="1" baseline="-25000" dirty="0">
                <a:solidFill>
                  <a:schemeClr val="tx1"/>
                </a:solidFill>
              </a:rPr>
              <a:t>2</a:t>
            </a:r>
            <a:r>
              <a:rPr lang="ru-RU" sz="5400" b="1" dirty="0">
                <a:solidFill>
                  <a:schemeClr val="tx1"/>
                </a:solidFill>
              </a:rPr>
              <a:t>О = </a:t>
            </a:r>
            <a:r>
              <a:rPr lang="ru-RU" sz="5400" b="1" dirty="0" smtClean="0">
                <a:solidFill>
                  <a:schemeClr val="tx1"/>
                </a:solidFill>
              </a:rPr>
              <a:t>2Н</a:t>
            </a:r>
            <a:r>
              <a:rPr lang="ru-RU" sz="5400" b="1" baseline="-25000" dirty="0" smtClean="0">
                <a:solidFill>
                  <a:schemeClr val="tx1"/>
                </a:solidFill>
              </a:rPr>
              <a:t>3</a:t>
            </a:r>
            <a:r>
              <a:rPr lang="ru-RU" sz="5400" b="1" dirty="0" smtClean="0">
                <a:solidFill>
                  <a:schemeClr val="tx1"/>
                </a:solidFill>
              </a:rPr>
              <a:t>РО</a:t>
            </a:r>
            <a:r>
              <a:rPr lang="ru-RU" sz="5400" b="1" baseline="-25000" dirty="0" smtClean="0">
                <a:solidFill>
                  <a:schemeClr val="tx1"/>
                </a:solidFill>
              </a:rPr>
              <a:t>4</a:t>
            </a:r>
          </a:p>
          <a:p>
            <a:pPr marL="609600" indent="-609600" algn="ctr">
              <a:buNone/>
            </a:pPr>
            <a:endParaRPr lang="ru-RU" sz="5400" b="1" baseline="-25000" dirty="0">
              <a:solidFill>
                <a:schemeClr val="tx1"/>
              </a:solidFill>
            </a:endParaRPr>
          </a:p>
          <a:p>
            <a:pPr marL="609600" indent="-609600" algn="ctr">
              <a:buNone/>
            </a:pPr>
            <a:r>
              <a:rPr lang="en-US" sz="5400" b="1" dirty="0">
                <a:solidFill>
                  <a:schemeClr val="tx1"/>
                </a:solidFill>
              </a:rPr>
              <a:t>SO</a:t>
            </a:r>
            <a:r>
              <a:rPr lang="en-US" sz="5400" b="1" baseline="-25000" dirty="0">
                <a:solidFill>
                  <a:schemeClr val="tx1"/>
                </a:solidFill>
              </a:rPr>
              <a:t>3</a:t>
            </a:r>
            <a:r>
              <a:rPr lang="en-US" sz="5400" b="1" dirty="0">
                <a:solidFill>
                  <a:schemeClr val="tx1"/>
                </a:solidFill>
              </a:rPr>
              <a:t> + </a:t>
            </a:r>
            <a:r>
              <a:rPr lang="ru-RU" sz="5400" b="1" dirty="0">
                <a:solidFill>
                  <a:schemeClr val="tx1"/>
                </a:solidFill>
              </a:rPr>
              <a:t>Н</a:t>
            </a:r>
            <a:r>
              <a:rPr lang="ru-RU" sz="5400" b="1" baseline="-25000" dirty="0">
                <a:solidFill>
                  <a:schemeClr val="tx1"/>
                </a:solidFill>
              </a:rPr>
              <a:t>2</a:t>
            </a:r>
            <a:r>
              <a:rPr lang="ru-RU" sz="5400" b="1" dirty="0">
                <a:solidFill>
                  <a:schemeClr val="tx1"/>
                </a:solidFill>
              </a:rPr>
              <a:t>О</a:t>
            </a:r>
            <a:r>
              <a:rPr lang="en-US" sz="5400" b="1" dirty="0">
                <a:solidFill>
                  <a:schemeClr val="tx1"/>
                </a:solidFill>
              </a:rPr>
              <a:t> = H</a:t>
            </a:r>
            <a:r>
              <a:rPr lang="en-US" sz="5400" b="1" baseline="-25000" dirty="0">
                <a:solidFill>
                  <a:schemeClr val="tx1"/>
                </a:solidFill>
              </a:rPr>
              <a:t>2</a:t>
            </a:r>
            <a:r>
              <a:rPr lang="en-US" sz="5400" b="1" dirty="0">
                <a:solidFill>
                  <a:schemeClr val="tx1"/>
                </a:solidFill>
              </a:rPr>
              <a:t>SO</a:t>
            </a:r>
            <a:r>
              <a:rPr lang="en-US" sz="5400" b="1" baseline="-25000" dirty="0">
                <a:solidFill>
                  <a:schemeClr val="tx1"/>
                </a:solidFill>
              </a:rPr>
              <a:t>4</a:t>
            </a:r>
          </a:p>
          <a:p>
            <a:pPr marL="609600" indent="-609600" algn="ctr">
              <a:buNone/>
            </a:pPr>
            <a:endParaRPr lang="en-US" sz="5400" b="1" dirty="0">
              <a:solidFill>
                <a:schemeClr val="tx1"/>
              </a:solidFill>
              <a:latin typeface="Times New Roman" pitchFamily="18" charset="0"/>
            </a:endParaRPr>
          </a:p>
          <a:p>
            <a:pPr marL="914400" indent="-914400">
              <a:buNone/>
            </a:pPr>
            <a:endParaRPr lang="ru-RU" sz="5400" b="1" baseline="-25000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Получение в лаборатории: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857364"/>
            <a:ext cx="8229600" cy="1285884"/>
          </a:xfrm>
        </p:spPr>
        <p:txBody>
          <a:bodyPr>
            <a:normAutofit fontScale="85000" lnSpcReduction="20000"/>
          </a:bodyPr>
          <a:lstStyle/>
          <a:p>
            <a:pPr marL="609600" indent="-609600" algn="ctr">
              <a:buNone/>
            </a:pPr>
            <a:endParaRPr lang="en-US" sz="2800" b="1" dirty="0">
              <a:solidFill>
                <a:schemeClr val="tx1"/>
              </a:solidFill>
              <a:latin typeface="Georgia" pitchFamily="18" charset="0"/>
            </a:endParaRPr>
          </a:p>
          <a:p>
            <a:pPr marL="609600" indent="-609600" algn="ctr">
              <a:buNone/>
            </a:pPr>
            <a:endParaRPr lang="en-US" sz="2800" b="1" dirty="0">
              <a:solidFill>
                <a:schemeClr val="tx1"/>
              </a:solidFill>
              <a:latin typeface="Georgia" pitchFamily="18" charset="0"/>
            </a:endParaRPr>
          </a:p>
          <a:p>
            <a:pPr marL="609600" indent="-609600" algn="ctr">
              <a:buNone/>
            </a:pPr>
            <a:r>
              <a:rPr lang="en-US" sz="3600" b="1" dirty="0">
                <a:solidFill>
                  <a:schemeClr val="tx1"/>
                </a:solidFill>
                <a:latin typeface="Georgia" pitchFamily="18" charset="0"/>
              </a:rPr>
              <a:t>NaNO</a:t>
            </a:r>
            <a:r>
              <a:rPr lang="en-US" sz="3600" b="1" baseline="-25000" dirty="0">
                <a:solidFill>
                  <a:schemeClr val="tx1"/>
                </a:solidFill>
                <a:latin typeface="Georgia" pitchFamily="18" charset="0"/>
              </a:rPr>
              <a:t>3</a:t>
            </a:r>
            <a:r>
              <a:rPr lang="en-US" sz="3600" b="1" dirty="0">
                <a:solidFill>
                  <a:schemeClr val="tx1"/>
                </a:solidFill>
                <a:latin typeface="Georgia" pitchFamily="18" charset="0"/>
              </a:rPr>
              <a:t> + H</a:t>
            </a:r>
            <a:r>
              <a:rPr lang="en-US" sz="3600" b="1" baseline="-25000" dirty="0">
                <a:solidFill>
                  <a:schemeClr val="tx1"/>
                </a:solidFill>
                <a:latin typeface="Georgia" pitchFamily="18" charset="0"/>
              </a:rPr>
              <a:t>2</a:t>
            </a:r>
            <a:r>
              <a:rPr lang="en-US" sz="3600" b="1" dirty="0">
                <a:solidFill>
                  <a:schemeClr val="tx1"/>
                </a:solidFill>
                <a:latin typeface="Georgia" pitchFamily="18" charset="0"/>
              </a:rPr>
              <a:t>SO</a:t>
            </a:r>
            <a:r>
              <a:rPr lang="en-US" sz="3600" b="1" baseline="-25000" dirty="0">
                <a:solidFill>
                  <a:schemeClr val="tx1"/>
                </a:solidFill>
                <a:latin typeface="Georgia" pitchFamily="18" charset="0"/>
              </a:rPr>
              <a:t>4(</a:t>
            </a:r>
            <a:r>
              <a:rPr lang="ru-RU" sz="3600" b="1" baseline="-25000" dirty="0" err="1">
                <a:solidFill>
                  <a:schemeClr val="tx1"/>
                </a:solidFill>
                <a:latin typeface="Georgia" pitchFamily="18" charset="0"/>
              </a:rPr>
              <a:t>конц</a:t>
            </a:r>
            <a:r>
              <a:rPr lang="ru-RU" sz="3600" b="1" baseline="-25000" dirty="0">
                <a:solidFill>
                  <a:schemeClr val="tx1"/>
                </a:solidFill>
                <a:latin typeface="Georgia" pitchFamily="18" charset="0"/>
              </a:rPr>
              <a:t>.</a:t>
            </a:r>
            <a:r>
              <a:rPr lang="en-US" sz="3600" b="1" baseline="-25000" dirty="0">
                <a:solidFill>
                  <a:schemeClr val="tx1"/>
                </a:solidFill>
                <a:latin typeface="Georgia" pitchFamily="18" charset="0"/>
              </a:rPr>
              <a:t>)</a:t>
            </a:r>
            <a:r>
              <a:rPr lang="ru-RU" sz="3600" b="1" baseline="-25000" dirty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sz="3600" b="1" dirty="0">
                <a:solidFill>
                  <a:schemeClr val="tx1"/>
                </a:solidFill>
                <a:latin typeface="Georgia" pitchFamily="18" charset="0"/>
              </a:rPr>
              <a:t>= </a:t>
            </a:r>
            <a:r>
              <a:rPr lang="en-US" sz="3600" b="1" dirty="0">
                <a:solidFill>
                  <a:schemeClr val="tx1"/>
                </a:solidFill>
                <a:latin typeface="Georgia" pitchFamily="18" charset="0"/>
              </a:rPr>
              <a:t>NaHSO</a:t>
            </a:r>
            <a:r>
              <a:rPr lang="en-US" sz="3600" b="1" baseline="-25000" dirty="0">
                <a:solidFill>
                  <a:schemeClr val="tx1"/>
                </a:solidFill>
                <a:latin typeface="Georgia" pitchFamily="18" charset="0"/>
              </a:rPr>
              <a:t>4</a:t>
            </a:r>
            <a:r>
              <a:rPr lang="en-US" sz="3600" b="1" dirty="0">
                <a:solidFill>
                  <a:schemeClr val="tx1"/>
                </a:solidFill>
                <a:latin typeface="Georgia" pitchFamily="18" charset="0"/>
              </a:rPr>
              <a:t> + </a:t>
            </a:r>
            <a:r>
              <a:rPr lang="en-US" sz="3600" b="1" dirty="0" smtClean="0">
                <a:solidFill>
                  <a:schemeClr val="tx1"/>
                </a:solidFill>
                <a:latin typeface="Georgia" pitchFamily="18" charset="0"/>
              </a:rPr>
              <a:t>HNO</a:t>
            </a:r>
            <a:r>
              <a:rPr lang="en-US" sz="3600" b="1" baseline="-25000" dirty="0" smtClean="0">
                <a:solidFill>
                  <a:schemeClr val="tx1"/>
                </a:solidFill>
                <a:latin typeface="Georgia" pitchFamily="18" charset="0"/>
              </a:rPr>
              <a:t>3</a:t>
            </a:r>
            <a:endParaRPr lang="ru-RU" sz="3600" b="1" baseline="-25000" dirty="0" smtClean="0">
              <a:solidFill>
                <a:schemeClr val="tx1"/>
              </a:solidFill>
              <a:latin typeface="Georgia" pitchFamily="18" charset="0"/>
            </a:endParaRPr>
          </a:p>
          <a:p>
            <a:pPr marL="609600" indent="-609600" algn="ctr">
              <a:buNone/>
            </a:pPr>
            <a:endParaRPr lang="en-US" sz="3600" b="1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4429132"/>
            <a:ext cx="78630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09600" indent="-609600" algn="ctr"/>
            <a:r>
              <a:rPr lang="en-US" sz="3200" b="1" dirty="0" err="1" smtClean="0">
                <a:latin typeface="Georgia" pitchFamily="18" charset="0"/>
              </a:rPr>
              <a:t>NaCL</a:t>
            </a:r>
            <a:r>
              <a:rPr lang="en-US" sz="3200" b="1" dirty="0" smtClean="0">
                <a:latin typeface="Georgia" pitchFamily="18" charset="0"/>
              </a:rPr>
              <a:t> + H</a:t>
            </a:r>
            <a:r>
              <a:rPr lang="en-US" sz="3200" b="1" baseline="-25000" dirty="0" smtClean="0">
                <a:latin typeface="Georgia" pitchFamily="18" charset="0"/>
              </a:rPr>
              <a:t>2</a:t>
            </a:r>
            <a:r>
              <a:rPr lang="en-US" sz="3200" b="1" dirty="0" smtClean="0">
                <a:latin typeface="Georgia" pitchFamily="18" charset="0"/>
              </a:rPr>
              <a:t>SO</a:t>
            </a:r>
            <a:r>
              <a:rPr lang="en-US" sz="3200" b="1" baseline="-25000" dirty="0" smtClean="0">
                <a:latin typeface="Georgia" pitchFamily="18" charset="0"/>
              </a:rPr>
              <a:t>4(</a:t>
            </a:r>
            <a:r>
              <a:rPr lang="ru-RU" sz="3200" b="1" baseline="-25000" dirty="0" err="1" smtClean="0">
                <a:latin typeface="Georgia" pitchFamily="18" charset="0"/>
              </a:rPr>
              <a:t>конц</a:t>
            </a:r>
            <a:r>
              <a:rPr lang="ru-RU" sz="3200" b="1" baseline="-25000" dirty="0" smtClean="0">
                <a:latin typeface="Georgia" pitchFamily="18" charset="0"/>
              </a:rPr>
              <a:t>.</a:t>
            </a:r>
            <a:r>
              <a:rPr lang="en-US" sz="3200" b="1" baseline="-25000" dirty="0" smtClean="0">
                <a:latin typeface="Georgia" pitchFamily="18" charset="0"/>
              </a:rPr>
              <a:t>)</a:t>
            </a:r>
            <a:r>
              <a:rPr lang="ru-RU" sz="3200" b="1" baseline="-25000" dirty="0" smtClean="0">
                <a:latin typeface="Georgia" pitchFamily="18" charset="0"/>
              </a:rPr>
              <a:t> </a:t>
            </a:r>
            <a:r>
              <a:rPr lang="ru-RU" sz="3200" b="1" dirty="0" smtClean="0">
                <a:latin typeface="Georgia" pitchFamily="18" charset="0"/>
              </a:rPr>
              <a:t>= </a:t>
            </a:r>
            <a:r>
              <a:rPr lang="en-US" sz="3200" b="1" dirty="0" smtClean="0">
                <a:latin typeface="Georgia" pitchFamily="18" charset="0"/>
              </a:rPr>
              <a:t>NaHSO</a:t>
            </a:r>
            <a:r>
              <a:rPr lang="en-US" sz="3200" b="1" baseline="-25000" dirty="0" smtClean="0">
                <a:latin typeface="Georgia" pitchFamily="18" charset="0"/>
              </a:rPr>
              <a:t>4 </a:t>
            </a:r>
            <a:r>
              <a:rPr lang="en-US" sz="3200" b="1" dirty="0" smtClean="0">
                <a:latin typeface="Georgia" pitchFamily="18" charset="0"/>
              </a:rPr>
              <a:t>+ HCL</a:t>
            </a:r>
            <a:endParaRPr lang="ru-RU" sz="3200" b="1" dirty="0">
              <a:latin typeface="Georg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3143248"/>
            <a:ext cx="1162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Georgia" pitchFamily="18" charset="0"/>
              </a:rPr>
              <a:t>Нитрат </a:t>
            </a:r>
          </a:p>
          <a:p>
            <a:r>
              <a:rPr lang="ru-RU" b="1" dirty="0" smtClean="0">
                <a:latin typeface="Georgia" pitchFamily="18" charset="0"/>
              </a:rPr>
              <a:t>натрия</a:t>
            </a:r>
            <a:endParaRPr lang="ru-RU" dirty="0">
              <a:latin typeface="Georg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72066" y="3214686"/>
            <a:ext cx="207140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latin typeface="Georgia" pitchFamily="18" charset="0"/>
              </a:rPr>
              <a:t>Гидросульфат  </a:t>
            </a:r>
          </a:p>
          <a:p>
            <a:pPr algn="ctr"/>
            <a:r>
              <a:rPr lang="ru-RU" b="1" dirty="0" smtClean="0">
                <a:latin typeface="Georgia" pitchFamily="18" charset="0"/>
              </a:rPr>
              <a:t>натрия</a:t>
            </a:r>
            <a:endParaRPr lang="ru-RU" dirty="0">
              <a:latin typeface="Georg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72066" y="5000636"/>
            <a:ext cx="207140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latin typeface="Georgia" pitchFamily="18" charset="0"/>
              </a:rPr>
              <a:t>Гидросульфат  </a:t>
            </a:r>
          </a:p>
          <a:p>
            <a:pPr algn="ctr"/>
            <a:r>
              <a:rPr lang="ru-RU" b="1" dirty="0" smtClean="0">
                <a:latin typeface="Georgia" pitchFamily="18" charset="0"/>
              </a:rPr>
              <a:t>натрия</a:t>
            </a:r>
            <a:endParaRPr lang="ru-RU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  <p:bldP spid="4" grpId="0"/>
      <p:bldP spid="5" grpId="0"/>
      <p:bldP spid="6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Взаимодействие водорода с неметаллами: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609600" indent="-609600" algn="ctr">
              <a:buNone/>
            </a:pPr>
            <a:endParaRPr lang="en-US" sz="5400" b="1" dirty="0">
              <a:solidFill>
                <a:schemeClr val="tx1"/>
              </a:solidFill>
            </a:endParaRPr>
          </a:p>
          <a:p>
            <a:pPr marL="609600" indent="-609600" algn="ctr">
              <a:buNone/>
            </a:pPr>
            <a:r>
              <a:rPr lang="en-US" sz="5400" b="1" dirty="0">
                <a:solidFill>
                  <a:schemeClr val="tx1"/>
                </a:solidFill>
              </a:rPr>
              <a:t>H</a:t>
            </a:r>
            <a:r>
              <a:rPr lang="en-US" sz="5400" b="1" baseline="-25000" dirty="0">
                <a:solidFill>
                  <a:schemeClr val="tx1"/>
                </a:solidFill>
              </a:rPr>
              <a:t>2</a:t>
            </a:r>
            <a:r>
              <a:rPr lang="en-US" sz="5400" b="1" dirty="0">
                <a:solidFill>
                  <a:schemeClr val="tx1"/>
                </a:solidFill>
              </a:rPr>
              <a:t> + CL</a:t>
            </a:r>
            <a:r>
              <a:rPr lang="en-US" sz="5400" b="1" baseline="-25000" dirty="0">
                <a:solidFill>
                  <a:schemeClr val="tx1"/>
                </a:solidFill>
              </a:rPr>
              <a:t>2</a:t>
            </a:r>
            <a:r>
              <a:rPr lang="en-US" sz="5400" b="1" dirty="0">
                <a:solidFill>
                  <a:schemeClr val="tx1"/>
                </a:solidFill>
              </a:rPr>
              <a:t> = </a:t>
            </a:r>
            <a:r>
              <a:rPr lang="en-US" sz="5400" b="1" dirty="0" smtClean="0">
                <a:solidFill>
                  <a:schemeClr val="tx1"/>
                </a:solidFill>
              </a:rPr>
              <a:t>2HCL</a:t>
            </a:r>
            <a:endParaRPr lang="ru-RU" sz="5400" b="1" dirty="0" smtClean="0">
              <a:solidFill>
                <a:schemeClr val="tx1"/>
              </a:solidFill>
            </a:endParaRPr>
          </a:p>
          <a:p>
            <a:pPr marL="609600" indent="-609600" algn="ctr">
              <a:buNone/>
            </a:pPr>
            <a:endParaRPr lang="en-US" sz="5400" b="1" dirty="0">
              <a:solidFill>
                <a:schemeClr val="tx1"/>
              </a:solidFill>
            </a:endParaRPr>
          </a:p>
          <a:p>
            <a:pPr marL="609600" indent="-609600" algn="ctr">
              <a:buNone/>
            </a:pPr>
            <a:r>
              <a:rPr lang="en-US" sz="5400" b="1" dirty="0">
                <a:solidFill>
                  <a:schemeClr val="tx1"/>
                </a:solidFill>
              </a:rPr>
              <a:t>H</a:t>
            </a:r>
            <a:r>
              <a:rPr lang="en-US" sz="5400" b="1" baseline="-25000" dirty="0">
                <a:solidFill>
                  <a:schemeClr val="tx1"/>
                </a:solidFill>
              </a:rPr>
              <a:t>2</a:t>
            </a:r>
            <a:r>
              <a:rPr lang="en-US" sz="5400" b="1" dirty="0">
                <a:solidFill>
                  <a:schemeClr val="tx1"/>
                </a:solidFill>
              </a:rPr>
              <a:t> + S</a:t>
            </a:r>
            <a:r>
              <a:rPr lang="en-US" sz="5400" b="1" baseline="-25000" dirty="0">
                <a:solidFill>
                  <a:schemeClr val="tx1"/>
                </a:solidFill>
              </a:rPr>
              <a:t>2</a:t>
            </a:r>
            <a:r>
              <a:rPr lang="en-US" sz="5400" b="1" dirty="0">
                <a:solidFill>
                  <a:schemeClr val="tx1"/>
                </a:solidFill>
              </a:rPr>
              <a:t> = H</a:t>
            </a:r>
            <a:r>
              <a:rPr lang="en-US" sz="5400" b="1" baseline="-25000" dirty="0">
                <a:solidFill>
                  <a:schemeClr val="tx1"/>
                </a:solidFill>
              </a:rPr>
              <a:t>2</a:t>
            </a:r>
            <a:r>
              <a:rPr lang="en-US" sz="5400" b="1" dirty="0">
                <a:solidFill>
                  <a:schemeClr val="tx1"/>
                </a:solidFill>
              </a:rPr>
              <a:t>S</a:t>
            </a:r>
          </a:p>
          <a:p>
            <a:pPr marL="914400" indent="-914400">
              <a:buNone/>
            </a:pPr>
            <a:endParaRPr lang="ru-RU" sz="5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Химические свойства кислот</a:t>
            </a:r>
            <a:endParaRPr lang="ru-RU" sz="480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42982"/>
          </a:xfrm>
        </p:spPr>
        <p:txBody>
          <a:bodyPr>
            <a:normAutofit/>
          </a:bodyPr>
          <a:lstStyle/>
          <a:p>
            <a:pPr marL="514350" indent="-514350" algn="ctr">
              <a:buFont typeface="+mj-lt"/>
              <a:buAutoNum type="arabicPeriod"/>
            </a:pPr>
            <a:r>
              <a:rPr lang="ru-RU" sz="2800" b="1" dirty="0" smtClean="0">
                <a:solidFill>
                  <a:schemeClr val="tx1"/>
                </a:solidFill>
              </a:rPr>
              <a:t>Взаимодействуют с металлами, стоящими в ряду напряжения до водорода: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928662" y="2643182"/>
            <a:ext cx="759534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Fe + 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4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HCl</a:t>
            </a: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= FeCl</a:t>
            </a:r>
            <a:r>
              <a:rPr kumimoji="0" lang="en-US" sz="4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+ H</a:t>
            </a:r>
            <a:r>
              <a:rPr kumimoji="0" lang="en-US" sz="4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Calibri" pitchFamily="34" charset="0"/>
              </a:rPr>
              <a:t>↑</a:t>
            </a:r>
            <a:endParaRPr kumimoji="0" lang="en-US" sz="7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500034" y="3786190"/>
            <a:ext cx="8229600" cy="10429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2"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tantia" pitchFamily="18" charset="0"/>
                <a:ea typeface="+mn-ea"/>
                <a:cs typeface="+mn-cs"/>
              </a:rPr>
              <a:t>Взаимодействуют с основными оксидами: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tantia" pitchFamily="18" charset="0"/>
              <a:ea typeface="+mn-ea"/>
              <a:cs typeface="+mn-cs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571472" y="4786322"/>
            <a:ext cx="829746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FeO</a:t>
            </a: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+ 2HCl = FeCl</a:t>
            </a:r>
            <a:r>
              <a:rPr kumimoji="0" lang="en-US" sz="4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+ H</a:t>
            </a:r>
            <a:r>
              <a:rPr kumimoji="0" lang="en-US" sz="4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O</a:t>
            </a:r>
            <a:endParaRPr kumimoji="0" lang="en-US" sz="7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049" grpId="0"/>
      <p:bldP spid="5" grpId="0"/>
      <p:bldP spid="205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Химические свойства кислот</a:t>
            </a:r>
            <a:endParaRPr lang="ru-RU" sz="480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42982"/>
          </a:xfrm>
        </p:spPr>
        <p:txBody>
          <a:bodyPr>
            <a:normAutofit/>
          </a:bodyPr>
          <a:lstStyle/>
          <a:p>
            <a:pPr marL="514350" indent="-514350" algn="ctr">
              <a:buFont typeface="+mj-lt"/>
              <a:buAutoNum type="arabicPeriod" startAt="3"/>
            </a:pPr>
            <a:r>
              <a:rPr lang="ru-RU" sz="2800" b="1" dirty="0" smtClean="0">
                <a:solidFill>
                  <a:schemeClr val="tx1"/>
                </a:solidFill>
              </a:rPr>
              <a:t>Между кислотой о основанием протекает реакция нейтрализации: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49230" y="2928934"/>
            <a:ext cx="899477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3600" b="1" dirty="0" smtClean="0">
                <a:latin typeface="Georgia" pitchFamily="18" charset="0"/>
              </a:rPr>
              <a:t>Ca(OH)</a:t>
            </a:r>
            <a:r>
              <a:rPr lang="en-US" sz="3600" b="1" baseline="-25000" dirty="0" smtClean="0">
                <a:latin typeface="Georgia" pitchFamily="18" charset="0"/>
              </a:rPr>
              <a:t>2</a:t>
            </a:r>
            <a:r>
              <a:rPr lang="en-US" sz="3600" b="1" dirty="0" smtClean="0">
                <a:latin typeface="Georgia" pitchFamily="18" charset="0"/>
              </a:rPr>
              <a:t> + 2HNO</a:t>
            </a:r>
            <a:r>
              <a:rPr lang="en-US" sz="3600" b="1" baseline="-25000" dirty="0" smtClean="0">
                <a:latin typeface="Georgia" pitchFamily="18" charset="0"/>
              </a:rPr>
              <a:t>3</a:t>
            </a:r>
            <a:r>
              <a:rPr lang="en-US" sz="3600" b="1" dirty="0" smtClean="0">
                <a:latin typeface="Georgia" pitchFamily="18" charset="0"/>
              </a:rPr>
              <a:t> = Ca(NO</a:t>
            </a:r>
            <a:r>
              <a:rPr lang="en-US" sz="3600" b="1" baseline="-25000" dirty="0" smtClean="0">
                <a:latin typeface="Georgia" pitchFamily="18" charset="0"/>
              </a:rPr>
              <a:t>3</a:t>
            </a:r>
            <a:r>
              <a:rPr lang="en-US" sz="3600" b="1" dirty="0" smtClean="0">
                <a:latin typeface="Georgia" pitchFamily="18" charset="0"/>
              </a:rPr>
              <a:t>)</a:t>
            </a:r>
            <a:r>
              <a:rPr lang="en-US" sz="3600" b="1" baseline="-25000" dirty="0" smtClean="0">
                <a:latin typeface="Georgia" pitchFamily="18" charset="0"/>
              </a:rPr>
              <a:t>2</a:t>
            </a:r>
            <a:r>
              <a:rPr lang="en-US" sz="3600" b="1" dirty="0" smtClean="0">
                <a:latin typeface="Georgia" pitchFamily="18" charset="0"/>
              </a:rPr>
              <a:t> + 2H</a:t>
            </a:r>
            <a:r>
              <a:rPr lang="en-US" sz="3600" b="1" baseline="-25000" dirty="0" smtClean="0">
                <a:latin typeface="Georgia" pitchFamily="18" charset="0"/>
              </a:rPr>
              <a:t>2</a:t>
            </a:r>
            <a:r>
              <a:rPr lang="en-US" sz="3600" b="1" dirty="0" smtClean="0">
                <a:latin typeface="Georgia" pitchFamily="18" charset="0"/>
              </a:rPr>
              <a:t>O</a:t>
            </a:r>
            <a:endParaRPr lang="ru-RU" sz="3600" b="1" dirty="0">
              <a:latin typeface="Georgia" pitchFamily="18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500034" y="3786190"/>
            <a:ext cx="8229600" cy="10429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4"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tantia" pitchFamily="18" charset="0"/>
                <a:ea typeface="+mn-ea"/>
                <a:cs typeface="+mn-cs"/>
              </a:rPr>
              <a:t>Кислоты с</a:t>
            </a:r>
            <a:r>
              <a:rPr kumimoji="0" lang="ru-RU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tantia" pitchFamily="18" charset="0"/>
                <a:ea typeface="+mn-ea"/>
                <a:cs typeface="+mn-cs"/>
              </a:rPr>
              <a:t> солями вступают в реакцию обмена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tantia" pitchFamily="18" charset="0"/>
                <a:ea typeface="+mn-ea"/>
                <a:cs typeface="+mn-cs"/>
              </a:rPr>
              <a:t>: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tantia" pitchFamily="18" charset="0"/>
              <a:ea typeface="+mn-ea"/>
              <a:cs typeface="+mn-cs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200526" y="5072074"/>
            <a:ext cx="894347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3600" b="1" dirty="0" smtClean="0">
                <a:latin typeface="Georgia" pitchFamily="18" charset="0"/>
              </a:rPr>
              <a:t>Na</a:t>
            </a:r>
            <a:r>
              <a:rPr lang="en-US" sz="3600" b="1" baseline="-25000" dirty="0" smtClean="0">
                <a:latin typeface="Georgia" pitchFamily="18" charset="0"/>
              </a:rPr>
              <a:t>2</a:t>
            </a:r>
            <a:r>
              <a:rPr lang="en-US" sz="3600" b="1" dirty="0" smtClean="0">
                <a:latin typeface="Georgia" pitchFamily="18" charset="0"/>
              </a:rPr>
              <a:t>CO</a:t>
            </a:r>
            <a:r>
              <a:rPr lang="en-US" sz="3600" b="1" baseline="-25000" dirty="0" smtClean="0">
                <a:latin typeface="Georgia" pitchFamily="18" charset="0"/>
              </a:rPr>
              <a:t>3</a:t>
            </a:r>
            <a:r>
              <a:rPr lang="en-US" sz="3600" b="1" dirty="0" smtClean="0">
                <a:latin typeface="Georgia" pitchFamily="18" charset="0"/>
              </a:rPr>
              <a:t> + 2HCl = 2NaCl + H</a:t>
            </a:r>
            <a:r>
              <a:rPr lang="en-US" sz="3600" b="1" baseline="-25000" dirty="0" smtClean="0">
                <a:latin typeface="Georgia" pitchFamily="18" charset="0"/>
              </a:rPr>
              <a:t>2</a:t>
            </a:r>
            <a:r>
              <a:rPr lang="en-US" sz="3600" b="1" dirty="0" smtClean="0">
                <a:latin typeface="Georgia" pitchFamily="18" charset="0"/>
              </a:rPr>
              <a:t>O + CO</a:t>
            </a:r>
            <a:r>
              <a:rPr lang="en-US" sz="3600" b="1" baseline="-25000" dirty="0" smtClean="0">
                <a:latin typeface="Georgia" pitchFamily="18" charset="0"/>
              </a:rPr>
              <a:t>2</a:t>
            </a:r>
            <a:r>
              <a:rPr lang="en-US" sz="3600" b="1" dirty="0" smtClean="0">
                <a:latin typeface="Georgia" pitchFamily="18" charset="0"/>
              </a:rPr>
              <a:t>↑</a:t>
            </a:r>
            <a:endParaRPr lang="ru-RU" sz="3600" b="1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Хими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Химия</Template>
  <TotalTime>119</TotalTime>
  <Words>665</Words>
  <Application>Microsoft Office PowerPoint</Application>
  <PresentationFormat>Экран (4:3)</PresentationFormat>
  <Paragraphs>195</Paragraphs>
  <Slides>25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Химия</vt:lpstr>
      <vt:lpstr>Классификация кислот и солей. Их свойства.</vt:lpstr>
      <vt:lpstr>Кислоты</vt:lpstr>
      <vt:lpstr>Названия кислот</vt:lpstr>
      <vt:lpstr>Кислоты </vt:lpstr>
      <vt:lpstr>Способы получения кислот:</vt:lpstr>
      <vt:lpstr>Получение в лаборатории:</vt:lpstr>
      <vt:lpstr>Взаимодействие водорода с неметаллами:</vt:lpstr>
      <vt:lpstr>Химические свойства кислот</vt:lpstr>
      <vt:lpstr>Химические свойства кислот</vt:lpstr>
      <vt:lpstr>Химические свойства кислот:</vt:lpstr>
      <vt:lpstr>Соли</vt:lpstr>
      <vt:lpstr>Соли </vt:lpstr>
      <vt:lpstr>Классификация солей</vt:lpstr>
      <vt:lpstr>Средние соли</vt:lpstr>
      <vt:lpstr>Кислые соли</vt:lpstr>
      <vt:lpstr>Основные соли</vt:lpstr>
      <vt:lpstr>Способы получения солей:</vt:lpstr>
      <vt:lpstr>Способы получения солей:</vt:lpstr>
      <vt:lpstr>Способы получения солей:</vt:lpstr>
      <vt:lpstr>Способы получения солей:</vt:lpstr>
      <vt:lpstr>Способы получения солей:</vt:lpstr>
      <vt:lpstr>Химические свойства солей:</vt:lpstr>
      <vt:lpstr>Химические свойства солей:</vt:lpstr>
      <vt:lpstr>Химические свойства солей:</vt:lpstr>
      <vt:lpstr>Домашняя работа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Классификация кислот и солей. Их свойства.</dc:title>
  <dc:creator>Admin</dc:creator>
  <cp:lastModifiedBy>компьютер</cp:lastModifiedBy>
  <cp:revision>10</cp:revision>
  <dcterms:created xsi:type="dcterms:W3CDTF">2013-02-17T09:42:52Z</dcterms:created>
  <dcterms:modified xsi:type="dcterms:W3CDTF">2013-02-18T06:23:55Z</dcterms:modified>
</cp:coreProperties>
</file>