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Декоративно-прикладное </a:t>
            </a:r>
            <a:r>
              <a:rPr lang="ru-RU" dirty="0" err="1" smtClean="0"/>
              <a:t>исскуство</a:t>
            </a:r>
            <a:r>
              <a:rPr lang="ru-RU" dirty="0" smtClean="0"/>
              <a:t> эпохи Возрождения в коллекции Эрмитажа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004048" y="2819400"/>
            <a:ext cx="3689786" cy="175260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Государственное бюджетное образовательное учреждение начального профессионального образования Профессиональный лицей Петербургской моды Санкт-Петербурга</a:t>
            </a:r>
          </a:p>
          <a:p>
            <a:endParaRPr lang="ru-RU" dirty="0" smtClean="0"/>
          </a:p>
          <a:p>
            <a:r>
              <a:rPr lang="ru-RU" dirty="0" smtClean="0"/>
              <a:t>Предмет: </a:t>
            </a:r>
            <a:r>
              <a:rPr lang="ru-RU" b="1" i="1" dirty="0" smtClean="0"/>
              <a:t>История искусства</a:t>
            </a:r>
          </a:p>
          <a:p>
            <a:r>
              <a:rPr lang="ru-RU" dirty="0" smtClean="0"/>
              <a:t>Преподаватель</a:t>
            </a:r>
            <a:r>
              <a:rPr lang="ru-RU" b="1" i="1" dirty="0" smtClean="0"/>
              <a:t>: Фролова Светлана Петровна</a:t>
            </a:r>
            <a:endParaRPr lang="ru-RU" b="1" i="1" dirty="0"/>
          </a:p>
        </p:txBody>
      </p:sp>
      <p:pic>
        <p:nvPicPr>
          <p:cNvPr id="2050" name="Picture 2" descr="http://www.fotoprizer.ru/img/133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Тарелка 'Св. </a:t>
            </a:r>
            <a:r>
              <a:rPr lang="ru-RU" sz="1800" b="1" dirty="0" err="1" smtClean="0"/>
              <a:t>Иероним</a:t>
            </a:r>
            <a:r>
              <a:rPr lang="ru-RU" sz="1800" b="1" dirty="0" smtClean="0"/>
              <a:t>'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err="1" smtClean="0"/>
              <a:t>Авелли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Франческо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Ксанто</a:t>
            </a:r>
            <a:r>
              <a:rPr lang="ru-RU" sz="1800" i="1" dirty="0" smtClean="0"/>
              <a:t>.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Италия, </a:t>
            </a:r>
            <a:r>
              <a:rPr lang="ru-RU" sz="1800" dirty="0" err="1" smtClean="0"/>
              <a:t>Урбино</a:t>
            </a:r>
            <a:r>
              <a:rPr lang="ru-RU" sz="1800" dirty="0" smtClean="0"/>
              <a:t>, </a:t>
            </a:r>
            <a:r>
              <a:rPr lang="ru-RU" sz="1800" dirty="0" err="1" smtClean="0"/>
              <a:t>Губбио</a:t>
            </a:r>
            <a:r>
              <a:rPr lang="ru-RU" sz="1800" dirty="0" smtClean="0"/>
              <a:t>. 1531 г. </a:t>
            </a:r>
            <a:br>
              <a:rPr lang="ru-RU" sz="1800" dirty="0" smtClean="0"/>
            </a:br>
            <a:r>
              <a:rPr lang="ru-RU" sz="1800" dirty="0" smtClean="0"/>
              <a:t>Майолика; роспись по белой непрозрачной оловянной глазури, люстр. 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4294967295"/>
          </p:nvPr>
        </p:nvSpPr>
        <p:spPr>
          <a:xfrm>
            <a:off x="4067944" y="1556792"/>
            <a:ext cx="4680520" cy="5301207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Выдающийся мастер майолики</a:t>
            </a:r>
            <a:r>
              <a:rPr lang="ru-RU" i="1" dirty="0" smtClean="0"/>
              <a:t> </a:t>
            </a:r>
            <a:r>
              <a:rPr lang="ru-RU" dirty="0" err="1" smtClean="0"/>
              <a:t>Франческо</a:t>
            </a:r>
            <a:r>
              <a:rPr lang="ru-RU" dirty="0" smtClean="0"/>
              <a:t> </a:t>
            </a:r>
            <a:r>
              <a:rPr lang="ru-RU" dirty="0" err="1" smtClean="0"/>
              <a:t>Ксанто</a:t>
            </a:r>
            <a:r>
              <a:rPr lang="ru-RU" dirty="0" smtClean="0"/>
              <a:t> </a:t>
            </a:r>
            <a:r>
              <a:rPr lang="ru-RU" dirty="0" err="1" smtClean="0"/>
              <a:t>Авелли</a:t>
            </a:r>
            <a:r>
              <a:rPr lang="ru-RU" dirty="0" smtClean="0"/>
              <a:t> изобразил святого </a:t>
            </a:r>
            <a:r>
              <a:rPr lang="ru-RU" dirty="0" err="1" smtClean="0"/>
              <a:t>Иеронима</a:t>
            </a:r>
            <a:r>
              <a:rPr lang="ru-RU" dirty="0" smtClean="0"/>
              <a:t> (342-420), одного из отцов Церкви, работающим под сенью высокого дерева. К нему приближается хромающий лев. Согласно популярной притче, </a:t>
            </a:r>
            <a:r>
              <a:rPr lang="ru-RU" dirty="0" err="1" smtClean="0"/>
              <a:t>Иероним</a:t>
            </a:r>
            <a:r>
              <a:rPr lang="ru-RU" dirty="0" smtClean="0"/>
              <a:t> вынул занозу из лапы льва, ставшего с тех пор его преданным другом. Сюжет почерпнут из сборника житий святых и рассказов о евангельских событиях "Золотая Легенда" ("</a:t>
            </a:r>
            <a:r>
              <a:rPr lang="ru-RU" i="1" dirty="0" err="1" smtClean="0"/>
              <a:t>Legenda</a:t>
            </a:r>
            <a:r>
              <a:rPr lang="ru-RU" i="1" dirty="0" smtClean="0"/>
              <a:t> </a:t>
            </a:r>
            <a:r>
              <a:rPr lang="ru-RU" i="1" dirty="0" err="1" smtClean="0"/>
              <a:t>aurea</a:t>
            </a:r>
            <a:r>
              <a:rPr lang="ru-RU" dirty="0" smtClean="0"/>
              <a:t>", XIII век). Вдали протекает река, на берегу которой раскинулся город, возможно, символизирующий древний Вифлеем, где святой </a:t>
            </a:r>
            <a:r>
              <a:rPr lang="ru-RU" dirty="0" err="1" smtClean="0"/>
              <a:t>Иероним</a:t>
            </a:r>
            <a:r>
              <a:rPr lang="ru-RU" dirty="0" smtClean="0"/>
              <a:t> работал над переводом Ветхого и Нового Заветов на латинский язык. Переведенная им Библия известна как Вульгата. Ангел с радужными крыльями несет ему большой тяжелый манускрипт, вероятно, Вульгату - плод многолетнего подвижнического труда святого </a:t>
            </a:r>
            <a:r>
              <a:rPr lang="ru-RU" dirty="0" err="1" smtClean="0"/>
              <a:t>Иеронима</a:t>
            </a:r>
            <a:r>
              <a:rPr lang="ru-RU" dirty="0" smtClean="0"/>
              <a:t>. Другой посланец небес держит</a:t>
            </a:r>
            <a:r>
              <a:rPr lang="ru-RU" i="1" dirty="0" smtClean="0"/>
              <a:t> </a:t>
            </a:r>
            <a:r>
              <a:rPr lang="ru-RU" dirty="0" smtClean="0"/>
              <a:t>над головой отца Церкви венок из красных цветов. Колорит росписи слагается из ярких, звучных красок.</a:t>
            </a:r>
            <a:endParaRPr lang="ru-RU" dirty="0"/>
          </a:p>
        </p:txBody>
      </p:sp>
      <p:pic>
        <p:nvPicPr>
          <p:cNvPr id="22530" name="Picture 2" descr="http://www.hermitagemuseum.org/tmplobs/FUMD0E_40RMH$WSHC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8481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err="1" smtClean="0"/>
              <a:t>Альбарелло</a:t>
            </a:r>
            <a:r>
              <a:rPr lang="ru-RU" sz="1800" b="1" dirty="0" smtClean="0"/>
              <a:t> (аптечный сосуд) с изображением женщины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Италия, </a:t>
            </a:r>
            <a:r>
              <a:rPr lang="ru-RU" sz="1800" dirty="0" err="1" smtClean="0"/>
              <a:t>Дерута</a:t>
            </a:r>
            <a:r>
              <a:rPr lang="ru-RU" sz="1800" dirty="0" smtClean="0"/>
              <a:t>. Около 1500 г. </a:t>
            </a:r>
            <a:br>
              <a:rPr lang="ru-RU" sz="1800" dirty="0" smtClean="0"/>
            </a:br>
            <a:r>
              <a:rPr lang="ru-RU" sz="1800" dirty="0" smtClean="0"/>
              <a:t>Майолика; роспись по белой непрозрачной оловянной глазури. 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4294967295"/>
          </p:nvPr>
        </p:nvSpPr>
        <p:spPr>
          <a:xfrm>
            <a:off x="3275856" y="1484784"/>
            <a:ext cx="5472608" cy="5373215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Альбарелло</a:t>
            </a:r>
            <a:r>
              <a:rPr lang="ru-RU" dirty="0" smtClean="0"/>
              <a:t> (</a:t>
            </a:r>
            <a:r>
              <a:rPr lang="ru-RU" i="1" dirty="0" err="1" smtClean="0"/>
              <a:t>albarello</a:t>
            </a:r>
            <a:r>
              <a:rPr lang="ru-RU" dirty="0" smtClean="0"/>
              <a:t>) - аптечный сосуд цилиндрической формы - декорирован профильным изображением женщины в венке из цветов. </a:t>
            </a:r>
          </a:p>
          <a:p>
            <a:r>
              <a:rPr lang="ru-RU" dirty="0" smtClean="0"/>
              <a:t>В XV-XVI веках </a:t>
            </a:r>
            <a:r>
              <a:rPr lang="ru-RU" dirty="0" err="1" smtClean="0"/>
              <a:t>альбарелли</a:t>
            </a:r>
            <a:r>
              <a:rPr lang="ru-RU" dirty="0" smtClean="0"/>
              <a:t> являлись наиболее типичной и распространенной разновидностью итальянской аптечной посуды. </a:t>
            </a:r>
          </a:p>
          <a:p>
            <a:r>
              <a:rPr lang="ru-RU" dirty="0" smtClean="0"/>
              <a:t>Такие сосуды делались без крышек и прикрывались бумагой или пергаментом, стянутыми под утолщенным краем низкого горла веревочкой. </a:t>
            </a:r>
          </a:p>
          <a:p>
            <a:r>
              <a:rPr lang="ru-RU" dirty="0" smtClean="0"/>
              <a:t>На их лицевой стороне обычно помещали бандероль с названием лекарства, мази, сиропа или косметического средства. </a:t>
            </a:r>
          </a:p>
          <a:p>
            <a:r>
              <a:rPr lang="ru-RU" dirty="0" smtClean="0"/>
              <a:t>На этом </a:t>
            </a:r>
            <a:r>
              <a:rPr lang="ru-RU" dirty="0" err="1" smtClean="0"/>
              <a:t>альбарелло</a:t>
            </a:r>
            <a:r>
              <a:rPr lang="ru-RU" dirty="0" smtClean="0"/>
              <a:t> надпись - </a:t>
            </a:r>
            <a:r>
              <a:rPr lang="ru-RU" i="1" dirty="0" smtClean="0"/>
              <a:t>DICVRCVMA</a:t>
            </a:r>
            <a:r>
              <a:rPr lang="ru-RU" dirty="0" smtClean="0"/>
              <a:t> (куркума - желтый имбирь). </a:t>
            </a:r>
          </a:p>
          <a:p>
            <a:r>
              <a:rPr lang="ru-RU" dirty="0" smtClean="0"/>
              <a:t>Женщины эпохи Возрождения использовали куркуму для окраски волос.</a:t>
            </a:r>
          </a:p>
          <a:p>
            <a:r>
              <a:rPr lang="ru-RU" dirty="0" smtClean="0"/>
              <a:t>Роспись исполнена синими, желтыми и зелеными красками.</a:t>
            </a:r>
          </a:p>
          <a:p>
            <a:r>
              <a:rPr lang="ru-RU" dirty="0" smtClean="0"/>
              <a:t>Известно, что в майоликовой живописи по необожженной глазури применялось всего несколько красок - белая, фиолетовая, коричневая, </a:t>
            </a:r>
            <a:r>
              <a:rPr lang="ru-RU" dirty="0" err="1" smtClean="0"/>
              <a:t>кобальтово-синяя</a:t>
            </a:r>
            <a:r>
              <a:rPr lang="ru-RU" dirty="0" smtClean="0"/>
              <a:t>, желтая и медно-зеленая - именно они выдерживали необходимую для плавления высокую температуру вторичного обжига. </a:t>
            </a:r>
          </a:p>
          <a:p>
            <a:r>
              <a:rPr lang="ru-RU" dirty="0" smtClean="0"/>
              <a:t>Красный пигмент был чрезвычайно редким.</a:t>
            </a:r>
          </a:p>
          <a:p>
            <a:r>
              <a:rPr lang="ru-RU" dirty="0" smtClean="0"/>
              <a:t>В эрмитажном собрании итальянской майолики представлено парное к этому </a:t>
            </a:r>
            <a:r>
              <a:rPr lang="ru-RU" dirty="0" err="1" smtClean="0"/>
              <a:t>альбарелло</a:t>
            </a:r>
            <a:r>
              <a:rPr lang="ru-RU" dirty="0" smtClean="0"/>
              <a:t> с </a:t>
            </a:r>
            <a:r>
              <a:rPr lang="ru-RU" dirty="0" err="1" smtClean="0"/>
              <a:t>погрудным</a:t>
            </a:r>
            <a:r>
              <a:rPr lang="ru-RU" dirty="0" smtClean="0"/>
              <a:t> изображением юноши.</a:t>
            </a:r>
          </a:p>
          <a:p>
            <a:endParaRPr lang="ru-RU" dirty="0"/>
          </a:p>
        </p:txBody>
      </p:sp>
      <p:pic>
        <p:nvPicPr>
          <p:cNvPr id="21506" name="Picture 2" descr="http://www.hermitagemuseum.org/tmplobs/Y0NZ0D76C17SOD5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752725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Блюдо 'Иисус Навин останавливает солнце'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Мастерская </a:t>
            </a:r>
            <a:r>
              <a:rPr lang="ru-RU" sz="1800" dirty="0" err="1" smtClean="0"/>
              <a:t>Орацио</a:t>
            </a:r>
            <a:r>
              <a:rPr lang="ru-RU" sz="1800" dirty="0" smtClean="0"/>
              <a:t> Фонтана </a:t>
            </a:r>
            <a:br>
              <a:rPr lang="ru-RU" sz="1800" dirty="0" smtClean="0"/>
            </a:br>
            <a:r>
              <a:rPr lang="ru-RU" sz="1800" dirty="0" smtClean="0"/>
              <a:t>Италия, </a:t>
            </a:r>
            <a:r>
              <a:rPr lang="ru-RU" sz="1800" dirty="0" err="1" smtClean="0"/>
              <a:t>Урбино</a:t>
            </a:r>
            <a:r>
              <a:rPr lang="ru-RU" sz="1800" dirty="0" smtClean="0"/>
              <a:t>. Между 1560 - 1580 гг. </a:t>
            </a:r>
            <a:br>
              <a:rPr lang="ru-RU" sz="1800" dirty="0" smtClean="0"/>
            </a:br>
            <a:r>
              <a:rPr lang="ru-RU" sz="1800" dirty="0" smtClean="0"/>
              <a:t>Майолика; роспись по белой непрозрачной оловянной глазури. 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4294967295"/>
          </p:nvPr>
        </p:nvSpPr>
        <p:spPr>
          <a:xfrm>
            <a:off x="3851920" y="1484784"/>
            <a:ext cx="5292080" cy="568863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украшении блюда сочетаются два вида росписи, отличающие итальянскую майолику классического </a:t>
            </a:r>
            <a:r>
              <a:rPr lang="ru-RU" dirty="0" err="1" smtClean="0"/>
              <a:t>периодаXVI</a:t>
            </a:r>
            <a:r>
              <a:rPr lang="ru-RU" dirty="0" smtClean="0"/>
              <a:t> века. </a:t>
            </a:r>
          </a:p>
          <a:p>
            <a:r>
              <a:rPr lang="ru-RU" dirty="0" smtClean="0"/>
              <a:t>На дне в медальоне помещена многофигурная"повествовательная" сцена</a:t>
            </a:r>
            <a:r>
              <a:rPr lang="ru-RU" i="1" dirty="0" smtClean="0"/>
              <a:t> </a:t>
            </a:r>
            <a:r>
              <a:rPr lang="ru-RU" dirty="0" smtClean="0"/>
              <a:t>(</a:t>
            </a:r>
            <a:r>
              <a:rPr lang="ru-RU" i="1" dirty="0" err="1" smtClean="0"/>
              <a:t>istoriato</a:t>
            </a:r>
            <a:r>
              <a:rPr lang="ru-RU" dirty="0" smtClean="0"/>
              <a:t>), иллюстрирующая эпизод из библейской Книги Иисуса Навина. </a:t>
            </a:r>
          </a:p>
          <a:p>
            <a:r>
              <a:rPr lang="ru-RU" dirty="0" smtClean="0"/>
              <a:t>Во время сражения израильтян за </a:t>
            </a:r>
            <a:r>
              <a:rPr lang="ru-RU" dirty="0" err="1" smtClean="0"/>
              <a:t>Ханаанскую</a:t>
            </a:r>
            <a:r>
              <a:rPr lang="ru-RU" dirty="0" smtClean="0"/>
              <a:t> землю</a:t>
            </a:r>
            <a:r>
              <a:rPr lang="ru-RU" i="1" dirty="0" smtClean="0"/>
              <a:t> </a:t>
            </a:r>
            <a:r>
              <a:rPr lang="ru-RU" dirty="0" smtClean="0"/>
              <a:t>Бог явил через Иисуса Навина, предводителя еврейского народа, великое чудо: Иисус Навин остановил движение солнца и продлил день до той поры, пока не была одержана победа.</a:t>
            </a:r>
          </a:p>
          <a:p>
            <a:r>
              <a:rPr lang="ru-RU" dirty="0" smtClean="0"/>
              <a:t>Ведущее место в декоре отведено гротескам - узору, в котором причудливо переплетены орнаментальные и изобразительные мотивы. </a:t>
            </a:r>
          </a:p>
          <a:p>
            <a:r>
              <a:rPr lang="ru-RU" dirty="0" smtClean="0"/>
              <a:t>В гротесках блюда сочетаются маскароны, гирлянды из бусин, дельфины и улитки, крылатые </a:t>
            </a:r>
            <a:r>
              <a:rPr lang="ru-RU" dirty="0" err="1" smtClean="0"/>
              <a:t>полуфигуры</a:t>
            </a:r>
            <a:r>
              <a:rPr lang="ru-RU" dirty="0" smtClean="0"/>
              <a:t>, монстры, птицы и фигурные медальоны, подражающие резным камням. </a:t>
            </a:r>
          </a:p>
          <a:p>
            <a:r>
              <a:rPr lang="ru-RU" dirty="0" smtClean="0"/>
              <a:t>Такие изящные, легкие орнаменты появляются в декоре итальянской майолики во второй половине XVI века под впечатлением от гротесковых росписей, созданных Рафаэлем. </a:t>
            </a:r>
          </a:p>
          <a:p>
            <a:r>
              <a:rPr lang="ru-RU" dirty="0" smtClean="0"/>
              <a:t>Мастера майолики знакомились с ними по орнаментальной гравюре. </a:t>
            </a:r>
          </a:p>
          <a:p>
            <a:r>
              <a:rPr lang="ru-RU" dirty="0" err="1" smtClean="0"/>
              <a:t>Урбинская</a:t>
            </a:r>
            <a:r>
              <a:rPr lang="ru-RU" dirty="0" smtClean="0"/>
              <a:t> мастерская </a:t>
            </a:r>
            <a:r>
              <a:rPr lang="ru-RU" dirty="0" err="1" smtClean="0"/>
              <a:t>Орацио</a:t>
            </a:r>
            <a:r>
              <a:rPr lang="ru-RU" dirty="0" smtClean="0"/>
              <a:t> Фонтана прославилась виртуозной и оригинальной трактовкой нового гротескового декора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4578" name="Picture 2" descr="http://www.hermitagemuseum.org/tmplobs/SGH5_40_23PBGOE2YNC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3667982" cy="3741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253218"/>
            <a:ext cx="8291264" cy="115955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Ваза с гербом кардинала </a:t>
            </a:r>
            <a:r>
              <a:rPr lang="ru-RU" sz="1800" b="1" dirty="0" err="1" smtClean="0"/>
              <a:t>Фарнезе</a:t>
            </a:r>
            <a:r>
              <a:rPr lang="ru-RU" sz="1800" b="1" dirty="0" smtClean="0"/>
              <a:t>, маскаронами и арабесками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Италия, </a:t>
            </a:r>
            <a:r>
              <a:rPr lang="ru-RU" sz="1800" dirty="0" err="1" smtClean="0"/>
              <a:t>Кастелли</a:t>
            </a:r>
            <a:r>
              <a:rPr lang="ru-RU" sz="1800" dirty="0" smtClean="0"/>
              <a:t> (</a:t>
            </a:r>
            <a:r>
              <a:rPr lang="ru-RU" sz="1800" dirty="0" err="1" smtClean="0"/>
              <a:t>Абруццо</a:t>
            </a:r>
            <a:r>
              <a:rPr lang="ru-RU" sz="1800" dirty="0" smtClean="0"/>
              <a:t>). Последняя четверть 16 в. </a:t>
            </a:r>
            <a:br>
              <a:rPr lang="ru-RU" sz="1800" dirty="0" smtClean="0"/>
            </a:br>
            <a:r>
              <a:rPr lang="ru-RU" sz="1800" dirty="0" smtClean="0"/>
              <a:t>Майолика; полихромная роспись. 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4294967295"/>
          </p:nvPr>
        </p:nvSpPr>
        <p:spPr>
          <a:xfrm>
            <a:off x="251520" y="4077072"/>
            <a:ext cx="8496944" cy="278092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Аптечная ваза</a:t>
            </a:r>
            <a:r>
              <a:rPr lang="ru-RU" b="1" dirty="0" smtClean="0"/>
              <a:t> </a:t>
            </a:r>
            <a:r>
              <a:rPr lang="ru-RU" dirty="0" smtClean="0"/>
              <a:t>округлой формы с изображением Ваза в форме ладьи с гербом кардинала </a:t>
            </a:r>
            <a:r>
              <a:rPr lang="ru-RU" dirty="0" err="1" smtClean="0"/>
              <a:t>Фарнезе</a:t>
            </a:r>
            <a:r>
              <a:rPr lang="ru-RU" dirty="0" smtClean="0"/>
              <a:t>, покрытая темно-синей глазурью, относится к своеобразной группе майолик "</a:t>
            </a:r>
            <a:r>
              <a:rPr lang="ru-RU" dirty="0" err="1" smtClean="0"/>
              <a:t>турчино</a:t>
            </a:r>
            <a:r>
              <a:rPr lang="ru-RU" dirty="0" smtClean="0"/>
              <a:t>" - изделий, выполненных в духе турецкой керамики </a:t>
            </a:r>
            <a:r>
              <a:rPr lang="ru-RU" dirty="0" err="1" smtClean="0"/>
              <a:t>Изника</a:t>
            </a:r>
            <a:r>
              <a:rPr lang="ru-RU" dirty="0" smtClean="0"/>
              <a:t> XVI-XVII веков. Ребристый рельефный корпус украшен золотым орнаментом из растительных и геометрических мотивов. Ваза декорирована маскаронами, головами дельфинов и львов. Майолика расписана в стиле </a:t>
            </a:r>
            <a:r>
              <a:rPr lang="ru-RU" dirty="0" err="1" smtClean="0"/>
              <a:t>компендиарио</a:t>
            </a:r>
            <a:r>
              <a:rPr lang="ru-RU" dirty="0" smtClean="0"/>
              <a:t> (</a:t>
            </a:r>
            <a:r>
              <a:rPr lang="ru-RU" i="1" dirty="0" err="1" smtClean="0"/>
              <a:t>compendiario</a:t>
            </a:r>
            <a:r>
              <a:rPr lang="ru-RU" dirty="0" smtClean="0"/>
              <a:t>) - так называется декор, в котором большое значение приобретает положенная плотным слоем блестящая глазурь, а росписи в виде орнамента или небольших лаконичных изображений отведено более скромное место.</a:t>
            </a:r>
            <a:br>
              <a:rPr lang="ru-RU" dirty="0" smtClean="0"/>
            </a:br>
            <a:r>
              <a:rPr lang="ru-RU" dirty="0" smtClean="0"/>
              <a:t>Ваза создана в </a:t>
            </a:r>
            <a:r>
              <a:rPr lang="ru-RU" dirty="0" err="1" smtClean="0"/>
              <a:t>Кастелли</a:t>
            </a:r>
            <a:r>
              <a:rPr lang="ru-RU" dirty="0" smtClean="0"/>
              <a:t>, небольшом селении в горах </a:t>
            </a:r>
            <a:r>
              <a:rPr lang="ru-RU" dirty="0" err="1" smtClean="0"/>
              <a:t>Абруцци</a:t>
            </a:r>
            <a:r>
              <a:rPr lang="ru-RU" dirty="0" smtClean="0"/>
              <a:t>, являвшемся в XVI-XVIII веках значительным и очень продуктивным керамическим центром Италии.</a:t>
            </a:r>
            <a:endParaRPr lang="ru-RU" dirty="0"/>
          </a:p>
        </p:txBody>
      </p:sp>
      <p:pic>
        <p:nvPicPr>
          <p:cNvPr id="26626" name="Picture 2" descr="http://www.hermitagemuseum.org/tmplobs/T82DOSO2SEOKFP3Z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34542" cy="2970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Чаша 'Король на троне'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err="1" smtClean="0"/>
              <a:t>Урбино</a:t>
            </a:r>
            <a:r>
              <a:rPr lang="ru-RU" sz="1800" i="1" dirty="0" smtClean="0"/>
              <a:t>, Никола да.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Италия, </a:t>
            </a:r>
            <a:r>
              <a:rPr lang="ru-RU" sz="1800" dirty="0" err="1" smtClean="0"/>
              <a:t>Урбино</a:t>
            </a:r>
            <a:r>
              <a:rPr lang="ru-RU" sz="1800" dirty="0" smtClean="0"/>
              <a:t>. 1521 г. </a:t>
            </a:r>
            <a:br>
              <a:rPr lang="ru-RU" sz="1800" dirty="0" smtClean="0"/>
            </a:br>
            <a:r>
              <a:rPr lang="ru-RU" sz="1800" dirty="0" smtClean="0"/>
              <a:t>Майолика; роспись по белой непрозрачной оловянной глазури.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4294967295"/>
          </p:nvPr>
        </p:nvSpPr>
        <p:spPr>
          <a:xfrm>
            <a:off x="3851920" y="1412776"/>
            <a:ext cx="5112568" cy="544522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Чаша с изображением короля, восседающего на троне исполнена крупнейшим мастером майоликовой живописи первой трети </a:t>
            </a:r>
            <a:r>
              <a:rPr lang="ru-RU" dirty="0" err="1" smtClean="0"/>
              <a:t>XVIвека</a:t>
            </a:r>
            <a:r>
              <a:rPr lang="ru-RU" dirty="0" smtClean="0"/>
              <a:t> Никола да </a:t>
            </a:r>
            <a:r>
              <a:rPr lang="ru-RU" dirty="0" err="1" smtClean="0"/>
              <a:t>Урбино</a:t>
            </a:r>
            <a:r>
              <a:rPr lang="ru-RU" dirty="0" smtClean="0"/>
              <a:t>. Король со скипетром в вытянутой руке изображен на фоне арки с колоннами, вдали виднеется морской пейзаж с крепостью. На основании колонн начертано: "На Господа уповаю" и "Господи, помни обо мне" - изречения, часто встречающиеся в псалмах ветхозаветного царя Давида. Вероятно, здесь представлен именно этот герой библейской истории.</a:t>
            </a:r>
          </a:p>
          <a:p>
            <a:r>
              <a:rPr lang="ru-RU" dirty="0" smtClean="0"/>
              <a:t>Роспись изделий из майолики исполнялась по необожженной глазури жидкими красками, которые очень быстро впитывались сухой глазурной массой, что почти исключало возможность исправления неудачно положенных мазков. Такая живопись требовала большого умения и быстроты в работе.</a:t>
            </a:r>
          </a:p>
          <a:p>
            <a:r>
              <a:rPr lang="ru-RU" dirty="0" smtClean="0"/>
              <a:t>Отличающие</a:t>
            </a:r>
            <a:r>
              <a:rPr lang="ru-RU" i="1" dirty="0" smtClean="0"/>
              <a:t> </a:t>
            </a:r>
            <a:r>
              <a:rPr lang="ru-RU" dirty="0" smtClean="0"/>
              <a:t>эту майолику уравновешенная композиция, тонкая моделировка фигуры, а также четкая прорисовка архитектурных деталей и тщательно выписанный фон выдают руку виртуозного мастера. Роспись выполнена по гравюре </a:t>
            </a:r>
            <a:r>
              <a:rPr lang="ru-RU" dirty="0" err="1" smtClean="0"/>
              <a:t>Маркантонио</a:t>
            </a:r>
            <a:r>
              <a:rPr lang="ru-RU" dirty="0" smtClean="0"/>
              <a:t> </a:t>
            </a:r>
            <a:r>
              <a:rPr lang="ru-RU" dirty="0" err="1" smtClean="0"/>
              <a:t>Раймонди</a:t>
            </a:r>
            <a:r>
              <a:rPr lang="ru-RU" dirty="0" smtClean="0"/>
              <a:t> с композиции Рафаэля. Никола да </a:t>
            </a:r>
            <a:r>
              <a:rPr lang="ru-RU" dirty="0" err="1" smtClean="0"/>
              <a:t>Урбино</a:t>
            </a:r>
            <a:r>
              <a:rPr lang="ru-RU" dirty="0" smtClean="0"/>
              <a:t> был одним из первых </a:t>
            </a:r>
            <a:r>
              <a:rPr lang="ru-RU" dirty="0" err="1" smtClean="0"/>
              <a:t>керамистов</a:t>
            </a:r>
            <a:r>
              <a:rPr lang="ru-RU" dirty="0" smtClean="0"/>
              <a:t>, обратившихся к творчеству великого художника эпохи Возрождения. Чаша "Король на троне" - одно из самых совершенных и известных произведений </a:t>
            </a:r>
            <a:r>
              <a:rPr lang="ru-RU" dirty="0" err="1" smtClean="0"/>
              <a:t>урбинского</a:t>
            </a:r>
            <a:r>
              <a:rPr lang="ru-RU" dirty="0" smtClean="0"/>
              <a:t> мастера; это одна из пяти майолик, имеющих его подпись.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http://www.hermitagemuseum.org/tmplobs/EXWDXPULAT9UQFA_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60045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67744" y="253218"/>
            <a:ext cx="6624736" cy="101554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Холодильник для вина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Мастерская </a:t>
            </a:r>
            <a:r>
              <a:rPr lang="ru-RU" sz="1800" dirty="0" err="1" smtClean="0"/>
              <a:t>Орацио</a:t>
            </a:r>
            <a:r>
              <a:rPr lang="ru-RU" sz="1800" dirty="0" smtClean="0"/>
              <a:t> Фонтана </a:t>
            </a:r>
            <a:br>
              <a:rPr lang="ru-RU" sz="1800" dirty="0" smtClean="0"/>
            </a:br>
            <a:r>
              <a:rPr lang="ru-RU" sz="1800" dirty="0" smtClean="0"/>
              <a:t>Италия, </a:t>
            </a:r>
            <a:r>
              <a:rPr lang="ru-RU" sz="1800" dirty="0" err="1" smtClean="0"/>
              <a:t>Урбино</a:t>
            </a:r>
            <a:r>
              <a:rPr lang="ru-RU" sz="1800" dirty="0" smtClean="0"/>
              <a:t>. Между 1565 и 1570 гг. </a:t>
            </a:r>
            <a:br>
              <a:rPr lang="ru-RU" sz="1800" dirty="0" smtClean="0"/>
            </a:br>
            <a:r>
              <a:rPr lang="ru-RU" sz="1800" dirty="0" smtClean="0"/>
              <a:t>Майолика; полихромная роспись.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4294967295"/>
          </p:nvPr>
        </p:nvSpPr>
        <p:spPr>
          <a:xfrm>
            <a:off x="323528" y="3573015"/>
            <a:ext cx="8568952" cy="3096345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Внутреннюю поверхность трехлопастного холодильника для вина украшает роспись "Триумф Галатеи". В античной мифологии морская нимфа Галатея, дочь бога моря Нерея, олицетворяет спокойное блестящее море. Она едет по волнам в раковине-колеснице, запряженной морскими конями с рыбьими хвостами - </a:t>
            </a:r>
            <a:r>
              <a:rPr lang="ru-RU" dirty="0" err="1" smtClean="0"/>
              <a:t>гиппокампами</a:t>
            </a:r>
            <a:r>
              <a:rPr lang="ru-RU" dirty="0" smtClean="0"/>
              <a:t>. Галатея окружена свитой нереид и тритонов, восседающих на </a:t>
            </a:r>
            <a:r>
              <a:rPr lang="ru-RU" dirty="0" err="1" smtClean="0"/>
              <a:t>гиппокампах</a:t>
            </a:r>
            <a:r>
              <a:rPr lang="ru-RU" dirty="0" smtClean="0"/>
              <a:t> и дельфинах</a:t>
            </a:r>
            <a:r>
              <a:rPr lang="ru-RU" i="1" dirty="0" smtClean="0"/>
              <a:t>.</a:t>
            </a:r>
            <a:r>
              <a:rPr lang="ru-RU" dirty="0" smtClean="0"/>
              <a:t> Амуры, парящие в облаках, пускают в нее стрелы. Многофигурная композиция с большим мастерством вписана в глубокую вогнутую форму майолики. Сцена полна движения, насыщенная глубокая синева моря подчеркивает ликующий характер действия.</a:t>
            </a:r>
          </a:p>
          <a:p>
            <a:r>
              <a:rPr lang="ru-RU" dirty="0" smtClean="0"/>
              <a:t>Этот холодильник, возможно, входил в парадный сервиз герцога </a:t>
            </a:r>
            <a:r>
              <a:rPr lang="ru-RU" dirty="0" err="1" smtClean="0"/>
              <a:t>Урбинского</a:t>
            </a:r>
            <a:r>
              <a:rPr lang="ru-RU" dirty="0" smtClean="0"/>
              <a:t> </a:t>
            </a:r>
            <a:r>
              <a:rPr lang="ru-RU" dirty="0" err="1" smtClean="0"/>
              <a:t>Гвидобальдо</a:t>
            </a:r>
            <a:r>
              <a:rPr lang="ru-RU" dirty="0" smtClean="0"/>
              <a:t> II, который был подарен испанскому королю Филиппу II. С начала XVI века такие сервизы, считавшиеся предметом роскоши, выставляли наряду с </a:t>
            </a:r>
            <a:r>
              <a:rPr lang="ru-RU" dirty="0" smtClean="0"/>
              <a:t>серебром в </a:t>
            </a:r>
            <a:r>
              <a:rPr lang="ru-RU" dirty="0" smtClean="0"/>
              <a:t>парадных залах в буфетах с открытыми полками - </a:t>
            </a:r>
            <a:r>
              <a:rPr lang="ru-RU" dirty="0" err="1" smtClean="0"/>
              <a:t>креденца</a:t>
            </a:r>
            <a:r>
              <a:rPr lang="ru-RU" dirty="0" smtClean="0"/>
              <a:t> (</a:t>
            </a:r>
            <a:r>
              <a:rPr lang="ru-RU" i="1" dirty="0" err="1" smtClean="0"/>
              <a:t>credenza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28674" name="Picture 2" descr="http://www.hermitagemuseum.org/tmplobs/FP_23NDPXRV6QMHSG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659791" cy="2970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Ваза с изображением сцен из жизни святой </a:t>
            </a:r>
            <a:r>
              <a:rPr lang="ru-RU" sz="1800" b="1" dirty="0" err="1" smtClean="0"/>
              <a:t>Лючии</a:t>
            </a: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Италия, </a:t>
            </a:r>
            <a:r>
              <a:rPr lang="ru-RU" sz="1800" dirty="0" err="1" smtClean="0"/>
              <a:t>Урбино</a:t>
            </a:r>
            <a:r>
              <a:rPr lang="ru-RU" sz="1800" dirty="0" smtClean="0"/>
              <a:t>. Между 1580 и 1590 гг. </a:t>
            </a:r>
            <a:br>
              <a:rPr lang="ru-RU" sz="1800" dirty="0" smtClean="0"/>
            </a:br>
            <a:r>
              <a:rPr lang="ru-RU" sz="1800" dirty="0" smtClean="0"/>
              <a:t>Майолика; полихромная роспись.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4294967295"/>
          </p:nvPr>
        </p:nvSpPr>
        <p:spPr>
          <a:xfrm>
            <a:off x="3347864" y="1556792"/>
            <a:ext cx="5400600" cy="530120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Корпус вазы расписан сценами из жизни святой </a:t>
            </a:r>
            <a:r>
              <a:rPr lang="ru-RU" dirty="0" err="1" smtClean="0"/>
              <a:t>Лючии</a:t>
            </a:r>
            <a:r>
              <a:rPr lang="ru-RU" dirty="0" smtClean="0"/>
              <a:t>, девы-мученицы, жившей в Италии в Сиракузах (ум. 304) в эпоху гонений на христиан при императоре Диоклетиане. На одной стороне вазы святая </a:t>
            </a:r>
            <a:r>
              <a:rPr lang="ru-RU" dirty="0" err="1" smtClean="0"/>
              <a:t>Лючия</a:t>
            </a:r>
            <a:r>
              <a:rPr lang="ru-RU" dirty="0" smtClean="0"/>
              <a:t> раздает милостыню нищим. Согласно легенде, после чудесного исцеления ее матери у гроба святой Агаты, </a:t>
            </a:r>
            <a:r>
              <a:rPr lang="ru-RU" dirty="0" err="1" smtClean="0"/>
              <a:t>Лючия</a:t>
            </a:r>
            <a:r>
              <a:rPr lang="ru-RU" dirty="0" smtClean="0"/>
              <a:t> раздала все свое достояние бедным. Этот поступок вызвал негодование ее жениха, донесшего на нее, как на христианку, судье </a:t>
            </a:r>
            <a:r>
              <a:rPr lang="ru-RU" dirty="0" err="1" smtClean="0"/>
              <a:t>Пасхазии</a:t>
            </a:r>
            <a:r>
              <a:rPr lang="ru-RU" dirty="0" smtClean="0"/>
              <a:t>. </a:t>
            </a:r>
            <a:r>
              <a:rPr lang="ru-RU" dirty="0" err="1" smtClean="0"/>
              <a:t>Лючия</a:t>
            </a:r>
            <a:r>
              <a:rPr lang="ru-RU" dirty="0" smtClean="0"/>
              <a:t>, отказавшаяся отречься от своей веры, была подвергнута жестоким истязаниям, последний удар был нанесен ей мечом в горло.</a:t>
            </a:r>
          </a:p>
          <a:p>
            <a:r>
              <a:rPr lang="ru-RU" dirty="0" smtClean="0"/>
              <a:t>Ручки вазы выполнены в виде крылатых женских фигур, плечики украшены рельефными маскаронами с гирляндами цветов в зубах</a:t>
            </a:r>
            <a:r>
              <a:rPr lang="ru-RU" dirty="0" smtClean="0"/>
              <a:t>. В </a:t>
            </a:r>
            <a:r>
              <a:rPr lang="ru-RU" dirty="0" smtClean="0"/>
              <a:t>декор майолики входят также гротесковые и цветочные орнаменты в концентрических поясах, расположенных на тулове и ножке вазы.</a:t>
            </a:r>
          </a:p>
          <a:p>
            <a:endParaRPr lang="ru-RU" dirty="0"/>
          </a:p>
        </p:txBody>
      </p:sp>
      <p:pic>
        <p:nvPicPr>
          <p:cNvPr id="27650" name="Picture 2" descr="http://www.hermitagemuseum.org/tmplobs/TYKH3_40Z9RP2YT4R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64795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Блюдо 'Архангел Гавриил'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Италия, </a:t>
            </a:r>
            <a:r>
              <a:rPr lang="ru-RU" sz="1800" dirty="0" err="1" smtClean="0"/>
              <a:t>Дерута</a:t>
            </a:r>
            <a:r>
              <a:rPr lang="ru-RU" sz="1800" dirty="0" smtClean="0"/>
              <a:t>. Первая треть 16 в. </a:t>
            </a:r>
            <a:br>
              <a:rPr lang="ru-RU" sz="1800" dirty="0" smtClean="0"/>
            </a:br>
            <a:r>
              <a:rPr lang="ru-RU" sz="1800" dirty="0" smtClean="0"/>
              <a:t>Майолика; полихромная роспись.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4294967295"/>
          </p:nvPr>
        </p:nvSpPr>
        <p:spPr>
          <a:xfrm>
            <a:off x="3851920" y="1556792"/>
            <a:ext cx="4896544" cy="5301207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Роспись с изображением коленопреклоненного архангела Гавриила исполнена мастером из </a:t>
            </a:r>
            <a:r>
              <a:rPr lang="ru-RU" dirty="0" err="1" smtClean="0"/>
              <a:t>Деруты</a:t>
            </a:r>
            <a:r>
              <a:rPr lang="ru-RU" dirty="0" smtClean="0"/>
              <a:t>, городка в </a:t>
            </a:r>
            <a:r>
              <a:rPr lang="ru-RU" dirty="0" err="1" smtClean="0"/>
              <a:t>Умбрии</a:t>
            </a:r>
            <a:r>
              <a:rPr lang="ru-RU" dirty="0" smtClean="0"/>
              <a:t>, вблизи </a:t>
            </a:r>
            <a:r>
              <a:rPr lang="ru-RU" dirty="0" err="1" smtClean="0"/>
              <a:t>Перуджи</a:t>
            </a:r>
            <a:r>
              <a:rPr lang="ru-RU" dirty="0" smtClean="0"/>
              <a:t>. Архангел Гавриил - небесный посланец, возвестивший Деве Марии о том, что Она родит Спасителя человечества. Исполненный грации Гавриил со склоненной головой и соединенными в молитве руками напоминает образы, созданные </a:t>
            </a:r>
            <a:r>
              <a:rPr lang="ru-RU" dirty="0" err="1" smtClean="0"/>
              <a:t>Пинтуриккьо</a:t>
            </a:r>
            <a:r>
              <a:rPr lang="ru-RU" dirty="0" smtClean="0"/>
              <a:t> (</a:t>
            </a:r>
            <a:r>
              <a:rPr lang="ru-RU" dirty="0" err="1" smtClean="0"/>
              <a:t>ок</a:t>
            </a:r>
            <a:r>
              <a:rPr lang="ru-RU" dirty="0" smtClean="0"/>
              <a:t>. 1454-1513), </a:t>
            </a:r>
            <a:r>
              <a:rPr lang="ru-RU" dirty="0" err="1" smtClean="0"/>
              <a:t>умбрийским</a:t>
            </a:r>
            <a:r>
              <a:rPr lang="ru-RU" dirty="0" smtClean="0"/>
              <a:t> художником эпохи Возрождения. Обращение к образцам высокого искусства Ренессанса являлось отличительной особенностью итальянской майолики классического </a:t>
            </a:r>
            <a:r>
              <a:rPr lang="ru-RU" dirty="0" err="1" smtClean="0"/>
              <a:t>периодаXVI</a:t>
            </a:r>
            <a:r>
              <a:rPr lang="ru-RU" dirty="0" smtClean="0"/>
              <a:t> века.</a:t>
            </a:r>
          </a:p>
          <a:p>
            <a:r>
              <a:rPr lang="ru-RU" dirty="0" smtClean="0"/>
              <a:t>В руках архангела Гавриила лилия - символ чистоты и непорочности Богоматери. Роспись обрамляет широкий бордюр, декорированный чешуйчатым и растительным орнаментами. Поверхность чаши отливает золотистым блеском. Такой декоративный эффект достигался при использовании люстра - поливы с окислами металла, наносимой на уже обожженную глазурь, которая после еще одного обжига придавала изделию металлический блеск.</a:t>
            </a:r>
          </a:p>
          <a:p>
            <a:endParaRPr lang="ru-RU" dirty="0"/>
          </a:p>
        </p:txBody>
      </p:sp>
      <p:pic>
        <p:nvPicPr>
          <p:cNvPr id="29698" name="Picture 2" descr="http://www.hermitagemuseum.org/tmplobs/TUF4O2B2WHLHCMX_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44805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Блюдо 'Похищение Елены'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Сервиз </a:t>
            </a:r>
            <a:r>
              <a:rPr lang="ru-RU" sz="1800" dirty="0" err="1" smtClean="0"/>
              <a:t>Гонзага-д'Эсте</a:t>
            </a: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i="1" dirty="0" err="1" smtClean="0"/>
              <a:t>Урбино</a:t>
            </a:r>
            <a:r>
              <a:rPr lang="ru-RU" sz="1800" i="1" dirty="0" smtClean="0"/>
              <a:t>, Никола да.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Италия, </a:t>
            </a:r>
            <a:r>
              <a:rPr lang="ru-RU" sz="1800" dirty="0" err="1" smtClean="0"/>
              <a:t>Урбино</a:t>
            </a:r>
            <a:r>
              <a:rPr lang="ru-RU" sz="1800" dirty="0" smtClean="0"/>
              <a:t>. Около 1519 г. </a:t>
            </a:r>
            <a:br>
              <a:rPr lang="ru-RU" sz="1800" dirty="0" smtClean="0"/>
            </a:br>
            <a:r>
              <a:rPr lang="ru-RU" sz="1800" dirty="0" smtClean="0"/>
              <a:t>Майолика; роспись по белой непрозрачной оловянной глазури. ВСЙ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4294967295"/>
          </p:nvPr>
        </p:nvSpPr>
        <p:spPr>
          <a:xfrm>
            <a:off x="3347864" y="1556792"/>
            <a:ext cx="5400600" cy="5301207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Большое блюдо со сценой "Похищение Елены" входило в парадный сервиз </a:t>
            </a:r>
            <a:r>
              <a:rPr lang="ru-RU" dirty="0" err="1" smtClean="0"/>
              <a:t>Мантуанского</a:t>
            </a:r>
            <a:r>
              <a:rPr lang="ru-RU" dirty="0" smtClean="0"/>
              <a:t> герцога </a:t>
            </a:r>
            <a:r>
              <a:rPr lang="ru-RU" dirty="0" err="1" smtClean="0"/>
              <a:t>Франческо</a:t>
            </a:r>
            <a:r>
              <a:rPr lang="ru-RU" dirty="0" smtClean="0"/>
              <a:t> </a:t>
            </a:r>
            <a:r>
              <a:rPr lang="ru-RU" dirty="0" err="1" smtClean="0"/>
              <a:t>Гонзага</a:t>
            </a:r>
            <a:r>
              <a:rPr lang="ru-RU" dirty="0" smtClean="0"/>
              <a:t> и его жены, Изабеллы </a:t>
            </a:r>
            <a:r>
              <a:rPr lang="ru-RU" dirty="0" err="1" smtClean="0"/>
              <a:t>д'Эсте</a:t>
            </a:r>
            <a:r>
              <a:rPr lang="ru-RU" dirty="0" smtClean="0"/>
              <a:t>, известной своим покровительством художникам. На дне блюда - два амура, держащие щит с гербом герцогов </a:t>
            </a:r>
            <a:r>
              <a:rPr lang="ru-RU" dirty="0" err="1" smtClean="0"/>
              <a:t>Мантуанских</a:t>
            </a:r>
            <a:r>
              <a:rPr lang="ru-RU" dirty="0" smtClean="0"/>
              <a:t>, внизу на ленте девиз </a:t>
            </a:r>
            <a:r>
              <a:rPr lang="ru-RU" dirty="0" err="1" smtClean="0"/>
              <a:t>д'Эсте</a:t>
            </a:r>
            <a:r>
              <a:rPr lang="ru-RU" dirty="0" smtClean="0"/>
              <a:t> "Ни надежды, ни страха". </a:t>
            </a:r>
          </a:p>
          <a:p>
            <a:r>
              <a:rPr lang="ru-RU" dirty="0" smtClean="0"/>
              <a:t>Изображение с гербом отделено от борта кольцом с тончайшим кружевным орнаментом, исполненным</a:t>
            </a:r>
            <a:r>
              <a:rPr lang="ru-RU" i="1" dirty="0" smtClean="0"/>
              <a:t> </a:t>
            </a:r>
            <a:r>
              <a:rPr lang="ru-RU" dirty="0" smtClean="0"/>
              <a:t> "белым по белому" (ит. </a:t>
            </a:r>
            <a:r>
              <a:rPr lang="ru-RU" i="1" dirty="0" err="1" smtClean="0"/>
              <a:t>biancosopra</a:t>
            </a:r>
            <a:r>
              <a:rPr lang="ru-RU" i="1" dirty="0" smtClean="0"/>
              <a:t> </a:t>
            </a:r>
            <a:r>
              <a:rPr lang="ru-RU" i="1" dirty="0" err="1" smtClean="0"/>
              <a:t>bianco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Борт украшает сюжетная многофигурная роспись </a:t>
            </a:r>
            <a:r>
              <a:rPr lang="ru-RU" i="1" dirty="0" err="1" smtClean="0"/>
              <a:t>istoriato</a:t>
            </a:r>
            <a:r>
              <a:rPr lang="ru-RU" dirty="0" smtClean="0"/>
              <a:t>(история), исполненная по гравюре с композиции Рафаэля"Похищение Елены". </a:t>
            </a:r>
          </a:p>
          <a:p>
            <a:r>
              <a:rPr lang="ru-RU" dirty="0" smtClean="0"/>
              <a:t>В греческой мифологии Елена, жена </a:t>
            </a:r>
            <a:r>
              <a:rPr lang="ru-RU" dirty="0" err="1" smtClean="0"/>
              <a:t>Менелая</a:t>
            </a:r>
            <a:r>
              <a:rPr lang="ru-RU" dirty="0" smtClean="0"/>
              <a:t>, царя Спарты, называлась прекраснейшей из земных женщин.</a:t>
            </a:r>
          </a:p>
          <a:p>
            <a:r>
              <a:rPr lang="ru-RU" dirty="0" smtClean="0"/>
              <a:t>Влюбленный в Елену троянский принц Парис похитил ее и по морю доставил в Трою. </a:t>
            </a:r>
          </a:p>
          <a:p>
            <a:r>
              <a:rPr lang="ru-RU" dirty="0" smtClean="0"/>
              <a:t>Чтобы возвратить жену и отомстить за ее похищение, </a:t>
            </a:r>
            <a:r>
              <a:rPr lang="ru-RU" dirty="0" err="1" smtClean="0"/>
              <a:t>Менелай</a:t>
            </a:r>
            <a:r>
              <a:rPr lang="ru-RU" dirty="0" smtClean="0"/>
              <a:t> собрал в поход греческих царей и героев. Так началась Троянская война. </a:t>
            </a:r>
          </a:p>
          <a:p>
            <a:r>
              <a:rPr lang="ru-RU" dirty="0" smtClean="0"/>
              <a:t>Роспись изображает Париса, увлекающего на корабль сопротивляющуюся Елену. </a:t>
            </a:r>
          </a:p>
          <a:p>
            <a:r>
              <a:rPr lang="ru-RU" dirty="0" smtClean="0"/>
              <a:t>На берегу, на фоне античного здания и голубых скал идет битва греков с троянцами. </a:t>
            </a:r>
          </a:p>
          <a:p>
            <a:r>
              <a:rPr lang="ru-RU" dirty="0" smtClean="0"/>
              <a:t>В гавани - подплывающие к берегу </a:t>
            </a:r>
            <a:r>
              <a:rPr lang="ru-RU" dirty="0" err="1" smtClean="0"/>
              <a:t>троянскиекорабли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Блюдо расписано крупнейшим мастером итальянской майолики первой трети XVI века Никола да </a:t>
            </a:r>
            <a:r>
              <a:rPr lang="ru-RU" dirty="0" err="1" smtClean="0"/>
              <a:t>Урбино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начала XVI века майолика начинает играть видную роль в убранстве итальянских домов. Майоликовые сервизы, считавшиеся предметом роскоши, выставлялись в парадных залах наряду с серебром в буфетах с открытыми полками - </a:t>
            </a:r>
            <a:r>
              <a:rPr lang="ru-RU" dirty="0" err="1" smtClean="0"/>
              <a:t>креденца</a:t>
            </a:r>
            <a:r>
              <a:rPr lang="ru-RU" dirty="0" smtClean="0"/>
              <a:t> (</a:t>
            </a:r>
            <a:r>
              <a:rPr lang="ru-RU" i="1" dirty="0" err="1" smtClean="0"/>
              <a:t>credenza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Изабелла </a:t>
            </a:r>
            <a:r>
              <a:rPr lang="ru-RU" dirty="0" err="1" smtClean="0"/>
              <a:t>д'Эсте</a:t>
            </a:r>
            <a:r>
              <a:rPr lang="ru-RU" dirty="0" smtClean="0"/>
              <a:t> </a:t>
            </a:r>
            <a:r>
              <a:rPr lang="ru-RU" dirty="0" err="1" smtClean="0"/>
              <a:t>ипользовала</a:t>
            </a:r>
            <a:r>
              <a:rPr lang="ru-RU" dirty="0" smtClean="0"/>
              <a:t> этот сервиз на загородной вилле.</a:t>
            </a:r>
          </a:p>
          <a:p>
            <a:endParaRPr lang="ru-RU" dirty="0"/>
          </a:p>
        </p:txBody>
      </p:sp>
      <p:pic>
        <p:nvPicPr>
          <p:cNvPr id="30722" name="Picture 2" descr="http://www.hermitagemuseum.org/tmplobs/YJ75QMA_40MV4PLA2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18135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8352928" cy="49685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В средние века в Европе происходили бурные перемены в экономической, общественной и религиозной сферах жизни, что не могло не повлечь за собой перемен в искусстве. </a:t>
            </a:r>
          </a:p>
          <a:p>
            <a:endParaRPr lang="ru-RU" dirty="0" smtClean="0"/>
          </a:p>
          <a:p>
            <a:r>
              <a:rPr lang="ru-RU" dirty="0" smtClean="0"/>
              <a:t>Во всякое время перемен человек пытается заново переосмыслить окружающий мир, идет мучительный процесс «переоценки всех ценностей», пользуясь крылатым выражением Ф. Ницше.</a:t>
            </a:r>
          </a:p>
          <a:p>
            <a:endParaRPr lang="ru-RU" dirty="0" smtClean="0"/>
          </a:p>
          <a:p>
            <a:r>
              <a:rPr lang="ru-RU" dirty="0" smtClean="0"/>
              <a:t>Эти искания прежде всего и выразительнее всего проявляются в творчестве людей искусства, которые, как тончайшие камертоны, входят в резонанс с зыбким окружающим миром и вплетают симфонию чувств в свои произведения.</a:t>
            </a:r>
          </a:p>
          <a:p>
            <a:endParaRPr lang="ru-RU" dirty="0" smtClean="0"/>
          </a:p>
          <a:p>
            <a:r>
              <a:rPr lang="ru-RU" dirty="0" smtClean="0"/>
              <a:t>Так, в средние века средоточием подобных перемен стали Италия, Германия, Нидерланды и Франция.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91288"/>
          </a:xfrm>
        </p:spPr>
        <p:txBody>
          <a:bodyPr>
            <a:normAutofit/>
          </a:bodyPr>
          <a:lstStyle/>
          <a:p>
            <a:r>
              <a:rPr lang="ru-RU" dirty="0" smtClean="0"/>
              <a:t>Периоды эпохи Возрождения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Возрождение делят на 4 этапа: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Проторенессанс (2-я половина XIII века — XIV век)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Раннее Возрождение (начало XV века — конец XV века)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Высокое Возрождение (конец XV — первые 20 лет XVI века)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Позднее Возрождение (середина XVI — 90-е годы XVI века)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/>
          <a:lstStyle/>
          <a:p>
            <a:r>
              <a:rPr lang="ru-RU" dirty="0" smtClean="0"/>
              <a:t>Итальянское Возрождение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640960" cy="54452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Итальянское Возрождение представляет собой не одно </a:t>
            </a:r>
            <a:r>
              <a:rPr lang="ru-RU" dirty="0" err="1" smtClean="0"/>
              <a:t>общеитальянское</a:t>
            </a:r>
            <a:r>
              <a:rPr lang="ru-RU" dirty="0" smtClean="0"/>
              <a:t>  движение, а ряд либо одновременных, либо чередующихся движений в разных центрах Италии. </a:t>
            </a:r>
          </a:p>
          <a:p>
            <a:endParaRPr lang="ru-RU" dirty="0" smtClean="0"/>
          </a:p>
          <a:p>
            <a:r>
              <a:rPr lang="ru-RU" dirty="0" smtClean="0"/>
              <a:t>Раздробленность Италии служила здесь не последней причиной. </a:t>
            </a:r>
          </a:p>
          <a:p>
            <a:endParaRPr lang="ru-RU" dirty="0" smtClean="0"/>
          </a:p>
          <a:p>
            <a:r>
              <a:rPr lang="ru-RU" dirty="0" smtClean="0"/>
              <a:t>Наиболее полно черты Возрождения проявились во Флоренции, Риме. </a:t>
            </a:r>
          </a:p>
          <a:p>
            <a:endParaRPr lang="ru-RU" dirty="0" smtClean="0"/>
          </a:p>
          <a:p>
            <a:r>
              <a:rPr lang="ru-RU" dirty="0" smtClean="0"/>
              <a:t>Милан, Неаполь и Венеция также пережили эту эпоху, но не столь интенсивно, как Флоренция.</a:t>
            </a:r>
          </a:p>
          <a:p>
            <a:endParaRPr lang="ru-RU" dirty="0" smtClean="0"/>
          </a:p>
          <a:p>
            <a:r>
              <a:rPr lang="ru-RU" dirty="0" smtClean="0"/>
              <a:t>Термин «</a:t>
            </a:r>
            <a:r>
              <a:rPr lang="ru-RU" dirty="0" err="1" smtClean="0"/>
              <a:t>Renissance</a:t>
            </a:r>
            <a:r>
              <a:rPr lang="ru-RU" dirty="0" smtClean="0"/>
              <a:t>» (Возрождение) был введен мыслителем и художником самой эпохи </a:t>
            </a:r>
            <a:r>
              <a:rPr lang="ru-RU" dirty="0" err="1" smtClean="0"/>
              <a:t>Джорджо</a:t>
            </a:r>
            <a:r>
              <a:rPr lang="ru-RU" dirty="0" smtClean="0"/>
              <a:t> Вазари («Жизнеописание знаменитых живописцев, ваятелей и зодчих»). </a:t>
            </a:r>
          </a:p>
          <a:p>
            <a:endParaRPr lang="ru-RU" dirty="0" smtClean="0"/>
          </a:p>
          <a:p>
            <a:r>
              <a:rPr lang="ru-RU" dirty="0" smtClean="0"/>
              <a:t>Так он назвал время с 1250 по 1550 гг. </a:t>
            </a:r>
          </a:p>
          <a:p>
            <a:endParaRPr lang="ru-RU" dirty="0" smtClean="0"/>
          </a:p>
          <a:p>
            <a:r>
              <a:rPr lang="ru-RU" dirty="0" smtClean="0"/>
              <a:t>С его точки зрения это было время </a:t>
            </a:r>
            <a:r>
              <a:rPr lang="ru-RU" b="1" dirty="0" smtClean="0"/>
              <a:t>возрождения античности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Для Вазари античность</a:t>
            </a:r>
            <a:r>
              <a:rPr lang="ru-RU" b="1" dirty="0" smtClean="0"/>
              <a:t> </a:t>
            </a:r>
            <a:r>
              <a:rPr lang="ru-RU" dirty="0" smtClean="0"/>
              <a:t>предстает идеальным образом.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548680"/>
            <a:ext cx="8568952" cy="63093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дальнейшем содержание термина эволюционировало. Возрождение стало означать эмансипацию науки и искусства от богословия, охлаждение к христианской этике, зарождение национальных литератур, стремление человека к свободе от ограничений католической церкви. </a:t>
            </a:r>
          </a:p>
          <a:p>
            <a:endParaRPr lang="ru-RU" dirty="0" smtClean="0"/>
          </a:p>
          <a:p>
            <a:r>
              <a:rPr lang="ru-RU" dirty="0" smtClean="0"/>
              <a:t>То есть Возрождение, в сущности, стало означать гуманизм.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Почему в культуре и эстетике Возрождения присутствовала такая четкая ориентация на человека? </a:t>
            </a:r>
          </a:p>
          <a:p>
            <a:endParaRPr lang="ru-RU" dirty="0" smtClean="0"/>
          </a:p>
          <a:p>
            <a:r>
              <a:rPr lang="ru-RU" dirty="0" smtClean="0"/>
              <a:t>С социологической точки зрения причиной независимости человека, его растущего самоутверждения стала городская культура. </a:t>
            </a:r>
          </a:p>
          <a:p>
            <a:endParaRPr lang="ru-RU" dirty="0" smtClean="0"/>
          </a:p>
          <a:p>
            <a:r>
              <a:rPr lang="ru-RU" dirty="0" smtClean="0"/>
              <a:t>В городе более чем где-либо человек открывал достоинства нормальной, обычной жизни.</a:t>
            </a:r>
          </a:p>
          <a:p>
            <a:endParaRPr lang="ru-RU" dirty="0" smtClean="0"/>
          </a:p>
          <a:p>
            <a:r>
              <a:rPr lang="ru-RU" dirty="0" smtClean="0"/>
              <a:t>Это происходило потому, что горожане были более независимыми людьми, чем крестьяне. </a:t>
            </a:r>
          </a:p>
          <a:p>
            <a:endParaRPr lang="ru-RU" dirty="0" smtClean="0"/>
          </a:p>
          <a:p>
            <a:r>
              <a:rPr lang="ru-RU" dirty="0" smtClean="0"/>
              <a:t>Первоначально города населяли подлинные умельцы, мастера, ведь они, покинув крестьянское хозяйство, рассчитывали прожить только своим ремесленным мастерством. </a:t>
            </a:r>
          </a:p>
          <a:p>
            <a:endParaRPr lang="ru-RU" dirty="0" smtClean="0"/>
          </a:p>
          <a:p>
            <a:r>
              <a:rPr lang="ru-RU" dirty="0" smtClean="0"/>
              <a:t>Пополняли число городских жителей и люди предприимчивые.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Реальные обстоятельства заставляли их полагаться только на самих себя, формировали новое отношение к жизни.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Эрмитаже хранится первоклассная коллекция итальянской майолики эпохи Возрождения.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Это собрание сопоставимо с лучшими коллекциями Европы и характеризует основные этапы развития и центры керамического производства </a:t>
            </a:r>
            <a:r>
              <a:rPr lang="ru-RU" dirty="0" err="1" smtClean="0"/>
              <a:t>ИталииXV-XVI</a:t>
            </a:r>
            <a:r>
              <a:rPr lang="ru-RU" dirty="0" smtClean="0"/>
              <a:t> веков.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Ваза аптечная с изображением орла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Италия, Флоренция. Между 1425 - 1450 гг. </a:t>
            </a:r>
            <a:br>
              <a:rPr lang="ru-RU" sz="1800" dirty="0" smtClean="0"/>
            </a:br>
            <a:r>
              <a:rPr lang="ru-RU" sz="1800" dirty="0" smtClean="0"/>
              <a:t>Майолика; роспись по белой непрозрачной оловянной глазури.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4294967295"/>
          </p:nvPr>
        </p:nvSpPr>
        <p:spPr>
          <a:xfrm>
            <a:off x="3851920" y="1556792"/>
            <a:ext cx="5112568" cy="5301207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Аптечная ваза</a:t>
            </a:r>
            <a:r>
              <a:rPr lang="ru-RU" b="1" dirty="0" smtClean="0"/>
              <a:t> </a:t>
            </a:r>
            <a:r>
              <a:rPr lang="ru-RU" dirty="0" smtClean="0"/>
              <a:t>округлой формы с изображением геральдического орла в</a:t>
            </a:r>
            <a:r>
              <a:rPr lang="ru-RU" i="1" dirty="0" smtClean="0"/>
              <a:t> </a:t>
            </a:r>
            <a:r>
              <a:rPr lang="ru-RU" dirty="0" smtClean="0"/>
              <a:t>окружении орнамента из листьев дуба принадлежит к так называемому "синему семейству" - редкой группе флорентийской майолики второй четверти </a:t>
            </a:r>
            <a:r>
              <a:rPr lang="ru-RU" dirty="0" err="1" smtClean="0"/>
              <a:t>XVвека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Роспись синим кобальтом, как и увлечение стилизованными узорными мотивами и изображение птицы, восходят к испано-мавританской керамике, оказавшей большое влияние на раннюю итальянскую майолику.</a:t>
            </a:r>
          </a:p>
          <a:p>
            <a:r>
              <a:rPr lang="ru-RU" dirty="0" smtClean="0"/>
              <a:t>Главными заказчиками таких аптечных сосудов являлись госпитали Флоренции. </a:t>
            </a:r>
          </a:p>
          <a:p>
            <a:r>
              <a:rPr lang="ru-RU" dirty="0" smtClean="0"/>
              <a:t>Данная ваза исполнена по заказу флорентийского госпиталя Санта Мария </a:t>
            </a:r>
            <a:r>
              <a:rPr lang="ru-RU" dirty="0" err="1" smtClean="0"/>
              <a:t>Нуова</a:t>
            </a:r>
            <a:r>
              <a:rPr lang="ru-RU" dirty="0" smtClean="0"/>
              <a:t>, о чем свидетельствует помещенный на ее ручке костыль - эмблема этого учреждения. </a:t>
            </a:r>
          </a:p>
          <a:p>
            <a:r>
              <a:rPr lang="ru-RU" dirty="0" smtClean="0"/>
              <a:t>Аптечная посуда составляет значительную группу произведений итальянской майолики. </a:t>
            </a:r>
          </a:p>
          <a:p>
            <a:r>
              <a:rPr lang="ru-RU" dirty="0" smtClean="0"/>
              <a:t>Спрос на эту продукцию возрос со второй половины </a:t>
            </a:r>
            <a:r>
              <a:rPr lang="ru-RU" dirty="0" err="1" smtClean="0"/>
              <a:t>XIVвека</a:t>
            </a:r>
            <a:r>
              <a:rPr lang="ru-RU" dirty="0" smtClean="0"/>
              <a:t>, когда после обрушившейся на Европу эпидемии чумы при больших монастырях Италии стали устраивать госпитали с аптеками, служившими одновременно приемными покоями для больных. </a:t>
            </a:r>
          </a:p>
          <a:p>
            <a:r>
              <a:rPr lang="ru-RU" dirty="0" smtClean="0"/>
              <a:t>Художественная посуда для хранения лекарств составляла их главное убранство.</a:t>
            </a:r>
          </a:p>
          <a:p>
            <a:endParaRPr lang="ru-RU" dirty="0"/>
          </a:p>
        </p:txBody>
      </p:sp>
      <p:pic>
        <p:nvPicPr>
          <p:cNvPr id="15362" name="Picture 2" descr="http://www.hermitagemuseum.org/tmplobs/V$51R7K6UU1MI_234J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52425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Чаша с изображением Афины и растительного орнамента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Италия, Фаэнца. Между 1535 - 1540 гг. </a:t>
            </a:r>
            <a:br>
              <a:rPr lang="ru-RU" sz="1800" dirty="0" smtClean="0"/>
            </a:br>
            <a:r>
              <a:rPr lang="ru-RU" sz="1800" dirty="0" smtClean="0"/>
              <a:t>Майолика; роспись по белой непрозрачной оловянной глазури. 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4294967295"/>
          </p:nvPr>
        </p:nvSpPr>
        <p:spPr>
          <a:xfrm>
            <a:off x="3851920" y="1412776"/>
            <a:ext cx="5112568" cy="544522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Чаша с изображением античной богини Афины на фоне пейзажа с морским побережьем создана мастером из Фаэнцы. </a:t>
            </a:r>
          </a:p>
          <a:p>
            <a:r>
              <a:rPr lang="ru-RU" dirty="0" smtClean="0"/>
              <a:t>Композиция на дне чаши исполнена по голубому фону; на глубокую темно-синюю основу нанесен орнамент, украшающий рельефные борта. </a:t>
            </a:r>
          </a:p>
          <a:p>
            <a:r>
              <a:rPr lang="ru-RU" dirty="0" smtClean="0"/>
              <a:t>Роспись по синему фону, придающая майоликам более темный колорит, впервые была применена в мастерских Фаэнцы. </a:t>
            </a:r>
          </a:p>
          <a:p>
            <a:r>
              <a:rPr lang="ru-RU" dirty="0" smtClean="0"/>
              <a:t>Тонко исполненный орнамент полей составлен из завитков аканта, головок херувимов и побегов, заканчивающихся фигурками дельфинов.</a:t>
            </a:r>
          </a:p>
          <a:p>
            <a:r>
              <a:rPr lang="ru-RU" dirty="0" smtClean="0"/>
              <a:t>Гротесковый орнамент покрывает сегменты, лучеобразно расходящиеся от центра блюда; такое распределение узора называется </a:t>
            </a:r>
            <a:r>
              <a:rPr lang="ru-RU" dirty="0" err="1" smtClean="0"/>
              <a:t>a</a:t>
            </a:r>
            <a:r>
              <a:rPr lang="ru-RU" dirty="0" smtClean="0"/>
              <a:t> </a:t>
            </a:r>
            <a:r>
              <a:rPr lang="ru-RU" i="1" dirty="0" err="1" smtClean="0"/>
              <a:t>quartieri</a:t>
            </a:r>
            <a:r>
              <a:rPr lang="ru-RU" dirty="0" smtClean="0"/>
              <a:t> (в четырех секторах). </a:t>
            </a:r>
          </a:p>
          <a:p>
            <a:r>
              <a:rPr lang="ru-RU" dirty="0" smtClean="0"/>
              <a:t>Обращение к античной мифологии и декору говорит о включении </a:t>
            </a:r>
            <a:r>
              <a:rPr lang="ru-RU" dirty="0" err="1" smtClean="0"/>
              <a:t>мастеров-керамистов</a:t>
            </a:r>
            <a:r>
              <a:rPr lang="ru-RU" dirty="0" smtClean="0"/>
              <a:t> в круг гуманистических интересов эпохи Возрождения и связи прикладного искусства с достижениями живописи, графики, скульптуры того времени.</a:t>
            </a:r>
          </a:p>
          <a:p>
            <a:r>
              <a:rPr lang="ru-RU" dirty="0" smtClean="0"/>
              <a:t>Производство керамики в Фаэнце известно с XII века</a:t>
            </a:r>
            <a:r>
              <a:rPr lang="ru-RU" i="1" dirty="0" smtClean="0"/>
              <a:t>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В конце XV- начале XVI века оно было одним из самых значительных в Италии. </a:t>
            </a:r>
          </a:p>
          <a:p>
            <a:r>
              <a:rPr lang="ru-RU" dirty="0" smtClean="0"/>
              <a:t>От названия этого города происходит слово "фаянс", ставшее в Европе в последующих веках нарицательным для глазурованной посуды вообще.</a:t>
            </a:r>
          </a:p>
          <a:p>
            <a:endParaRPr lang="ru-RU" dirty="0"/>
          </a:p>
        </p:txBody>
      </p:sp>
      <p:pic>
        <p:nvPicPr>
          <p:cNvPr id="20482" name="Picture 2" descr="http://www.hermitagemuseum.org/tmplobs/B22DK2KVROXIE6U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704939" cy="3741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Чаша (</a:t>
            </a:r>
            <a:r>
              <a:rPr lang="ru-RU" sz="1800" b="1" dirty="0" err="1" smtClean="0"/>
              <a:t>Coppa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Amatoria</a:t>
            </a:r>
            <a:r>
              <a:rPr lang="ru-RU" sz="1800" b="1" dirty="0" smtClean="0"/>
              <a:t>) с </a:t>
            </a:r>
            <a:r>
              <a:rPr lang="ru-RU" sz="1800" b="1" dirty="0" err="1" smtClean="0"/>
              <a:t>погрудным</a:t>
            </a:r>
            <a:r>
              <a:rPr lang="ru-RU" sz="1800" b="1" dirty="0" smtClean="0"/>
              <a:t> изображением молодой женщины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Италия, </a:t>
            </a:r>
            <a:r>
              <a:rPr lang="ru-RU" sz="1800" dirty="0" err="1" smtClean="0"/>
              <a:t>Кастель</a:t>
            </a:r>
            <a:r>
              <a:rPr lang="ru-RU" sz="1800" dirty="0" smtClean="0"/>
              <a:t> </a:t>
            </a:r>
            <a:r>
              <a:rPr lang="ru-RU" sz="1800" dirty="0" err="1" smtClean="0"/>
              <a:t>Дуранте</a:t>
            </a:r>
            <a:r>
              <a:rPr lang="ru-RU" sz="1800" dirty="0" smtClean="0"/>
              <a:t>. Между 1535 - 1540 гг. </a:t>
            </a:r>
            <a:br>
              <a:rPr lang="ru-RU" sz="1800" dirty="0" smtClean="0"/>
            </a:br>
            <a:r>
              <a:rPr lang="ru-RU" sz="1800" dirty="0" smtClean="0"/>
              <a:t>Майолика; роспись по белой непрозрачной оловянной глазури.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4294967295"/>
          </p:nvPr>
        </p:nvSpPr>
        <p:spPr>
          <a:xfrm>
            <a:off x="3779912" y="1484784"/>
            <a:ext cx="5184576" cy="554461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Чаша принадлежит к серии знаменитых "блюд влюбленных"(ит. </a:t>
            </a:r>
            <a:r>
              <a:rPr lang="ru-RU" i="1" dirty="0" err="1" smtClean="0"/>
              <a:t>Coppе</a:t>
            </a:r>
            <a:r>
              <a:rPr lang="ru-RU" i="1" dirty="0" smtClean="0"/>
              <a:t> </a:t>
            </a:r>
            <a:r>
              <a:rPr lang="ru-RU" i="1" dirty="0" err="1" smtClean="0"/>
              <a:t>Amatoria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На майоликовых чашах, тарелках и флягах такого типа изображались красавицы и развевающиеся бандероли с женскими именами и различными эпитетами, например,</a:t>
            </a:r>
            <a:r>
              <a:rPr lang="ru-RU" i="1" dirty="0" smtClean="0"/>
              <a:t> </a:t>
            </a:r>
            <a:r>
              <a:rPr lang="ru-RU" i="1" dirty="0" err="1" smtClean="0"/>
              <a:t>bella</a:t>
            </a:r>
            <a:r>
              <a:rPr lang="ru-RU" dirty="0" smtClean="0"/>
              <a:t> (прекрасная) </a:t>
            </a:r>
            <a:r>
              <a:rPr lang="ru-RU" dirty="0" err="1" smtClean="0"/>
              <a:t>и</a:t>
            </a:r>
            <a:r>
              <a:rPr lang="ru-RU" i="1" dirty="0" err="1" smtClean="0"/>
              <a:t>graziosa</a:t>
            </a:r>
            <a:r>
              <a:rPr lang="ru-RU" dirty="0" smtClean="0"/>
              <a:t> (очаровательная). </a:t>
            </a:r>
          </a:p>
          <a:p>
            <a:r>
              <a:rPr lang="ru-RU" dirty="0" smtClean="0"/>
              <a:t>В XV-XVI веках эти блюда служили для подношения возлюбленным.</a:t>
            </a:r>
          </a:p>
          <a:p>
            <a:r>
              <a:rPr lang="ru-RU" dirty="0" smtClean="0"/>
              <a:t>На чаше изображена молодая женщина в тюрбане, одетая в сорочку с вышитым воротником и платье с глубоким вырезом.</a:t>
            </a:r>
          </a:p>
          <a:p>
            <a:r>
              <a:rPr lang="ru-RU" dirty="0" smtClean="0"/>
              <a:t> На бандероли надпись: </a:t>
            </a:r>
            <a:r>
              <a:rPr lang="ru-RU" i="1" dirty="0" smtClean="0"/>
              <a:t>DI LETICIA BELLA</a:t>
            </a:r>
            <a:r>
              <a:rPr lang="ru-RU" dirty="0" smtClean="0"/>
              <a:t>(</a:t>
            </a:r>
            <a:r>
              <a:rPr lang="ru-RU" dirty="0" err="1" smtClean="0"/>
              <a:t>Летиция</a:t>
            </a:r>
            <a:r>
              <a:rPr lang="ru-RU" dirty="0" smtClean="0"/>
              <a:t> прекрасная). </a:t>
            </a:r>
          </a:p>
          <a:p>
            <a:r>
              <a:rPr lang="ru-RU" dirty="0" smtClean="0"/>
              <a:t>Ленты-бандероли таких декоративных чаш украшались распространенными женскими именами. </a:t>
            </a:r>
          </a:p>
          <a:p>
            <a:r>
              <a:rPr lang="ru-RU" dirty="0" smtClean="0"/>
              <a:t>Лица молодых дам лишены портретных черт; ценность изделия заключалась в том, что на нем стояло имя избранницы.</a:t>
            </a:r>
          </a:p>
          <a:p>
            <a:r>
              <a:rPr lang="ru-RU" dirty="0" smtClean="0"/>
              <a:t>Поверхность чаши отливает золотым металлическим блеском. </a:t>
            </a:r>
          </a:p>
          <a:p>
            <a:r>
              <a:rPr lang="ru-RU" dirty="0" smtClean="0"/>
              <a:t>Такой декоративный эффект достигался при использовании люстра - поливы с окислами металла, наносимой на уже обожженную глазурь, после чего следовал окончательный обжиг керамики.</a:t>
            </a:r>
          </a:p>
          <a:p>
            <a:r>
              <a:rPr lang="ru-RU" dirty="0" err="1" smtClean="0"/>
              <a:t>Кастель</a:t>
            </a:r>
            <a:r>
              <a:rPr lang="ru-RU" dirty="0" smtClean="0"/>
              <a:t> </a:t>
            </a:r>
            <a:r>
              <a:rPr lang="ru-RU" dirty="0" err="1" smtClean="0"/>
              <a:t>Дуранте</a:t>
            </a:r>
            <a:r>
              <a:rPr lang="ru-RU" dirty="0" smtClean="0"/>
              <a:t> (городок в герцогстве </a:t>
            </a:r>
            <a:r>
              <a:rPr lang="ru-RU" dirty="0" err="1" smtClean="0"/>
              <a:t>Урбино</a:t>
            </a:r>
            <a:r>
              <a:rPr lang="ru-RU" dirty="0" smtClean="0"/>
              <a:t>) являлся местом изготовления "блюд влюбленных", которые составляли, вероятно, значительную часть продукции этого центра.</a:t>
            </a:r>
            <a:endParaRPr lang="ru-RU" dirty="0"/>
          </a:p>
        </p:txBody>
      </p:sp>
      <p:pic>
        <p:nvPicPr>
          <p:cNvPr id="23554" name="Picture 2" descr="http://www.hermitagemuseum.org/tmplobs/HU0KKUOWJCQB_23ZP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60045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367</TotalTime>
  <Words>757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Декоративно-прикладное исскуство эпохи Возрождения в коллекции Эрмитажа</vt:lpstr>
      <vt:lpstr>Введение</vt:lpstr>
      <vt:lpstr>Периоды эпохи Возрождения </vt:lpstr>
      <vt:lpstr>Итальянское Возрождение</vt:lpstr>
      <vt:lpstr>Слайд 5</vt:lpstr>
      <vt:lpstr>Слайд 6</vt:lpstr>
      <vt:lpstr>Ваза аптечная с изображением орла  Италия, Флоренция. Между 1425 - 1450 гг.  Майолика; роспись по белой непрозрачной оловянной глазури.</vt:lpstr>
      <vt:lpstr>Чаша с изображением Афины и растительного орнамента Италия, Фаэнца. Между 1535 - 1540 гг.  Майолика; роспись по белой непрозрачной оловянной глазури. </vt:lpstr>
      <vt:lpstr>Чаша (Coppa Amatoria) с погрудным изображением молодой женщины  Италия, Кастель Дуранте. Между 1535 - 1540 гг.  Майолика; роспись по белой непрозрачной оловянной глазури.</vt:lpstr>
      <vt:lpstr>Тарелка 'Св. Иероним'  Авелли, Франческо Ксанто.  Италия, Урбино, Губбио. 1531 г.  Майолика; роспись по белой непрозрачной оловянной глазури, люстр. </vt:lpstr>
      <vt:lpstr>Альбарелло (аптечный сосуд) с изображением женщины  Италия, Дерута. Около 1500 г.  Майолика; роспись по белой непрозрачной оловянной глазури. </vt:lpstr>
      <vt:lpstr>Блюдо 'Иисус Навин останавливает солнце'  Мастерская Орацио Фонтана  Италия, Урбино. Между 1560 - 1580 гг.  Майолика; роспись по белой непрозрачной оловянной глазури. </vt:lpstr>
      <vt:lpstr>Ваза с гербом кардинала Фарнезе, маскаронами и арабесками  Италия, Кастелли (Абруццо). Последняя четверть 16 в.  Майолика; полихромная роспись. </vt:lpstr>
      <vt:lpstr>Чаша 'Король на троне'  Урбино, Никола да.  Италия, Урбино. 1521 г.  Майолика; роспись по белой непрозрачной оловянной глазури.</vt:lpstr>
      <vt:lpstr>Холодильник для вина  Мастерская Орацио Фонтана  Италия, Урбино. Между 1565 и 1570 гг.  Майолика; полихромная роспись.</vt:lpstr>
      <vt:lpstr>Ваза с изображением сцен из жизни святой Лючии  Италия, Урбино. Между 1580 и 1590 гг.  Майолика; полихромная роспись.</vt:lpstr>
      <vt:lpstr>Блюдо 'Архангел Гавриил'  Италия, Дерута. Первая треть 16 в.  Майолика; полихромная роспись.</vt:lpstr>
      <vt:lpstr>Блюдо 'Похищение Елены'  Сервиз Гонзага-д'Эсте  Урбино, Никола да.  Италия, Урбино. Около 1519 г.  Майолика; роспись по белой непрозрачной оловянной глазури. ВСЙ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Декоративно-прикладное исскуство эпохи Возрождения в коллекции Эрмитажа</dc:title>
  <dc:creator>1</dc:creator>
  <cp:lastModifiedBy>Sveta</cp:lastModifiedBy>
  <cp:revision>42</cp:revision>
  <dcterms:created xsi:type="dcterms:W3CDTF">2013-01-06T14:04:24Z</dcterms:created>
  <dcterms:modified xsi:type="dcterms:W3CDTF">2013-01-13T08:43:31Z</dcterms:modified>
</cp:coreProperties>
</file>