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7740F8-3CFE-4179-8105-1B2075F39D92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27E534-40BB-4342-AB21-EDE72E7C5C5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740F8-3CFE-4179-8105-1B2075F39D92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7E534-40BB-4342-AB21-EDE72E7C5C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D7740F8-3CFE-4179-8105-1B2075F39D92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27E534-40BB-4342-AB21-EDE72E7C5C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740F8-3CFE-4179-8105-1B2075F39D92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7E534-40BB-4342-AB21-EDE72E7C5C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7740F8-3CFE-4179-8105-1B2075F39D92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D27E534-40BB-4342-AB21-EDE72E7C5C5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740F8-3CFE-4179-8105-1B2075F39D92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7E534-40BB-4342-AB21-EDE72E7C5C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740F8-3CFE-4179-8105-1B2075F39D92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7E534-40BB-4342-AB21-EDE72E7C5C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740F8-3CFE-4179-8105-1B2075F39D92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7E534-40BB-4342-AB21-EDE72E7C5C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7740F8-3CFE-4179-8105-1B2075F39D92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7E534-40BB-4342-AB21-EDE72E7C5C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740F8-3CFE-4179-8105-1B2075F39D92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7E534-40BB-4342-AB21-EDE72E7C5C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7740F8-3CFE-4179-8105-1B2075F39D92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7E534-40BB-4342-AB21-EDE72E7C5C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D7740F8-3CFE-4179-8105-1B2075F39D92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27E534-40BB-4342-AB21-EDE72E7C5C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990656" cy="285280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Внеклассное мероприятие по химии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«СВОЯ  ИГРА»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/>
              <a:t>для учащихся 8-10 классов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941168"/>
            <a:ext cx="4352528" cy="91365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Учитель химии</a:t>
            </a: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ru-RU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Едзаева</a:t>
            </a: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Л.М.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54868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МКОУ СОШ с. Карман</a:t>
            </a:r>
          </a:p>
          <a:p>
            <a:pPr algn="ctr"/>
            <a:r>
              <a:rPr lang="ru-RU" b="1" dirty="0"/>
              <a:t> </a:t>
            </a:r>
            <a:r>
              <a:rPr lang="ru-RU" b="1" dirty="0" err="1"/>
              <a:t>Дигорского</a:t>
            </a:r>
            <a:r>
              <a:rPr lang="ru-RU" b="1" dirty="0"/>
              <a:t> </a:t>
            </a:r>
            <a:r>
              <a:rPr lang="ru-RU" b="1" dirty="0" smtClean="0"/>
              <a:t>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19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255488" cy="648071"/>
          </a:xfrm>
        </p:spPr>
        <p:txBody>
          <a:bodyPr>
            <a:normAutofit/>
          </a:bodyPr>
          <a:lstStyle/>
          <a:p>
            <a:r>
              <a:rPr lang="ru-RU" dirty="0" smtClean="0"/>
              <a:t>ВТОРОЙ РАУНД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6247" y="836712"/>
            <a:ext cx="7200800" cy="1656184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   </a:t>
            </a:r>
            <a:r>
              <a:rPr lang="ru-RU" sz="1800" dirty="0" smtClean="0"/>
              <a:t>Перед </a:t>
            </a:r>
            <a:r>
              <a:rPr lang="ru-RU" sz="1800" dirty="0"/>
              <a:t>участниками команд послание, которое вам нужно расшифровать с помощью Периодической системы химических элементов </a:t>
            </a:r>
            <a:r>
              <a:rPr lang="ru-RU" sz="1800" dirty="0" err="1"/>
              <a:t>Д.И.Менделеева</a:t>
            </a:r>
            <a:r>
              <a:rPr lang="ru-RU" sz="1800" dirty="0"/>
              <a:t>. Буквы текста зашифрованы порядковыми (атомными) номерами химических элементов. Необходимо найти этот элемент в таблице и записать первую букву его названия в пустую клеточку под цифрой:</a:t>
            </a:r>
            <a:endParaRPr lang="ru-RU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02248" y="247047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Для </a:t>
            </a:r>
            <a:r>
              <a:rPr lang="ru-RU" i="1" dirty="0"/>
              <a:t>первой</a:t>
            </a:r>
            <a:r>
              <a:rPr lang="ru-RU" dirty="0"/>
              <a:t> команды: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7544" y="3645024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6856" y="2828324"/>
            <a:ext cx="7996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24, 49, 12, 49, 4, 63, 16, 19, 49, 63,  , 88, 63, 18, 19, 52, 49, 74, Ы, ,11,18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79560" y="3185080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Для </a:t>
            </a:r>
            <a:r>
              <a:rPr lang="ru-RU" i="1" dirty="0"/>
              <a:t>второй</a:t>
            </a:r>
            <a:r>
              <a:rPr lang="ru-RU" dirty="0"/>
              <a:t> команды: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06612" y="3645024"/>
            <a:ext cx="777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74, 19, 92, 16,  , 84, 88, 76, 5, 50, 74, 18, 52, Ь,  , 11, 63, 3, Ь, 79, Я, !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68308" y="4030041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Ведущий: Пока команды трудятся над расшифровкой послания, </a:t>
            </a:r>
            <a:r>
              <a:rPr lang="ru-RU" b="1" dirty="0" smtClean="0">
                <a:solidFill>
                  <a:schemeClr val="accent3"/>
                </a:solidFill>
              </a:rPr>
              <a:t>экспресс-конкурс для зрителей: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6247" y="4669488"/>
            <a:ext cx="3297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1.Какой </a:t>
            </a:r>
            <a:r>
              <a:rPr lang="ru-RU" dirty="0"/>
              <a:t>элемент всегда рад?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051732" y="4666486"/>
            <a:ext cx="987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(радон)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90432" y="5002736"/>
            <a:ext cx="4288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2.Какой </a:t>
            </a:r>
            <a:r>
              <a:rPr lang="ru-RU" dirty="0"/>
              <a:t>газ утверждает, что он не он?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136817" y="5002736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(неон)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90432" y="5372068"/>
            <a:ext cx="4496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3.Какой </a:t>
            </a:r>
            <a:r>
              <a:rPr lang="ru-RU" dirty="0"/>
              <a:t>элемент может воду «родить»?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926697" y="5355949"/>
            <a:ext cx="1237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(водород)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02248" y="5699527"/>
            <a:ext cx="7806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4.Какой </a:t>
            </a:r>
            <a:r>
              <a:rPr lang="ru-RU" dirty="0"/>
              <a:t>элемент состоит из «2-х животных»?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963566" y="5713536"/>
            <a:ext cx="1200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(мышьяк)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13011" y="6002756"/>
            <a:ext cx="7795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5.Какой </a:t>
            </a:r>
            <a:r>
              <a:rPr lang="ru-RU" dirty="0"/>
              <a:t>элемент «вращается» вокруг Солнца?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196422" y="5985712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(уран)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39686" y="6362745"/>
            <a:ext cx="74614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Какой элемент является настоящим «гигантом»?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106358" y="6360604"/>
            <a:ext cx="942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(титан)</a:t>
            </a:r>
          </a:p>
        </p:txBody>
      </p:sp>
    </p:spTree>
    <p:extLst>
      <p:ext uri="{BB962C8B-B14F-4D97-AF65-F5344CB8AC3E}">
        <p14:creationId xmlns:p14="http://schemas.microsoft.com/office/powerpoint/2010/main" val="117838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692696"/>
            <a:ext cx="6255488" cy="720080"/>
          </a:xfrm>
        </p:spPr>
        <p:txBody>
          <a:bodyPr/>
          <a:lstStyle/>
          <a:p>
            <a:r>
              <a:rPr lang="ru-RU" dirty="0" smtClean="0"/>
              <a:t>ТРЕТИЙ РАУНД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0780" y="2132856"/>
            <a:ext cx="6255488" cy="1451755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7200" dirty="0">
                <a:solidFill>
                  <a:schemeClr val="tx2">
                    <a:lumMod val="75000"/>
                  </a:schemeClr>
                </a:solidFill>
              </a:rPr>
              <a:t>Ведущий: З</a:t>
            </a:r>
            <a:r>
              <a:rPr lang="ru-RU" sz="7200" b="1" dirty="0">
                <a:solidFill>
                  <a:schemeClr val="tx2">
                    <a:lumMod val="75000"/>
                  </a:schemeClr>
                </a:solidFill>
              </a:rPr>
              <a:t>адание – «Эстафета»</a:t>
            </a:r>
            <a:endParaRPr lang="ru-RU" sz="7200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ru-RU" sz="7200" dirty="0"/>
              <a:t>    Перед командами на 2-х половинках доски прикреплены по 5 химических знаков элементов – ваша задача, передавая друг другу мел по эстафете записать электронные формулы атомов этих элементов.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224351"/>
              </p:ext>
            </p:extLst>
          </p:nvPr>
        </p:nvGraphicFramePr>
        <p:xfrm>
          <a:off x="724419" y="4005064"/>
          <a:ext cx="6096000" cy="741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Первая команда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Вторая команда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Li,</a:t>
                      </a:r>
                      <a:r>
                        <a:rPr lang="en-US" baseline="0" dirty="0" smtClean="0"/>
                        <a:t> Na, Be, Mg, 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Al, C, Si, N, P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5661248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Жюри </a:t>
            </a:r>
            <a:r>
              <a:rPr lang="ru-RU" dirty="0"/>
              <a:t>оценивает результаты.</a:t>
            </a:r>
          </a:p>
          <a:p>
            <a:r>
              <a:rPr lang="ru-RU" dirty="0"/>
              <a:t>	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99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152127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Конкурс пословиц и крылатых выражений для болельщиков.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7524" y="1548020"/>
            <a:ext cx="7128792" cy="792088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   </a:t>
            </a:r>
            <a:r>
              <a:rPr lang="ru-RU" dirty="0" smtClean="0"/>
              <a:t>Кто </a:t>
            </a:r>
            <a:r>
              <a:rPr lang="ru-RU" dirty="0"/>
              <a:t>из вас знает крылатые выражения, пословицы, по­говорки со словом «золото»? Назовите их.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19872" y="234888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Примеры: 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995211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1. Не все то золото, что блестит.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371703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2. Мал золотник, да дорог.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443711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3. Дружба дороже золота.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5157192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4. Мастер - золотые руки.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8" y="5877272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5. Золотая голова, золотой человек...</a:t>
            </a:r>
          </a:p>
        </p:txBody>
      </p:sp>
    </p:spTree>
    <p:extLst>
      <p:ext uri="{BB962C8B-B14F-4D97-AF65-F5344CB8AC3E}">
        <p14:creationId xmlns:p14="http://schemas.microsoft.com/office/powerpoint/2010/main" val="27744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88641"/>
            <a:ext cx="6255488" cy="720080"/>
          </a:xfrm>
        </p:spPr>
        <p:txBody>
          <a:bodyPr/>
          <a:lstStyle/>
          <a:p>
            <a:r>
              <a:rPr lang="ru-RU" dirty="0" smtClean="0"/>
              <a:t>ЧЕТВЕРТЫЙ РАУНД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2132856"/>
            <a:ext cx="7934864" cy="743507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Написать уравнения реакций, определить их типы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211820"/>
              </p:ext>
            </p:extLst>
          </p:nvPr>
        </p:nvGraphicFramePr>
        <p:xfrm>
          <a:off x="1331640" y="4365104"/>
          <a:ext cx="6096000" cy="1285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команда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команда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 +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HCl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→? +?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→? +?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+ H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→Al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(SO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HCl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→? +?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 C +?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HCl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→? +?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85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88641"/>
            <a:ext cx="6255488" cy="648072"/>
          </a:xfrm>
        </p:spPr>
        <p:txBody>
          <a:bodyPr/>
          <a:lstStyle/>
          <a:p>
            <a:r>
              <a:rPr lang="ru-RU" dirty="0" smtClean="0"/>
              <a:t>ПЯТЫЙ РАУНД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052736"/>
            <a:ext cx="6831552" cy="5135995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9600" dirty="0">
                <a:solidFill>
                  <a:schemeClr val="tx2">
                    <a:lumMod val="75000"/>
                  </a:schemeClr>
                </a:solidFill>
              </a:rPr>
              <a:t>Ведущий: </a:t>
            </a:r>
            <a:r>
              <a:rPr lang="ru-RU" sz="9600" b="1" dirty="0">
                <a:solidFill>
                  <a:schemeClr val="tx2">
                    <a:lumMod val="75000"/>
                  </a:schemeClr>
                </a:solidFill>
              </a:rPr>
              <a:t>Задание – «Ассорти»</a:t>
            </a:r>
            <a:endParaRPr lang="ru-RU" sz="96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9600" dirty="0"/>
              <a:t>    </a:t>
            </a:r>
            <a:r>
              <a:rPr lang="ru-RU" sz="9600" dirty="0"/>
              <a:t>Перед командами в конвертах лежат по 25 карточек, на которых изображены молекулярные формулы веществ. Необходимо быстро рассортировать на простые и сложные вещества и определить % содержание кислорода в 5-ти сложных веществах: </a:t>
            </a:r>
            <a:r>
              <a:rPr lang="en-US" sz="9600" dirty="0"/>
              <a:t>Li</a:t>
            </a:r>
            <a:r>
              <a:rPr lang="ru-RU" sz="9600" baseline="-25000" dirty="0"/>
              <a:t>2</a:t>
            </a:r>
            <a:r>
              <a:rPr lang="en-US" sz="9600" dirty="0"/>
              <a:t>O</a:t>
            </a:r>
            <a:r>
              <a:rPr lang="ru-RU" sz="9600" dirty="0"/>
              <a:t>, </a:t>
            </a:r>
            <a:r>
              <a:rPr lang="en-US" sz="9600" dirty="0"/>
              <a:t>Al</a:t>
            </a:r>
            <a:r>
              <a:rPr lang="ru-RU" sz="9600" dirty="0"/>
              <a:t>(</a:t>
            </a:r>
            <a:r>
              <a:rPr lang="en-US" sz="9600" dirty="0"/>
              <a:t>OH</a:t>
            </a:r>
            <a:r>
              <a:rPr lang="ru-RU" sz="9600" dirty="0"/>
              <a:t>)</a:t>
            </a:r>
            <a:r>
              <a:rPr lang="ru-RU" sz="9600" baseline="-25000" dirty="0"/>
              <a:t>3</a:t>
            </a:r>
            <a:r>
              <a:rPr lang="ru-RU" sz="9600" dirty="0"/>
              <a:t>, </a:t>
            </a:r>
            <a:r>
              <a:rPr lang="en-US" sz="9600" dirty="0"/>
              <a:t>H</a:t>
            </a:r>
            <a:r>
              <a:rPr lang="ru-RU" sz="9600" baseline="-25000" dirty="0"/>
              <a:t>3</a:t>
            </a:r>
            <a:r>
              <a:rPr lang="en-US" sz="9600" dirty="0"/>
              <a:t>PO</a:t>
            </a:r>
            <a:r>
              <a:rPr lang="ru-RU" sz="9600" baseline="-25000" dirty="0"/>
              <a:t>4</a:t>
            </a:r>
            <a:r>
              <a:rPr lang="ru-RU" sz="9600" dirty="0"/>
              <a:t>, </a:t>
            </a:r>
            <a:r>
              <a:rPr lang="en-US" sz="9600" dirty="0"/>
              <a:t>O</a:t>
            </a:r>
            <a:r>
              <a:rPr lang="ru-RU" sz="9600" baseline="-25000" dirty="0"/>
              <a:t>3</a:t>
            </a:r>
            <a:r>
              <a:rPr lang="ru-RU" sz="9600" dirty="0"/>
              <a:t>, </a:t>
            </a:r>
            <a:r>
              <a:rPr lang="en-US" sz="9600" dirty="0"/>
              <a:t>As</a:t>
            </a:r>
            <a:r>
              <a:rPr lang="ru-RU" sz="9600" dirty="0"/>
              <a:t>, </a:t>
            </a:r>
            <a:r>
              <a:rPr lang="en-US" sz="9600" dirty="0" err="1"/>
              <a:t>BaO</a:t>
            </a:r>
            <a:r>
              <a:rPr lang="ru-RU" sz="9600" dirty="0"/>
              <a:t>, </a:t>
            </a:r>
            <a:r>
              <a:rPr lang="en-US" sz="9600" dirty="0"/>
              <a:t>Ba</a:t>
            </a:r>
            <a:r>
              <a:rPr lang="ru-RU" sz="9600" dirty="0"/>
              <a:t>(</a:t>
            </a:r>
            <a:r>
              <a:rPr lang="en-US" sz="9600" dirty="0"/>
              <a:t>NO</a:t>
            </a:r>
            <a:r>
              <a:rPr lang="ru-RU" sz="9600" baseline="-25000" dirty="0"/>
              <a:t>3</a:t>
            </a:r>
            <a:r>
              <a:rPr lang="ru-RU" sz="9600" dirty="0"/>
              <a:t>)</a:t>
            </a:r>
            <a:r>
              <a:rPr lang="ru-RU" sz="9600" baseline="-25000" dirty="0"/>
              <a:t>2, </a:t>
            </a:r>
            <a:r>
              <a:rPr lang="en-US" sz="9600" dirty="0" err="1"/>
              <a:t>HeSO</a:t>
            </a:r>
            <a:r>
              <a:rPr lang="ru-RU" sz="9600" baseline="-25000" dirty="0"/>
              <a:t>4</a:t>
            </a:r>
            <a:r>
              <a:rPr lang="ru-RU" sz="9600" dirty="0"/>
              <a:t>, </a:t>
            </a:r>
            <a:r>
              <a:rPr lang="en-US" sz="9600" dirty="0"/>
              <a:t>Al</a:t>
            </a:r>
            <a:r>
              <a:rPr lang="ru-RU" sz="9600" baseline="-25000" dirty="0"/>
              <a:t>2</a:t>
            </a:r>
            <a:r>
              <a:rPr lang="ru-RU" sz="9600" dirty="0"/>
              <a:t>(</a:t>
            </a:r>
            <a:r>
              <a:rPr lang="en-US" sz="9600" dirty="0"/>
              <a:t>SO</a:t>
            </a:r>
            <a:r>
              <a:rPr lang="ru-RU" sz="9600" baseline="-25000" dirty="0"/>
              <a:t>4</a:t>
            </a:r>
            <a:r>
              <a:rPr lang="ru-RU" sz="9600" dirty="0"/>
              <a:t>)</a:t>
            </a:r>
            <a:r>
              <a:rPr lang="ru-RU" sz="9600" baseline="-25000" dirty="0"/>
              <a:t>3</a:t>
            </a:r>
            <a:r>
              <a:rPr lang="ru-RU" sz="9600" dirty="0"/>
              <a:t>, </a:t>
            </a:r>
            <a:r>
              <a:rPr lang="en-US" sz="9600" dirty="0"/>
              <a:t>N</a:t>
            </a:r>
            <a:r>
              <a:rPr lang="ru-RU" sz="9600" baseline="-25000" dirty="0"/>
              <a:t>2</a:t>
            </a:r>
            <a:r>
              <a:rPr lang="en-US" sz="9600" dirty="0"/>
              <a:t>O</a:t>
            </a:r>
            <a:r>
              <a:rPr lang="ru-RU" sz="9600" dirty="0"/>
              <a:t>, </a:t>
            </a:r>
            <a:r>
              <a:rPr lang="en-US" sz="9600" dirty="0"/>
              <a:t>KHS</a:t>
            </a:r>
            <a:r>
              <a:rPr lang="ru-RU" sz="9600" dirty="0"/>
              <a:t>, </a:t>
            </a:r>
            <a:r>
              <a:rPr lang="en-US" sz="9600" dirty="0"/>
              <a:t>Zn</a:t>
            </a:r>
            <a:r>
              <a:rPr lang="ru-RU" sz="9600" dirty="0"/>
              <a:t>(</a:t>
            </a:r>
            <a:r>
              <a:rPr lang="en-US" sz="9600" dirty="0"/>
              <a:t>OH</a:t>
            </a:r>
            <a:r>
              <a:rPr lang="ru-RU" sz="9600" dirty="0"/>
              <a:t>)</a:t>
            </a:r>
            <a:r>
              <a:rPr lang="ru-RU" sz="9600" baseline="-25000" dirty="0"/>
              <a:t>2</a:t>
            </a:r>
            <a:r>
              <a:rPr lang="ru-RU" sz="9600" dirty="0"/>
              <a:t>, </a:t>
            </a:r>
            <a:r>
              <a:rPr lang="en-US" sz="9600" dirty="0"/>
              <a:t>Fe</a:t>
            </a:r>
            <a:r>
              <a:rPr lang="ru-RU" sz="9600" baseline="-25000" dirty="0"/>
              <a:t>2</a:t>
            </a:r>
            <a:r>
              <a:rPr lang="en-US" sz="9600" dirty="0"/>
              <a:t>O</a:t>
            </a:r>
            <a:r>
              <a:rPr lang="ru-RU" sz="9600" baseline="-25000" dirty="0"/>
              <a:t>3</a:t>
            </a:r>
            <a:r>
              <a:rPr lang="ru-RU" sz="9600" dirty="0"/>
              <a:t>, </a:t>
            </a:r>
            <a:r>
              <a:rPr lang="en-US" sz="9600" dirty="0"/>
              <a:t>Fe</a:t>
            </a:r>
            <a:r>
              <a:rPr lang="ru-RU" sz="9600" dirty="0"/>
              <a:t>(</a:t>
            </a:r>
            <a:r>
              <a:rPr lang="en-US" sz="9600" dirty="0"/>
              <a:t>OH</a:t>
            </a:r>
            <a:r>
              <a:rPr lang="ru-RU" sz="9600" dirty="0"/>
              <a:t>)</a:t>
            </a:r>
            <a:r>
              <a:rPr lang="ru-RU" sz="9600" baseline="-25000" dirty="0"/>
              <a:t>3</a:t>
            </a:r>
            <a:r>
              <a:rPr lang="ru-RU" sz="9600" dirty="0"/>
              <a:t>, </a:t>
            </a:r>
            <a:r>
              <a:rPr lang="en-US" sz="9600" dirty="0"/>
              <a:t>HNO</a:t>
            </a:r>
            <a:r>
              <a:rPr lang="ru-RU" sz="9600" baseline="-25000" dirty="0"/>
              <a:t>3</a:t>
            </a:r>
            <a:r>
              <a:rPr lang="ru-RU" sz="9600" dirty="0"/>
              <a:t>, </a:t>
            </a:r>
            <a:r>
              <a:rPr lang="en-US" sz="9600" dirty="0" err="1"/>
              <a:t>ClO</a:t>
            </a:r>
            <a:r>
              <a:rPr lang="ru-RU" sz="9600" baseline="-25000" dirty="0"/>
              <a:t>3</a:t>
            </a:r>
            <a:r>
              <a:rPr lang="ru-RU" sz="9600" dirty="0"/>
              <a:t>, </a:t>
            </a:r>
            <a:r>
              <a:rPr lang="en-US" sz="9600" dirty="0"/>
              <a:t>Ag</a:t>
            </a:r>
            <a:r>
              <a:rPr lang="ru-RU" sz="9600" dirty="0"/>
              <a:t>, </a:t>
            </a:r>
            <a:r>
              <a:rPr lang="en-US" sz="9600" dirty="0"/>
              <a:t>Na</a:t>
            </a:r>
            <a:r>
              <a:rPr lang="ru-RU" sz="9600" baseline="-25000" dirty="0"/>
              <a:t>3</a:t>
            </a:r>
            <a:r>
              <a:rPr lang="en-US" sz="9600" dirty="0"/>
              <a:t>PO</a:t>
            </a:r>
            <a:r>
              <a:rPr lang="ru-RU" sz="9600" baseline="-25000" dirty="0"/>
              <a:t>4</a:t>
            </a:r>
            <a:r>
              <a:rPr lang="ru-RU" sz="9600" dirty="0"/>
              <a:t>, </a:t>
            </a:r>
            <a:r>
              <a:rPr lang="en-US" sz="9600" dirty="0" err="1"/>
              <a:t>MnO</a:t>
            </a:r>
            <a:r>
              <a:rPr lang="ru-RU" sz="9600" dirty="0"/>
              <a:t>, </a:t>
            </a:r>
            <a:r>
              <a:rPr lang="en-US" sz="9600" dirty="0" err="1"/>
              <a:t>Ca</a:t>
            </a:r>
            <a:r>
              <a:rPr lang="ru-RU" sz="9600" dirty="0"/>
              <a:t>(</a:t>
            </a:r>
            <a:r>
              <a:rPr lang="en-US" sz="9600" dirty="0"/>
              <a:t>NO</a:t>
            </a:r>
            <a:r>
              <a:rPr lang="ru-RU" sz="9600" baseline="-25000" dirty="0"/>
              <a:t>3</a:t>
            </a:r>
            <a:r>
              <a:rPr lang="ru-RU" sz="9600" dirty="0"/>
              <a:t>)</a:t>
            </a:r>
            <a:r>
              <a:rPr lang="ru-RU" sz="9600" baseline="-25000" dirty="0"/>
              <a:t>2</a:t>
            </a:r>
            <a:r>
              <a:rPr lang="ru-RU" sz="9600" dirty="0"/>
              <a:t>, </a:t>
            </a:r>
            <a:r>
              <a:rPr lang="en-US" sz="9600" dirty="0"/>
              <a:t>H</a:t>
            </a:r>
            <a:r>
              <a:rPr lang="ru-RU" sz="9600" baseline="-25000" dirty="0"/>
              <a:t>2</a:t>
            </a:r>
            <a:r>
              <a:rPr lang="en-US" sz="9600" dirty="0" err="1"/>
              <a:t>SiO</a:t>
            </a:r>
            <a:r>
              <a:rPr lang="ru-RU" sz="9600" baseline="-25000" dirty="0"/>
              <a:t>3</a:t>
            </a:r>
            <a:r>
              <a:rPr lang="ru-RU" sz="9600" dirty="0"/>
              <a:t>, </a:t>
            </a:r>
            <a:r>
              <a:rPr lang="en-US" sz="9600" dirty="0"/>
              <a:t>Cr</a:t>
            </a:r>
            <a:r>
              <a:rPr lang="ru-RU" sz="9600" dirty="0"/>
              <a:t>(</a:t>
            </a:r>
            <a:r>
              <a:rPr lang="en-US" sz="9600" dirty="0"/>
              <a:t>OH</a:t>
            </a:r>
            <a:r>
              <a:rPr lang="ru-RU" sz="9600" dirty="0"/>
              <a:t>)</a:t>
            </a:r>
            <a:r>
              <a:rPr lang="ru-RU" sz="9600" baseline="-25000" dirty="0"/>
              <a:t>3</a:t>
            </a:r>
            <a:r>
              <a:rPr lang="ru-RU" sz="9600" dirty="0"/>
              <a:t>, </a:t>
            </a:r>
            <a:r>
              <a:rPr lang="en-US" sz="9600" dirty="0"/>
              <a:t>Ba</a:t>
            </a:r>
            <a:r>
              <a:rPr lang="ru-RU" sz="9600" dirty="0"/>
              <a:t>(</a:t>
            </a:r>
            <a:r>
              <a:rPr lang="en-US" sz="9600" dirty="0"/>
              <a:t>OH</a:t>
            </a:r>
            <a:r>
              <a:rPr lang="ru-RU" sz="9600" dirty="0"/>
              <a:t>)</a:t>
            </a:r>
            <a:r>
              <a:rPr lang="ru-RU" sz="9600" baseline="-25000" dirty="0"/>
              <a:t>2</a:t>
            </a:r>
            <a:r>
              <a:rPr lang="ru-RU" sz="9600" dirty="0"/>
              <a:t>, </a:t>
            </a:r>
            <a:r>
              <a:rPr lang="en-US" sz="9600" dirty="0"/>
              <a:t>Mg</a:t>
            </a:r>
            <a:r>
              <a:rPr lang="ru-RU" sz="9600" dirty="0"/>
              <a:t>, </a:t>
            </a:r>
            <a:r>
              <a:rPr lang="en-US" sz="9600" dirty="0" err="1"/>
              <a:t>Cl</a:t>
            </a:r>
            <a:r>
              <a:rPr lang="ru-RU" sz="9600" baseline="-25000" dirty="0"/>
              <a:t>2</a:t>
            </a:r>
            <a:r>
              <a:rPr lang="ru-RU" sz="9600" dirty="0"/>
              <a:t>.</a:t>
            </a:r>
          </a:p>
          <a:p>
            <a:endParaRPr lang="en-US" sz="9600" dirty="0"/>
          </a:p>
          <a:p>
            <a:r>
              <a:rPr lang="ru-RU" sz="9600" dirty="0"/>
              <a:t>Жюри оценивает результаты.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17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1"/>
            <a:ext cx="6255488" cy="576064"/>
          </a:xfrm>
        </p:spPr>
        <p:txBody>
          <a:bodyPr>
            <a:normAutofit fontScale="90000"/>
          </a:bodyPr>
          <a:lstStyle/>
          <a:p>
            <a:r>
              <a:rPr lang="ru-RU" dirty="0"/>
              <a:t>Заключительная часть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124744"/>
            <a:ext cx="8280920" cy="743507"/>
          </a:xfrm>
        </p:spPr>
        <p:txBody>
          <a:bodyPr/>
          <a:lstStyle/>
          <a:p>
            <a:pPr algn="l"/>
            <a:r>
              <a:rPr lang="ru-RU" dirty="0"/>
              <a:t>Жюри объявляет итоги конкурсов. Ведущий награждает победителей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132856"/>
            <a:ext cx="792088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Литература 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dirty="0"/>
              <a:t>1. Алексинский, В.Н. Занимательные опыты по химии [Текст]: Пособие для учителя / В.Н. Алексинский. -  М.: Просвещение, 1980. – 96 с.</a:t>
            </a:r>
          </a:p>
          <a:p>
            <a:r>
              <a:rPr lang="ru-RU" sz="2000" dirty="0"/>
              <a:t>2. Кузнецов, В.И. Химия на пороге тысячелетия [Текст] / В.И. Кузнецов // Химия в школе. - 1999. - №1. - С. 5-9.</a:t>
            </a:r>
          </a:p>
          <a:p>
            <a:r>
              <a:rPr lang="ru-RU" sz="2000" dirty="0"/>
              <a:t>3. Макаров, К.А. Химия и здоровье [Текст]: книга для внеклассного чтения учащихся 8-10 классов средней школы / К.А. Макаров. - М.: Просвещение, 1985. – 120 с.</a:t>
            </a:r>
          </a:p>
          <a:p>
            <a:r>
              <a:rPr lang="ru-RU" sz="2000" dirty="0"/>
              <a:t>4. </a:t>
            </a:r>
            <a:r>
              <a:rPr lang="ru-RU" sz="2000" dirty="0" err="1"/>
              <a:t>Брейгер</a:t>
            </a:r>
            <a:r>
              <a:rPr lang="ru-RU" sz="2000" dirty="0"/>
              <a:t>, Л.М., Предметные недели в школе. Химия.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4061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5319384" cy="792089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Развивающие цели: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07704" y="1052736"/>
            <a:ext cx="6408712" cy="1811795"/>
          </a:xfrm>
        </p:spPr>
        <p:txBody>
          <a:bodyPr>
            <a:normAutofit/>
          </a:bodyPr>
          <a:lstStyle/>
          <a:p>
            <a:pPr marL="1143000" lvl="0" indent="-1143000" algn="l">
              <a:buFont typeface="Wingdings" pitchFamily="2" charset="2"/>
              <a:buChar char="Ø"/>
            </a:pPr>
            <a:r>
              <a:rPr lang="ru-RU" sz="1800" dirty="0"/>
              <a:t>побуждение учащихся к познавательной деятельности; </a:t>
            </a:r>
          </a:p>
          <a:p>
            <a:pPr marL="1143000" lvl="0" indent="-1143000" algn="l">
              <a:buFont typeface="Wingdings" pitchFamily="2" charset="2"/>
              <a:buChar char="Ø"/>
            </a:pPr>
            <a:r>
              <a:rPr lang="ru-RU" sz="1800" dirty="0"/>
              <a:t>развитие логического мышления; </a:t>
            </a:r>
          </a:p>
          <a:p>
            <a:pPr marL="1143000" lvl="0" indent="-1143000" algn="l">
              <a:buFont typeface="Wingdings" pitchFamily="2" charset="2"/>
              <a:buChar char="Ø"/>
            </a:pPr>
            <a:r>
              <a:rPr lang="ru-RU" sz="1800" dirty="0" smtClean="0"/>
              <a:t>развитие </a:t>
            </a:r>
            <a:r>
              <a:rPr lang="ru-RU" sz="1800" dirty="0"/>
              <a:t>сообразительности. </a:t>
            </a:r>
          </a:p>
          <a:p>
            <a:pPr marL="342900" indent="-342900" algn="l">
              <a:buFont typeface="Wingdings" pitchFamily="2" charset="2"/>
              <a:buChar char="Ø"/>
            </a:pPr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3140968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Воспитательная цель игры: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55776" y="4365104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/>
              <a:t>воспитание </a:t>
            </a:r>
            <a:r>
              <a:rPr lang="ru-RU" dirty="0"/>
              <a:t>любознательности, </a:t>
            </a:r>
            <a:r>
              <a:rPr lang="ru-RU" dirty="0" smtClean="0"/>
              <a:t>    наблюдательности</a:t>
            </a:r>
            <a:r>
              <a:rPr lang="ru-RU" dirty="0"/>
              <a:t>, внимательности, коллективизма. </a:t>
            </a:r>
          </a:p>
        </p:txBody>
      </p:sp>
    </p:spTree>
    <p:extLst>
      <p:ext uri="{BB962C8B-B14F-4D97-AF65-F5344CB8AC3E}">
        <p14:creationId xmlns:p14="http://schemas.microsoft.com/office/powerpoint/2010/main" val="45712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7105"/>
            <a:ext cx="7623640" cy="6936195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2800" b="1" dirty="0" smtClean="0">
                <a:solidFill>
                  <a:schemeClr val="accent3"/>
                </a:solidFill>
              </a:rPr>
              <a:t>Ход мероприятия:      </a:t>
            </a:r>
          </a:p>
          <a:p>
            <a:pPr algn="l"/>
            <a:endParaRPr lang="ru-RU" sz="7200" b="1" u="sng" dirty="0"/>
          </a:p>
          <a:p>
            <a:pPr algn="l"/>
            <a:r>
              <a:rPr lang="ru-RU" sz="7200" b="1" dirty="0"/>
              <a:t> </a:t>
            </a:r>
            <a:r>
              <a:rPr lang="ru-RU" sz="7200" b="1" dirty="0" smtClean="0"/>
              <a:t>     </a:t>
            </a:r>
            <a:r>
              <a:rPr lang="ru-RU" sz="7200" b="1" u="sng" dirty="0" smtClean="0"/>
              <a:t>Ведущий</a:t>
            </a:r>
            <a:r>
              <a:rPr lang="ru-RU" sz="7200" b="1" i="1" u="sng" dirty="0"/>
              <a:t>:</a:t>
            </a:r>
            <a:r>
              <a:rPr lang="ru-RU" sz="7200" b="1" i="1" dirty="0"/>
              <a:t> </a:t>
            </a:r>
            <a:r>
              <a:rPr lang="ru-RU" sz="7200" dirty="0"/>
              <a:t>Добрый день! Я приветствую всех. Мы начинаем интеллектуальную игру «Своя игра». </a:t>
            </a:r>
          </a:p>
          <a:p>
            <a:pPr algn="l"/>
            <a:r>
              <a:rPr lang="ru-RU" sz="7200" dirty="0" smtClean="0"/>
              <a:t>      Уважаемые </a:t>
            </a:r>
            <a:r>
              <a:rPr lang="ru-RU" sz="7200" dirty="0"/>
              <a:t>участники игры!</a:t>
            </a:r>
          </a:p>
          <a:p>
            <a:pPr algn="l"/>
            <a:r>
              <a:rPr lang="ru-RU" sz="7200" dirty="0" smtClean="0"/>
              <a:t>      Вас </a:t>
            </a:r>
            <a:r>
              <a:rPr lang="ru-RU" sz="7200" dirty="0"/>
              <a:t>попрошу представиться, приветствуйте друг друга!</a:t>
            </a:r>
          </a:p>
          <a:p>
            <a:pPr algn="l"/>
            <a:r>
              <a:rPr lang="ru-RU" sz="7200" dirty="0" smtClean="0"/>
              <a:t>      Сегодня </a:t>
            </a:r>
            <a:r>
              <a:rPr lang="ru-RU" sz="7200" dirty="0"/>
              <a:t>вы соперники, и вам придется туго,</a:t>
            </a:r>
          </a:p>
          <a:p>
            <a:pPr algn="l"/>
            <a:r>
              <a:rPr lang="ru-RU" sz="7200" dirty="0" smtClean="0"/>
              <a:t>      Но </a:t>
            </a:r>
            <a:r>
              <a:rPr lang="ru-RU" sz="7200" dirty="0"/>
              <a:t>завтра в классе встретитесь и вы опять друзья!</a:t>
            </a:r>
          </a:p>
          <a:p>
            <a:pPr algn="l"/>
            <a:r>
              <a:rPr lang="ru-RU" sz="7200" dirty="0" smtClean="0"/>
              <a:t>      Вы </a:t>
            </a:r>
            <a:r>
              <a:rPr lang="ru-RU" sz="7200" dirty="0"/>
              <a:t>знаниями наполнены, светлы, разумны лица;</a:t>
            </a:r>
          </a:p>
          <a:p>
            <a:pPr algn="l"/>
            <a:r>
              <a:rPr lang="ru-RU" sz="7200" dirty="0" smtClean="0"/>
              <a:t>      И </a:t>
            </a:r>
            <a:r>
              <a:rPr lang="ru-RU" sz="7200" dirty="0"/>
              <a:t>знаний ваших силушку проверить мне пора.</a:t>
            </a:r>
          </a:p>
          <a:p>
            <a:pPr algn="l"/>
            <a:r>
              <a:rPr lang="ru-RU" sz="7200" dirty="0" smtClean="0"/>
              <a:t>      Для </a:t>
            </a:r>
            <a:r>
              <a:rPr lang="ru-RU" sz="7200" dirty="0"/>
              <a:t>этого придется вам с соперником сразиться,</a:t>
            </a:r>
          </a:p>
          <a:p>
            <a:pPr algn="l"/>
            <a:r>
              <a:rPr lang="ru-RU" sz="7200" dirty="0" smtClean="0"/>
              <a:t>      Но </a:t>
            </a:r>
            <a:r>
              <a:rPr lang="ru-RU" sz="7200" dirty="0"/>
              <a:t>запомните это не битва, а только лишь игра</a:t>
            </a:r>
            <a:r>
              <a:rPr lang="ru-RU" sz="7200" dirty="0" smtClean="0"/>
              <a:t>!</a:t>
            </a:r>
          </a:p>
          <a:p>
            <a:pPr algn="ctr"/>
            <a:r>
              <a:rPr lang="ru-RU" sz="7200" b="1" i="1" dirty="0" smtClean="0"/>
              <a:t>Представление первой команды:</a:t>
            </a:r>
            <a:endParaRPr lang="ru-RU" sz="7200" b="1" i="1" dirty="0"/>
          </a:p>
          <a:p>
            <a:pPr algn="ctr"/>
            <a:r>
              <a:rPr lang="ru-RU" sz="7200" b="1" i="1" u="sng" dirty="0" smtClean="0"/>
              <a:t>«Орешек химии тверд , но все же мы не привыкли отступать! Нам расколоть его поможет простой девиз: «Хотим все знать»»</a:t>
            </a:r>
            <a:endParaRPr lang="ru-RU" sz="7200" dirty="0" smtClean="0"/>
          </a:p>
          <a:p>
            <a:pPr algn="ctr"/>
            <a:r>
              <a:rPr lang="ru-RU" sz="7200" b="1" i="1" dirty="0" smtClean="0"/>
              <a:t>Представление второй команды:</a:t>
            </a:r>
          </a:p>
          <a:p>
            <a:pPr algn="ctr"/>
            <a:r>
              <a:rPr lang="ru-RU" sz="7200" b="1" i="1" dirty="0" smtClean="0"/>
              <a:t>«Пер </a:t>
            </a:r>
            <a:r>
              <a:rPr lang="ru-RU" sz="7200" b="1" i="1" dirty="0" err="1" smtClean="0"/>
              <a:t>аспера</a:t>
            </a:r>
            <a:r>
              <a:rPr lang="ru-RU" sz="7200" b="1" i="1" dirty="0" smtClean="0"/>
              <a:t> </a:t>
            </a:r>
            <a:r>
              <a:rPr lang="ru-RU" sz="7200" b="1" i="1" dirty="0"/>
              <a:t>а</a:t>
            </a:r>
            <a:r>
              <a:rPr lang="ru-RU" sz="7200" b="1" i="1" dirty="0" smtClean="0"/>
              <a:t>д астра»(«Через тернии к звездам»)</a:t>
            </a:r>
            <a:r>
              <a:rPr lang="ru-RU" sz="7200" b="1" i="1" dirty="0"/>
              <a:t> </a:t>
            </a:r>
            <a:endParaRPr lang="ru-RU" sz="7200" dirty="0"/>
          </a:p>
          <a:p>
            <a:pPr algn="l"/>
            <a:r>
              <a:rPr lang="ru-RU" sz="7200" b="1" dirty="0"/>
              <a:t> </a:t>
            </a:r>
            <a:r>
              <a:rPr lang="ru-RU" sz="7200" b="1" dirty="0" smtClean="0"/>
              <a:t>      </a:t>
            </a:r>
            <a:r>
              <a:rPr lang="ru-RU" sz="7200" b="1" u="sng" dirty="0" smtClean="0"/>
              <a:t>Ведущий</a:t>
            </a:r>
            <a:r>
              <a:rPr lang="ru-RU" sz="7200" b="1" u="sng" dirty="0"/>
              <a:t>:  </a:t>
            </a:r>
            <a:r>
              <a:rPr lang="ru-RU" sz="7200" dirty="0"/>
              <a:t>Я вижу вы готовы, в бой рветесь, господа.</a:t>
            </a:r>
          </a:p>
          <a:p>
            <a:pPr algn="l"/>
            <a:r>
              <a:rPr lang="ru-RU" sz="7200" dirty="0"/>
              <a:t>                    Скажу свое я слово, игру начнем тогда.</a:t>
            </a:r>
          </a:p>
          <a:p>
            <a:pPr algn="l"/>
            <a:r>
              <a:rPr lang="ru-RU" sz="7200" dirty="0" smtClean="0"/>
              <a:t>       А </a:t>
            </a:r>
            <a:r>
              <a:rPr lang="ru-RU" sz="7200" dirty="0"/>
              <a:t>начать хочу словами </a:t>
            </a:r>
            <a:r>
              <a:rPr lang="ru-RU" sz="7200" dirty="0" err="1"/>
              <a:t>Дистервега</a:t>
            </a:r>
            <a:r>
              <a:rPr lang="ru-RU" sz="7200" dirty="0"/>
              <a:t>: «Не в количестве знаний заключается образование, а в полном понимании и искусном применении всего того, что знаешь». И так первый раунд.  </a:t>
            </a:r>
            <a:r>
              <a:rPr lang="ru-RU" sz="7200" b="1" u="sng" dirty="0"/>
              <a:t>Химия –знаковая наука.</a:t>
            </a:r>
            <a:endParaRPr lang="ru-RU" sz="7200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06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920880" cy="1434083"/>
          </a:xfrm>
        </p:spPr>
        <p:txBody>
          <a:bodyPr/>
          <a:lstStyle/>
          <a:p>
            <a:r>
              <a:rPr lang="ru-RU" dirty="0"/>
              <a:t>Выступление первой команды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844824"/>
            <a:ext cx="4824536" cy="4487923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9600" dirty="0"/>
              <a:t>Весь мир большой</a:t>
            </a:r>
          </a:p>
          <a:p>
            <a:pPr algn="l"/>
            <a:r>
              <a:rPr lang="ru-RU" sz="9600" dirty="0"/>
              <a:t>От А до Я</a:t>
            </a:r>
          </a:p>
          <a:p>
            <a:pPr algn="l"/>
            <a:r>
              <a:rPr lang="ru-RU" sz="9600" dirty="0"/>
              <a:t>Земля и небо, ты и я.</a:t>
            </a:r>
          </a:p>
          <a:p>
            <a:pPr algn="l"/>
            <a:r>
              <a:rPr lang="ru-RU" sz="9600" dirty="0"/>
              <a:t>Трава, песок и снегопад,</a:t>
            </a:r>
          </a:p>
          <a:p>
            <a:pPr algn="l"/>
            <a:r>
              <a:rPr lang="ru-RU" sz="9600" dirty="0"/>
              <a:t>И ядер атомных распад,</a:t>
            </a:r>
          </a:p>
          <a:p>
            <a:pPr algn="l"/>
            <a:r>
              <a:rPr lang="ru-RU" sz="9600" dirty="0"/>
              <a:t>И солнца свет,</a:t>
            </a:r>
          </a:p>
          <a:p>
            <a:pPr algn="l"/>
            <a:r>
              <a:rPr lang="ru-RU" sz="9600" dirty="0"/>
              <a:t>И блеск Луны</a:t>
            </a:r>
          </a:p>
          <a:p>
            <a:pPr algn="l"/>
            <a:r>
              <a:rPr lang="ru-RU" sz="9600" dirty="0"/>
              <a:t>В таблице той заключены.</a:t>
            </a:r>
          </a:p>
          <a:p>
            <a:pPr algn="l"/>
            <a:r>
              <a:rPr lang="ru-RU" sz="9600" dirty="0"/>
              <a:t>И сложность в ней,</a:t>
            </a:r>
          </a:p>
          <a:p>
            <a:pPr algn="l"/>
            <a:r>
              <a:rPr lang="ru-RU" sz="9600" dirty="0"/>
              <a:t>И простота,</a:t>
            </a:r>
          </a:p>
          <a:p>
            <a:pPr algn="l"/>
            <a:r>
              <a:rPr lang="ru-RU" sz="9600" dirty="0"/>
              <a:t>Вселенной нашей красота.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026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6255488" cy="1362075"/>
          </a:xfrm>
        </p:spPr>
        <p:txBody>
          <a:bodyPr>
            <a:normAutofit fontScale="90000"/>
          </a:bodyPr>
          <a:lstStyle/>
          <a:p>
            <a:r>
              <a:rPr lang="ru-RU" dirty="0"/>
              <a:t>Выступление второй команды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628800"/>
            <a:ext cx="6327496" cy="4847963"/>
          </a:xfrm>
        </p:spPr>
        <p:txBody>
          <a:bodyPr>
            <a:noAutofit/>
          </a:bodyPr>
          <a:lstStyle/>
          <a:p>
            <a:pPr algn="l"/>
            <a:r>
              <a:rPr lang="ru-RU" sz="2800" dirty="0"/>
              <a:t>Без химии жизни, поверьте, нет. </a:t>
            </a:r>
            <a:br>
              <a:rPr lang="ru-RU" sz="2800" dirty="0"/>
            </a:br>
            <a:r>
              <a:rPr lang="ru-RU" sz="2800" dirty="0"/>
              <a:t>Без химии стал бы тусклым весь свет,</a:t>
            </a:r>
            <a:br>
              <a:rPr lang="ru-RU" sz="2800" dirty="0"/>
            </a:br>
            <a:r>
              <a:rPr lang="ru-RU" sz="2800" dirty="0"/>
              <a:t>С химией ездим, живем и летаем,</a:t>
            </a:r>
            <a:br>
              <a:rPr lang="ru-RU" sz="2800" dirty="0"/>
            </a:br>
            <a:r>
              <a:rPr lang="ru-RU" sz="2800" dirty="0"/>
              <a:t>В разных точках Земли обитаем,</a:t>
            </a:r>
            <a:br>
              <a:rPr lang="ru-RU" sz="2800" dirty="0"/>
            </a:br>
            <a:r>
              <a:rPr lang="ru-RU" sz="2800" dirty="0"/>
              <a:t>Чистим, стираем, пятна выводим,</a:t>
            </a:r>
            <a:br>
              <a:rPr lang="ru-RU" sz="2800" dirty="0"/>
            </a:br>
            <a:r>
              <a:rPr lang="ru-RU" sz="2800" dirty="0"/>
              <a:t>Едим, спим, и с прическами ходим,</a:t>
            </a:r>
            <a:br>
              <a:rPr lang="ru-RU" sz="2800" dirty="0"/>
            </a:br>
            <a:r>
              <a:rPr lang="ru-RU" sz="2800" dirty="0"/>
              <a:t>Химией лечимся, клеим и шьем,</a:t>
            </a:r>
            <a:br>
              <a:rPr lang="ru-RU" sz="2800" dirty="0"/>
            </a:br>
            <a:r>
              <a:rPr lang="ru-RU" sz="2800" dirty="0"/>
              <a:t>С химией мы бок о бок живем!</a:t>
            </a:r>
            <a:br>
              <a:rPr lang="ru-RU" sz="2800" dirty="0"/>
            </a:br>
            <a:r>
              <a:rPr lang="ru-RU" sz="2800" dirty="0"/>
              <a:t>Так что вы без нее пропадете,</a:t>
            </a:r>
            <a:br>
              <a:rPr lang="ru-RU" sz="2800" dirty="0"/>
            </a:br>
            <a:r>
              <a:rPr lang="ru-RU" sz="2800" dirty="0"/>
              <a:t>Если значение ее не поймете!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16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0" y="116632"/>
            <a:ext cx="3816424" cy="72008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ПЕРВЫЙ РАУНД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68846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u="sng" dirty="0" smtClean="0">
                <a:solidFill>
                  <a:schemeClr val="accent3"/>
                </a:solidFill>
              </a:rPr>
              <a:t>1. Восстанови запись.</a:t>
            </a:r>
            <a:endParaRPr lang="ru-RU" sz="2800" dirty="0">
              <a:solidFill>
                <a:schemeClr val="accent3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1340768"/>
            <a:ext cx="6710728" cy="371635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 1.</a:t>
            </a:r>
            <a:r>
              <a:rPr lang="ru-RU" dirty="0"/>
              <a:t> Цифра, стоящая перед формулой в уравнении - …                    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940152" y="173216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 </a:t>
            </a:r>
            <a:r>
              <a:rPr lang="ru-RU" b="1" u="sng" dirty="0">
                <a:solidFill>
                  <a:srgbClr val="FF0000"/>
                </a:solidFill>
              </a:rPr>
              <a:t>( коэффициент</a:t>
            </a:r>
            <a:r>
              <a:rPr lang="ru-RU" b="1" u="sng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2204864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2. </a:t>
            </a:r>
            <a:r>
              <a:rPr lang="ru-RU" dirty="0"/>
              <a:t>… - это вещества изменяющие свою окраску в зависимости от реакции среды</a:t>
            </a:r>
            <a:r>
              <a:rPr lang="ru-RU" b="1" dirty="0"/>
              <a:t>.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300192" y="280407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</a:rPr>
              <a:t>(индикаторы)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3284984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3. </a:t>
            </a:r>
            <a:r>
              <a:rPr lang="ru-RU" dirty="0"/>
              <a:t>Химический элемент может существовать в трёх формах</a:t>
            </a:r>
            <a:r>
              <a:rPr lang="ru-RU" dirty="0" smtClean="0"/>
              <a:t>: свободные </a:t>
            </a:r>
            <a:r>
              <a:rPr lang="ru-RU" dirty="0"/>
              <a:t>атомы, простые вещества,  </a:t>
            </a:r>
            <a:r>
              <a:rPr lang="ru-RU" u="sng" dirty="0"/>
              <a:t>…</a:t>
            </a:r>
            <a:r>
              <a:rPr lang="ru-RU" dirty="0"/>
              <a:t>  вещества.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52220" y="3931315"/>
            <a:ext cx="147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</a:rPr>
              <a:t>(сложные)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4509120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4.</a:t>
            </a:r>
            <a:r>
              <a:rPr lang="ru-RU" dirty="0"/>
              <a:t> На доске были записаны уравнения реакций, но кто - то стер часть записей. Необходимо их восстановить. </a:t>
            </a:r>
          </a:p>
          <a:p>
            <a:r>
              <a:rPr lang="en-US" dirty="0"/>
              <a:t>CH</a:t>
            </a:r>
            <a:r>
              <a:rPr lang="ru-RU" baseline="-25000" dirty="0"/>
              <a:t>3</a:t>
            </a:r>
            <a:r>
              <a:rPr lang="en-US" dirty="0" err="1"/>
              <a:t>COONa</a:t>
            </a:r>
            <a:r>
              <a:rPr lang="ru-RU" dirty="0"/>
              <a:t> + … = </a:t>
            </a:r>
            <a:r>
              <a:rPr lang="en-US" dirty="0"/>
              <a:t>CH</a:t>
            </a:r>
            <a:r>
              <a:rPr lang="ru-RU" baseline="-25000" dirty="0"/>
              <a:t>4</a:t>
            </a:r>
            <a:r>
              <a:rPr lang="ru-RU" dirty="0"/>
              <a:t> + …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0236" y="5184203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</a:rPr>
              <a:t>(</a:t>
            </a:r>
            <a:r>
              <a:rPr lang="en-US" b="1" u="sng" dirty="0" err="1">
                <a:solidFill>
                  <a:srgbClr val="FF0000"/>
                </a:solidFill>
              </a:rPr>
              <a:t>NaOH</a:t>
            </a:r>
            <a:r>
              <a:rPr lang="ru-RU" b="1" u="sng" dirty="0">
                <a:solidFill>
                  <a:srgbClr val="FF0000"/>
                </a:solidFill>
              </a:rPr>
              <a:t>, </a:t>
            </a:r>
            <a:r>
              <a:rPr lang="en-US" b="1" u="sng" dirty="0">
                <a:solidFill>
                  <a:srgbClr val="FF0000"/>
                </a:solidFill>
              </a:rPr>
              <a:t>Na</a:t>
            </a:r>
            <a:r>
              <a:rPr lang="ru-RU" b="1" u="sng" baseline="-25000" dirty="0">
                <a:solidFill>
                  <a:srgbClr val="FF0000"/>
                </a:solidFill>
              </a:rPr>
              <a:t>2</a:t>
            </a:r>
            <a:r>
              <a:rPr lang="en-US" b="1" u="sng" dirty="0">
                <a:solidFill>
                  <a:srgbClr val="FF0000"/>
                </a:solidFill>
              </a:rPr>
              <a:t>CO</a:t>
            </a:r>
            <a:r>
              <a:rPr lang="ru-RU" b="1" u="sng" baseline="-25000" dirty="0">
                <a:solidFill>
                  <a:srgbClr val="FF0000"/>
                </a:solidFill>
              </a:rPr>
              <a:t>3</a:t>
            </a:r>
            <a:r>
              <a:rPr lang="ru-RU" b="1" u="sng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60" y="566124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 </a:t>
            </a:r>
            <a:r>
              <a:rPr lang="ru-RU" dirty="0"/>
              <a:t>По современным представлениям атом состоит из положительно заряженного </a:t>
            </a:r>
            <a:r>
              <a:rPr lang="ru-RU" u="sng" dirty="0"/>
              <a:t>… </a:t>
            </a:r>
            <a:r>
              <a:rPr lang="ru-RU" dirty="0"/>
              <a:t>, вокруг которого вращаются отрицательные </a:t>
            </a:r>
            <a:r>
              <a:rPr lang="ru-RU" u="sng" dirty="0"/>
              <a:t>…</a:t>
            </a:r>
            <a:r>
              <a:rPr lang="ru-RU" dirty="0"/>
              <a:t> 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40152" y="6340678"/>
            <a:ext cx="2242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(</a:t>
            </a:r>
            <a:r>
              <a:rPr lang="ru-RU" b="1" u="sng" dirty="0">
                <a:solidFill>
                  <a:srgbClr val="FF0000"/>
                </a:solidFill>
              </a:rPr>
              <a:t>Ядра, электроны)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92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6255488" cy="1362075"/>
          </a:xfrm>
        </p:spPr>
        <p:txBody>
          <a:bodyPr>
            <a:normAutofit fontScale="90000"/>
          </a:bodyPr>
          <a:lstStyle/>
          <a:p>
            <a:pPr lvl="0"/>
            <a:r>
              <a:rPr lang="ru-RU" i="1" u="sng" dirty="0" smtClean="0"/>
              <a:t>2. Зашифрованное </a:t>
            </a:r>
            <a:r>
              <a:rPr lang="ru-RU" i="1" u="sng" dirty="0"/>
              <a:t>вещество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62587" y="1734531"/>
            <a:ext cx="6961584" cy="371872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dirty="0" smtClean="0"/>
              <a:t>1</a:t>
            </a:r>
            <a:r>
              <a:rPr lang="ru-RU" b="1" dirty="0"/>
              <a:t>.</a:t>
            </a:r>
            <a:r>
              <a:rPr lang="ru-RU" dirty="0"/>
              <a:t> Какой газ утверждает, что он – это не он?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64288" y="1737071"/>
            <a:ext cx="914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</a:rPr>
              <a:t>(Неон)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04319" y="2480068"/>
            <a:ext cx="60486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2. </a:t>
            </a:r>
            <a:r>
              <a:rPr lang="ru-RU" dirty="0"/>
              <a:t>Прочитав данное предложение, найдите в нем название предельного          углеводорода. «С</a:t>
            </a:r>
            <a:r>
              <a:rPr lang="ru-RU" u="sng" dirty="0"/>
              <a:t>мета  н</a:t>
            </a:r>
            <a:r>
              <a:rPr lang="ru-RU" dirty="0"/>
              <a:t>а  строительство нового объекта было утверждена»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81832" y="3034066"/>
            <a:ext cx="1026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</a:rPr>
              <a:t>(метан)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04319" y="3555430"/>
            <a:ext cx="2672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3.</a:t>
            </a:r>
            <a:r>
              <a:rPr lang="ru-RU" dirty="0"/>
              <a:t> «Сухой лед» - это …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43379" y="3555430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(</a:t>
            </a:r>
            <a:r>
              <a:rPr lang="ru-RU" b="1" u="sng" dirty="0">
                <a:solidFill>
                  <a:srgbClr val="FF0000"/>
                </a:solidFill>
              </a:rPr>
              <a:t>Твердый оксид углерода ( </a:t>
            </a:r>
            <a:r>
              <a:rPr lang="en-US" b="1" u="sng" dirty="0" smtClean="0">
                <a:solidFill>
                  <a:srgbClr val="FF0000"/>
                </a:solidFill>
              </a:rPr>
              <a:t>IV</a:t>
            </a:r>
            <a:r>
              <a:rPr lang="ru-RU" b="1" u="sng" dirty="0" smtClean="0">
                <a:solidFill>
                  <a:srgbClr val="FF0000"/>
                </a:solidFill>
              </a:rPr>
              <a:t>))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90999" y="4154020"/>
            <a:ext cx="646694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4.</a:t>
            </a:r>
            <a:r>
              <a:rPr lang="ru-RU" dirty="0"/>
              <a:t> Писатель Антуан де Сент-Экзюпери писал: У тебя нет ни вкуса, ни цвета, ни запаха, тебя невозможно описать, тобою можно наслаждаться, не ведая, что ты такое… Ты самое большое богатство на свете…” О чем писал Экзюпери?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175508" y="5167156"/>
            <a:ext cx="891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(</a:t>
            </a:r>
            <a:r>
              <a:rPr lang="ru-RU" b="1" u="sng" dirty="0">
                <a:solidFill>
                  <a:srgbClr val="FF0000"/>
                </a:solidFill>
              </a:rPr>
              <a:t>Вода</a:t>
            </a:r>
            <a:r>
              <a:rPr lang="ru-RU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57000" y="5762106"/>
            <a:ext cx="59653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5.</a:t>
            </a:r>
            <a:r>
              <a:rPr lang="ru-RU" dirty="0"/>
              <a:t> «Желчь бога Вулкана» - это выражение о каком элементе?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114557" y="6223771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(</a:t>
            </a:r>
            <a:r>
              <a:rPr lang="ru-RU" b="1" u="sng" dirty="0">
                <a:solidFill>
                  <a:srgbClr val="FF0000"/>
                </a:solidFill>
              </a:rPr>
              <a:t>Сера</a:t>
            </a:r>
            <a:r>
              <a:rPr lang="ru-RU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5164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6255488" cy="1362075"/>
          </a:xfrm>
        </p:spPr>
        <p:txBody>
          <a:bodyPr/>
          <a:lstStyle/>
          <a:p>
            <a:pPr lvl="0"/>
            <a:r>
              <a:rPr lang="ru-RU" i="1" u="sng" dirty="0" smtClean="0"/>
              <a:t>3. Ребусы</a:t>
            </a:r>
            <a:r>
              <a:rPr lang="ru-RU" i="1" u="sng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37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119062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Рисунок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731" y="908720"/>
            <a:ext cx="17811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Рисунок 4" descr="Описание: http://rebusy-zagadki.ru/wp-content/uploads/2011/01/rebusy-po-himi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60" t="1770" r="1082" b="66077"/>
          <a:stretch>
            <a:fillRect/>
          </a:stretch>
        </p:blipFill>
        <p:spPr bwMode="auto">
          <a:xfrm>
            <a:off x="424110" y="2780928"/>
            <a:ext cx="113347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Рисунок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2961902"/>
            <a:ext cx="2514600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835696" y="1202119"/>
            <a:ext cx="11334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медь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5724128" y="1079007"/>
            <a:ext cx="206987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(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Сера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1660587" y="3053818"/>
            <a:ext cx="17636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 (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никель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6259938" y="3053818"/>
            <a:ext cx="22447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4. (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кислород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08329" y="5301207"/>
            <a:ext cx="1470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5. </a:t>
            </a:r>
            <a:r>
              <a:rPr lang="ru-RU" b="1" u="sng" dirty="0">
                <a:solidFill>
                  <a:srgbClr val="FF0000"/>
                </a:solidFill>
              </a:rPr>
              <a:t>(железо)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43" name="Рисунок 5" descr="Описание: http://rebusy-zagadki.ru/wp-content/uploads/2011/01/rebusy-po-himii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1" t="1888" r="43262" b="64906"/>
          <a:stretch>
            <a:fillRect/>
          </a:stretch>
        </p:blipFill>
        <p:spPr bwMode="auto">
          <a:xfrm>
            <a:off x="755576" y="5068361"/>
            <a:ext cx="241935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989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7"/>
            <a:ext cx="7272808" cy="720080"/>
          </a:xfrm>
        </p:spPr>
        <p:txBody>
          <a:bodyPr/>
          <a:lstStyle/>
          <a:p>
            <a:r>
              <a:rPr lang="ru-RU" i="1" u="sng" dirty="0"/>
              <a:t>4. Заряженные частицы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934019" y="1512538"/>
            <a:ext cx="6255488" cy="371635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dirty="0"/>
              <a:t>1.</a:t>
            </a:r>
            <a:r>
              <a:rPr lang="ru-RU" dirty="0"/>
              <a:t> Наименьшая частица вещества.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92280" y="1484784"/>
            <a:ext cx="1026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(</a:t>
            </a:r>
            <a:r>
              <a:rPr lang="ru-RU" b="1" u="sng" dirty="0">
                <a:solidFill>
                  <a:srgbClr val="FF0000"/>
                </a:solidFill>
              </a:rPr>
              <a:t>атом</a:t>
            </a:r>
            <a:r>
              <a:rPr lang="ru-RU" dirty="0">
                <a:solidFill>
                  <a:srgbClr val="FF0000"/>
                </a:solidFill>
              </a:rPr>
              <a:t> )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26588" y="2229795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2.</a:t>
            </a:r>
            <a:r>
              <a:rPr lang="ru-RU" dirty="0"/>
              <a:t> Свойство атома оттягивать электроны от другого атома.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19312" y="2921169"/>
            <a:ext cx="33007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(</a:t>
            </a:r>
            <a:r>
              <a:rPr lang="ru-RU" b="1" u="sng" dirty="0" err="1">
                <a:solidFill>
                  <a:srgbClr val="FF0000"/>
                </a:solidFill>
              </a:rPr>
              <a:t>Электроотрицательность</a:t>
            </a:r>
            <a:r>
              <a:rPr lang="ru-RU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96186" y="3290501"/>
            <a:ext cx="72189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b="1" dirty="0"/>
              <a:t>3.</a:t>
            </a:r>
            <a:r>
              <a:rPr lang="ru-RU" dirty="0"/>
              <a:t> Элементарные частицы, движением которых обуславливаются свойства металлов проводить тепло и электрический ток.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569689" y="4221088"/>
            <a:ext cx="1580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(</a:t>
            </a:r>
            <a:r>
              <a:rPr lang="ru-RU" b="1" u="sng" dirty="0">
                <a:solidFill>
                  <a:srgbClr val="FF0000"/>
                </a:solidFill>
              </a:rPr>
              <a:t>Электроны</a:t>
            </a:r>
            <a:r>
              <a:rPr lang="ru-RU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09328" y="4711482"/>
            <a:ext cx="70887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b="1" dirty="0"/>
              <a:t>4.</a:t>
            </a:r>
            <a:r>
              <a:rPr lang="ru-RU" dirty="0"/>
              <a:t> Что с переводе с греческого обозначает слово «ион»?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78460" y="5085184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(</a:t>
            </a:r>
            <a:r>
              <a:rPr lang="ru-RU" b="1" u="sng" dirty="0">
                <a:solidFill>
                  <a:srgbClr val="FF0000"/>
                </a:solidFill>
              </a:rPr>
              <a:t>Идущий)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99591" y="5662989"/>
            <a:ext cx="71155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5.</a:t>
            </a:r>
            <a:r>
              <a:rPr lang="ru-RU" dirty="0"/>
              <a:t> Атомы с одинаковым зарядом атомного ядра, но с разной атомной массой.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705143" y="6309320"/>
            <a:ext cx="1309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(</a:t>
            </a:r>
            <a:r>
              <a:rPr lang="ru-RU" b="1" u="sng" dirty="0">
                <a:solidFill>
                  <a:srgbClr val="FF0000"/>
                </a:solidFill>
              </a:rPr>
              <a:t>Изотопы</a:t>
            </a:r>
            <a:r>
              <a:rPr lang="ru-RU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7409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229</TotalTime>
  <Words>1281</Words>
  <Application>Microsoft Office PowerPoint</Application>
  <PresentationFormat>Экран (4:3)</PresentationFormat>
  <Paragraphs>147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Внеклассное мероприятие по химии  «СВОЯ  ИГРА»  для учащихся 8-10 классов </vt:lpstr>
      <vt:lpstr>Развивающие цели:  </vt:lpstr>
      <vt:lpstr>Презентация PowerPoint</vt:lpstr>
      <vt:lpstr>Выступление первой команды</vt:lpstr>
      <vt:lpstr>Выступление второй команды </vt:lpstr>
      <vt:lpstr>ПЕРВЫЙ РАУНД </vt:lpstr>
      <vt:lpstr>2. Зашифрованное вещество </vt:lpstr>
      <vt:lpstr>3. Ребусы. </vt:lpstr>
      <vt:lpstr>4. Заряженные частицы</vt:lpstr>
      <vt:lpstr>ВТОРОЙ РАУНД</vt:lpstr>
      <vt:lpstr>ТРЕТИЙ РАУНД</vt:lpstr>
      <vt:lpstr>Конкурс пословиц и крылатых выражений для болельщиков.  </vt:lpstr>
      <vt:lpstr>ЧЕТВЕРТЫЙ РАУНД</vt:lpstr>
      <vt:lpstr>ПЯТЫЙ РАУНД</vt:lpstr>
      <vt:lpstr>Заключительная часть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Ирбек</dc:creator>
  <cp:lastModifiedBy>Ирбек</cp:lastModifiedBy>
  <cp:revision>20</cp:revision>
  <dcterms:created xsi:type="dcterms:W3CDTF">2013-04-29T09:01:56Z</dcterms:created>
  <dcterms:modified xsi:type="dcterms:W3CDTF">2013-04-29T12:51:48Z</dcterms:modified>
</cp:coreProperties>
</file>